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65.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1"/>
  </p:notesMasterIdLst>
  <p:handoutMasterIdLst>
    <p:handoutMasterId r:id="rId112"/>
  </p:handoutMasterIdLst>
  <p:sldIdLst>
    <p:sldId id="304" r:id="rId2"/>
    <p:sldId id="768" r:id="rId3"/>
    <p:sldId id="308" r:id="rId4"/>
    <p:sldId id="770" r:id="rId5"/>
    <p:sldId id="777" r:id="rId6"/>
    <p:sldId id="873" r:id="rId7"/>
    <p:sldId id="987" r:id="rId8"/>
    <p:sldId id="871" r:id="rId9"/>
    <p:sldId id="9935" r:id="rId10"/>
    <p:sldId id="948" r:id="rId11"/>
    <p:sldId id="949" r:id="rId12"/>
    <p:sldId id="9936" r:id="rId13"/>
    <p:sldId id="6073" r:id="rId14"/>
    <p:sldId id="6074" r:id="rId15"/>
    <p:sldId id="6075" r:id="rId16"/>
    <p:sldId id="6076" r:id="rId17"/>
    <p:sldId id="6077" r:id="rId18"/>
    <p:sldId id="6079" r:id="rId19"/>
    <p:sldId id="6078" r:id="rId20"/>
    <p:sldId id="6081" r:id="rId21"/>
    <p:sldId id="6082" r:id="rId22"/>
    <p:sldId id="9929" r:id="rId23"/>
    <p:sldId id="6080" r:id="rId24"/>
    <p:sldId id="6083" r:id="rId25"/>
    <p:sldId id="9934" r:id="rId26"/>
    <p:sldId id="6084" r:id="rId27"/>
    <p:sldId id="6085" r:id="rId28"/>
    <p:sldId id="6088" r:id="rId29"/>
    <p:sldId id="6086" r:id="rId30"/>
    <p:sldId id="6087" r:id="rId31"/>
    <p:sldId id="6089" r:id="rId32"/>
    <p:sldId id="6090" r:id="rId33"/>
    <p:sldId id="6097" r:id="rId34"/>
    <p:sldId id="6091" r:id="rId35"/>
    <p:sldId id="1482" r:id="rId36"/>
    <p:sldId id="6092" r:id="rId37"/>
    <p:sldId id="6093" r:id="rId38"/>
    <p:sldId id="6094" r:id="rId39"/>
    <p:sldId id="6095" r:id="rId40"/>
    <p:sldId id="938" r:id="rId41"/>
    <p:sldId id="6096" r:id="rId42"/>
    <p:sldId id="945" r:id="rId43"/>
    <p:sldId id="9927" r:id="rId44"/>
    <p:sldId id="720" r:id="rId45"/>
    <p:sldId id="6055" r:id="rId46"/>
    <p:sldId id="6056" r:id="rId47"/>
    <p:sldId id="6070" r:id="rId48"/>
    <p:sldId id="6071" r:id="rId49"/>
    <p:sldId id="782" r:id="rId50"/>
    <p:sldId id="783" r:id="rId51"/>
    <p:sldId id="6072" r:id="rId52"/>
    <p:sldId id="785" r:id="rId53"/>
    <p:sldId id="787" r:id="rId54"/>
    <p:sldId id="789" r:id="rId55"/>
    <p:sldId id="790" r:id="rId56"/>
    <p:sldId id="791" r:id="rId57"/>
    <p:sldId id="793" r:id="rId58"/>
    <p:sldId id="794" r:id="rId59"/>
    <p:sldId id="795" r:id="rId60"/>
    <p:sldId id="797" r:id="rId61"/>
    <p:sldId id="798" r:id="rId62"/>
    <p:sldId id="799" r:id="rId63"/>
    <p:sldId id="800" r:id="rId64"/>
    <p:sldId id="801" r:id="rId65"/>
    <p:sldId id="803" r:id="rId66"/>
    <p:sldId id="9931" r:id="rId67"/>
    <p:sldId id="9937" r:id="rId68"/>
    <p:sldId id="966" r:id="rId69"/>
    <p:sldId id="967" r:id="rId70"/>
    <p:sldId id="408" r:id="rId71"/>
    <p:sldId id="9954" r:id="rId72"/>
    <p:sldId id="9968" r:id="rId73"/>
    <p:sldId id="9970" r:id="rId74"/>
    <p:sldId id="977" r:id="rId75"/>
    <p:sldId id="9971" r:id="rId76"/>
    <p:sldId id="970" r:id="rId77"/>
    <p:sldId id="971" r:id="rId78"/>
    <p:sldId id="972" r:id="rId79"/>
    <p:sldId id="1597" r:id="rId80"/>
    <p:sldId id="1599" r:id="rId81"/>
    <p:sldId id="9965" r:id="rId82"/>
    <p:sldId id="9966" r:id="rId83"/>
    <p:sldId id="9967" r:id="rId84"/>
    <p:sldId id="9978" r:id="rId85"/>
    <p:sldId id="846" r:id="rId86"/>
    <p:sldId id="847" r:id="rId87"/>
    <p:sldId id="848" r:id="rId88"/>
    <p:sldId id="849" r:id="rId89"/>
    <p:sldId id="850" r:id="rId90"/>
    <p:sldId id="851" r:id="rId91"/>
    <p:sldId id="9973" r:id="rId92"/>
    <p:sldId id="9974" r:id="rId93"/>
    <p:sldId id="9975" r:id="rId94"/>
    <p:sldId id="9976" r:id="rId95"/>
    <p:sldId id="9977" r:id="rId96"/>
    <p:sldId id="839" r:id="rId97"/>
    <p:sldId id="1013" r:id="rId98"/>
    <p:sldId id="840" r:id="rId99"/>
    <p:sldId id="6062" r:id="rId100"/>
    <p:sldId id="6063" r:id="rId101"/>
    <p:sldId id="6064" r:id="rId102"/>
    <p:sldId id="6065" r:id="rId103"/>
    <p:sldId id="6028" r:id="rId104"/>
    <p:sldId id="6030" r:id="rId105"/>
    <p:sldId id="6029" r:id="rId106"/>
    <p:sldId id="6031" r:id="rId107"/>
    <p:sldId id="872" r:id="rId108"/>
    <p:sldId id="6037" r:id="rId109"/>
    <p:sldId id="6034" r:id="rId110"/>
  </p:sldIdLst>
  <p:sldSz cx="9144000" cy="5143500" type="screen16x9"/>
  <p:notesSz cx="6858000" cy="9144000"/>
  <p:custDataLst>
    <p:tags r:id="rId1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8973"/>
  </p:normalViewPr>
  <p:slideViewPr>
    <p:cSldViewPr snapToGrid="0" snapToObjects="1">
      <p:cViewPr varScale="1">
        <p:scale>
          <a:sx n="129" d="100"/>
          <a:sy n="129" d="100"/>
        </p:scale>
        <p:origin x="1096"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82588" y="685800"/>
            <a:ext cx="6094412" cy="3429000"/>
          </a:xfrm>
          <a:ln/>
        </p:spPr>
      </p:sp>
      <p:sp>
        <p:nvSpPr>
          <p:cNvPr id="1781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382588" y="685800"/>
            <a:ext cx="6094412" cy="3429000"/>
          </a:xfrm>
          <a:ln/>
        </p:spPr>
      </p:sp>
      <p:sp>
        <p:nvSpPr>
          <p:cNvPr id="1781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530277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09412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66613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35</a:t>
            </a:fld>
            <a:endParaRPr lang="en-US" altLang="zh-CN"/>
          </a:p>
        </p:txBody>
      </p:sp>
    </p:spTree>
    <p:extLst>
      <p:ext uri="{BB962C8B-B14F-4D97-AF65-F5344CB8AC3E}">
        <p14:creationId xmlns:p14="http://schemas.microsoft.com/office/powerpoint/2010/main" val="24779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36</a:t>
            </a:fld>
            <a:endParaRPr lang="en-US" altLang="zh-CN"/>
          </a:p>
        </p:txBody>
      </p:sp>
    </p:spTree>
    <p:extLst>
      <p:ext uri="{BB962C8B-B14F-4D97-AF65-F5344CB8AC3E}">
        <p14:creationId xmlns:p14="http://schemas.microsoft.com/office/powerpoint/2010/main" val="398433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37</a:t>
            </a:fld>
            <a:endParaRPr lang="en-US" altLang="zh-CN"/>
          </a:p>
        </p:txBody>
      </p:sp>
    </p:spTree>
    <p:extLst>
      <p:ext uri="{BB962C8B-B14F-4D97-AF65-F5344CB8AC3E}">
        <p14:creationId xmlns:p14="http://schemas.microsoft.com/office/powerpoint/2010/main" val="328080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msdn.microsoft.com</a:t>
            </a:r>
            <a:r>
              <a:rPr kumimoji="1" lang="en-US" altLang="zh-CN" dirty="0"/>
              <a:t>/en-us/library/cc150619.aspx</a:t>
            </a:r>
          </a:p>
          <a:p>
            <a:r>
              <a:rPr kumimoji="1" lang="en-US" altLang="zh-CN" dirty="0"/>
              <a:t>https://</a:t>
            </a:r>
            <a:r>
              <a:rPr kumimoji="1" lang="en-US" altLang="zh-CN" dirty="0" err="1"/>
              <a:t>hexawise.com</a:t>
            </a:r>
            <a:r>
              <a:rPr kumimoji="1" lang="en-US" altLang="zh-CN" dirty="0"/>
              <a:t>/case-studies/</a:t>
            </a:r>
            <a:r>
              <a:rPr kumimoji="1" lang="en-US" altLang="zh-CN" dirty="0" err="1"/>
              <a:t>bcbsnc</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38</a:t>
            </a:fld>
            <a:endParaRPr lang="en-US" altLang="zh-CN"/>
          </a:p>
        </p:txBody>
      </p:sp>
    </p:spTree>
    <p:extLst>
      <p:ext uri="{BB962C8B-B14F-4D97-AF65-F5344CB8AC3E}">
        <p14:creationId xmlns:p14="http://schemas.microsoft.com/office/powerpoint/2010/main" val="362502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26403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74638" y="406400"/>
            <a:ext cx="7407276" cy="4167188"/>
          </a:xfrm>
          <a:ln/>
        </p:spPr>
      </p:sp>
      <p:sp>
        <p:nvSpPr>
          <p:cNvPr id="942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Rectangle 2"/>
          <p:cNvSpPr>
            <a:spLocks noGrp="1" noRot="1" noChangeAspect="1" noChangeArrowheads="1" noTextEdit="1"/>
          </p:cNvSpPr>
          <p:nvPr>
            <p:ph type="sldImg"/>
          </p:nvPr>
        </p:nvSpPr>
        <p:spPr>
          <a:xfrm>
            <a:off x="-274638" y="406400"/>
            <a:ext cx="7407276" cy="4167188"/>
          </a:xfrm>
          <a:ln/>
        </p:spPr>
      </p:sp>
      <p:sp>
        <p:nvSpPr>
          <p:cNvPr id="21493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Rectangle 2"/>
          <p:cNvSpPr>
            <a:spLocks noGrp="1" noRot="1" noChangeAspect="1" noChangeArrowheads="1" noTextEdit="1"/>
          </p:cNvSpPr>
          <p:nvPr>
            <p:ph type="sldImg"/>
          </p:nvPr>
        </p:nvSpPr>
        <p:spPr>
          <a:xfrm>
            <a:off x="-274638" y="406400"/>
            <a:ext cx="7407276" cy="4167188"/>
          </a:xfrm>
          <a:ln/>
        </p:spPr>
      </p:sp>
      <p:sp>
        <p:nvSpPr>
          <p:cNvPr id="21493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r>
              <a:rPr lang="en" altLang="zh-CN" dirty="0"/>
              <a:t>https://</a:t>
            </a:r>
            <a:r>
              <a:rPr lang="en" altLang="zh-CN" dirty="0" err="1"/>
              <a:t>support.minitab.com</a:t>
            </a:r>
            <a:r>
              <a:rPr lang="en" altLang="zh-CN" dirty="0"/>
              <a:t>/</a:t>
            </a:r>
            <a:r>
              <a:rPr lang="en" altLang="zh-CN" dirty="0" err="1"/>
              <a:t>en</a:t>
            </a:r>
            <a:r>
              <a:rPr lang="en" altLang="zh-CN" dirty="0"/>
              <a:t>-us/</a:t>
            </a:r>
            <a:r>
              <a:rPr lang="en" altLang="zh-CN" dirty="0" err="1"/>
              <a:t>minitab</a:t>
            </a:r>
            <a:r>
              <a:rPr lang="en" altLang="zh-CN" dirty="0"/>
              <a:t>/21/help-and-how-to/statistical-modeling/doe/supporting-topics/basics/orthogonal-designs/</a:t>
            </a:r>
          </a:p>
          <a:p>
            <a:endParaRPr lang="zh-CN" altLang="en-US" dirty="0"/>
          </a:p>
        </p:txBody>
      </p:sp>
    </p:spTree>
    <p:extLst>
      <p:ext uri="{BB962C8B-B14F-4D97-AF65-F5344CB8AC3E}">
        <p14:creationId xmlns:p14="http://schemas.microsoft.com/office/powerpoint/2010/main" val="547017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382588" y="685800"/>
            <a:ext cx="6094412" cy="3429000"/>
          </a:xfrm>
          <a:ln/>
        </p:spPr>
      </p:sp>
      <p:sp>
        <p:nvSpPr>
          <p:cNvPr id="15769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7213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905696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382588" y="685800"/>
            <a:ext cx="6094412" cy="3429000"/>
          </a:xfrm>
          <a:ln/>
        </p:spPr>
      </p:sp>
      <p:sp>
        <p:nvSpPr>
          <p:cNvPr id="10137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828420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a:ln/>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408604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a:ln/>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20311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74638" y="406400"/>
            <a:ext cx="7407276" cy="4167188"/>
          </a:xfrm>
          <a:ln/>
        </p:spPr>
      </p:sp>
      <p:sp>
        <p:nvSpPr>
          <p:cNvPr id="1024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419008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274638" y="406400"/>
            <a:ext cx="7407276" cy="4167188"/>
          </a:xfrm>
          <a:ln/>
        </p:spPr>
      </p:sp>
      <p:sp>
        <p:nvSpPr>
          <p:cNvPr id="1064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690349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274638" y="406400"/>
            <a:ext cx="7407276" cy="4167188"/>
          </a:xfrm>
          <a:ln/>
        </p:spPr>
      </p:sp>
      <p:sp>
        <p:nvSpPr>
          <p:cNvPr id="1105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085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3.1</a:t>
            </a:r>
            <a:r>
              <a:rPr kumimoji="1" lang="zh-CN" altLang="en-US" dirty="0"/>
              <a:t>基于直觉和经验的方法	</a:t>
            </a:r>
            <a:r>
              <a:rPr kumimoji="1" lang="en-US" altLang="zh-CN" dirty="0"/>
              <a:t>35</a:t>
            </a:r>
          </a:p>
          <a:p>
            <a:r>
              <a:rPr kumimoji="1" lang="en-US" altLang="zh-CN" dirty="0"/>
              <a:t>3.1.1 </a:t>
            </a:r>
            <a:r>
              <a:rPr kumimoji="1" lang="en" altLang="zh-CN" dirty="0"/>
              <a:t>Ad-hoc</a:t>
            </a:r>
            <a:r>
              <a:rPr kumimoji="1" lang="zh-CN" altLang="en-US" dirty="0"/>
              <a:t>测试方法和</a:t>
            </a:r>
            <a:r>
              <a:rPr kumimoji="1" lang="en" altLang="zh-CN" dirty="0"/>
              <a:t>ALAC</a:t>
            </a:r>
            <a:r>
              <a:rPr kumimoji="1" lang="zh-CN" altLang="en-US" dirty="0"/>
              <a:t>测试	</a:t>
            </a:r>
            <a:r>
              <a:rPr kumimoji="1" lang="en-US" altLang="zh-CN" dirty="0"/>
              <a:t>36</a:t>
            </a:r>
          </a:p>
          <a:p>
            <a:r>
              <a:rPr kumimoji="1" lang="en-US" altLang="zh-CN" dirty="0"/>
              <a:t>3.1.2 </a:t>
            </a:r>
            <a:r>
              <a:rPr kumimoji="1" lang="zh-CN" altLang="en-US" dirty="0"/>
              <a:t>错误推测法	</a:t>
            </a:r>
            <a:r>
              <a:rPr kumimoji="1" lang="en-US" altLang="zh-CN" dirty="0"/>
              <a:t>37</a:t>
            </a:r>
          </a:p>
          <a:p>
            <a:endParaRPr kumimoji="1" lang="en-US" altLang="zh-CN" dirty="0"/>
          </a:p>
          <a:p>
            <a:r>
              <a:rPr kumimoji="1" lang="en-US" altLang="zh-CN" dirty="0"/>
              <a:t>3.2 </a:t>
            </a:r>
            <a:r>
              <a:rPr kumimoji="1" lang="zh-CN" altLang="en-US" dirty="0"/>
              <a:t>基于输入域的方法	</a:t>
            </a:r>
            <a:r>
              <a:rPr kumimoji="1" lang="en-US" altLang="zh-CN" dirty="0"/>
              <a:t>38</a:t>
            </a:r>
          </a:p>
          <a:p>
            <a:r>
              <a:rPr kumimoji="1" lang="en-US" altLang="zh-CN" dirty="0"/>
              <a:t>3.2.1 </a:t>
            </a:r>
            <a:r>
              <a:rPr kumimoji="1" lang="zh-CN" altLang="en-US" dirty="0"/>
              <a:t>等价类划分法	</a:t>
            </a:r>
            <a:r>
              <a:rPr kumimoji="1" lang="en-US" altLang="zh-CN" dirty="0"/>
              <a:t>38</a:t>
            </a:r>
          </a:p>
          <a:p>
            <a:r>
              <a:rPr kumimoji="1" lang="en-US" altLang="zh-CN" dirty="0"/>
              <a:t>3.2.2 </a:t>
            </a:r>
            <a:r>
              <a:rPr kumimoji="1" lang="zh-CN" altLang="en-US" dirty="0"/>
              <a:t>边界值分析法	</a:t>
            </a:r>
            <a:r>
              <a:rPr kumimoji="1" lang="en-US" altLang="zh-CN" dirty="0"/>
              <a:t>41</a:t>
            </a:r>
          </a:p>
          <a:p>
            <a:endParaRPr kumimoji="1" lang="en-US" altLang="zh-CN" dirty="0"/>
          </a:p>
          <a:p>
            <a:r>
              <a:rPr kumimoji="1" lang="en-US" altLang="zh-CN" dirty="0"/>
              <a:t>3.3 </a:t>
            </a:r>
            <a:r>
              <a:rPr kumimoji="1" lang="zh-CN" altLang="en-US" dirty="0"/>
              <a:t>基于组合及其优化的方法	</a:t>
            </a:r>
            <a:r>
              <a:rPr kumimoji="1" lang="en-US" altLang="zh-CN" dirty="0"/>
              <a:t>45</a:t>
            </a:r>
          </a:p>
          <a:p>
            <a:r>
              <a:rPr kumimoji="1" lang="en-US" altLang="zh-CN" dirty="0"/>
              <a:t>3.3.1 </a:t>
            </a:r>
            <a:r>
              <a:rPr kumimoji="1" lang="zh-CN" altLang="en-US" dirty="0"/>
              <a:t>判定表方法	</a:t>
            </a:r>
            <a:r>
              <a:rPr kumimoji="1" lang="en-US" altLang="zh-CN" dirty="0"/>
              <a:t>45</a:t>
            </a:r>
          </a:p>
          <a:p>
            <a:r>
              <a:rPr kumimoji="1" lang="en-US" altLang="zh-CN" dirty="0"/>
              <a:t>3.3.2 </a:t>
            </a:r>
            <a:r>
              <a:rPr kumimoji="1" lang="zh-CN" altLang="en-US" dirty="0"/>
              <a:t>因果图法	</a:t>
            </a:r>
            <a:r>
              <a:rPr kumimoji="1" lang="en-US" altLang="zh-CN" dirty="0"/>
              <a:t>47</a:t>
            </a:r>
          </a:p>
          <a:p>
            <a:r>
              <a:rPr kumimoji="1" lang="en-US" altLang="zh-CN" dirty="0"/>
              <a:t>3.3.3 </a:t>
            </a:r>
            <a:r>
              <a:rPr kumimoji="1" lang="en" altLang="zh-CN" dirty="0"/>
              <a:t>Pair-wise</a:t>
            </a:r>
            <a:r>
              <a:rPr kumimoji="1" lang="zh-CN" altLang="en-US" dirty="0"/>
              <a:t>方法	</a:t>
            </a:r>
            <a:r>
              <a:rPr kumimoji="1" lang="en-US" altLang="zh-CN" dirty="0"/>
              <a:t>50</a:t>
            </a:r>
          </a:p>
          <a:p>
            <a:r>
              <a:rPr kumimoji="1" lang="en-US" altLang="zh-CN" dirty="0"/>
              <a:t>3.3.4 </a:t>
            </a:r>
            <a:r>
              <a:rPr kumimoji="1" lang="zh-CN" altLang="en-US" dirty="0"/>
              <a:t>正交试验法	</a:t>
            </a:r>
            <a:r>
              <a:rPr kumimoji="1" lang="en-US" altLang="zh-CN" dirty="0"/>
              <a:t>51</a:t>
            </a:r>
          </a:p>
          <a:p>
            <a:endParaRPr kumimoji="1" lang="en-US" altLang="zh-CN" dirty="0"/>
          </a:p>
          <a:p>
            <a:r>
              <a:rPr kumimoji="1" lang="en-US" altLang="zh-CN" dirty="0"/>
              <a:t>3.4 </a:t>
            </a:r>
            <a:r>
              <a:rPr kumimoji="1" lang="zh-CN" altLang="en-US" dirty="0"/>
              <a:t>基于逻辑覆盖的方法	</a:t>
            </a:r>
            <a:r>
              <a:rPr kumimoji="1" lang="en-US" altLang="zh-CN" dirty="0"/>
              <a:t>53</a:t>
            </a:r>
          </a:p>
          <a:p>
            <a:r>
              <a:rPr kumimoji="1" lang="en-US" altLang="zh-CN" dirty="0"/>
              <a:t>3.4.1 </a:t>
            </a:r>
            <a:r>
              <a:rPr kumimoji="1" lang="zh-CN" altLang="en-US" dirty="0"/>
              <a:t>判定覆盖	</a:t>
            </a:r>
            <a:r>
              <a:rPr kumimoji="1" lang="en-US" altLang="zh-CN" dirty="0"/>
              <a:t>54</a:t>
            </a:r>
          </a:p>
          <a:p>
            <a:r>
              <a:rPr kumimoji="1" lang="en-US" altLang="zh-CN" dirty="0"/>
              <a:t>3.4.2 </a:t>
            </a:r>
            <a:r>
              <a:rPr kumimoji="1" lang="zh-CN" altLang="en-US" dirty="0"/>
              <a:t>条件覆盖	</a:t>
            </a:r>
            <a:r>
              <a:rPr kumimoji="1" lang="en-US" altLang="zh-CN" dirty="0"/>
              <a:t>55</a:t>
            </a:r>
          </a:p>
          <a:p>
            <a:r>
              <a:rPr kumimoji="1" lang="en-US" altLang="zh-CN" dirty="0"/>
              <a:t>3.4.3 </a:t>
            </a:r>
            <a:r>
              <a:rPr kumimoji="1" lang="zh-CN" altLang="en-US" dirty="0"/>
              <a:t>判定条件覆盖	</a:t>
            </a:r>
            <a:r>
              <a:rPr kumimoji="1" lang="en-US" altLang="zh-CN" dirty="0"/>
              <a:t>56</a:t>
            </a:r>
          </a:p>
          <a:p>
            <a:r>
              <a:rPr kumimoji="1" lang="en-US" altLang="zh-CN" dirty="0"/>
              <a:t>3.4.4 </a:t>
            </a:r>
            <a:r>
              <a:rPr kumimoji="1" lang="zh-CN" altLang="en-US" dirty="0"/>
              <a:t>条件组合覆盖	</a:t>
            </a:r>
            <a:r>
              <a:rPr kumimoji="1" lang="en-US" altLang="zh-CN" dirty="0"/>
              <a:t>57</a:t>
            </a:r>
          </a:p>
          <a:p>
            <a:r>
              <a:rPr kumimoji="1" lang="en-US" altLang="zh-CN" dirty="0"/>
              <a:t>3.4.5 </a:t>
            </a:r>
            <a:r>
              <a:rPr kumimoji="1" lang="zh-CN" altLang="en-US" dirty="0"/>
              <a:t>基本路径覆盖	</a:t>
            </a:r>
            <a:r>
              <a:rPr kumimoji="1" lang="en-US" altLang="zh-CN" dirty="0"/>
              <a:t>59</a:t>
            </a:r>
          </a:p>
          <a:p>
            <a:endParaRPr kumimoji="1" lang="en-US" altLang="zh-CN" dirty="0"/>
          </a:p>
          <a:p>
            <a:r>
              <a:rPr kumimoji="1" lang="en-US" altLang="zh-CN" dirty="0"/>
              <a:t>3.5 </a:t>
            </a:r>
            <a:r>
              <a:rPr kumimoji="1" lang="zh-CN" altLang="en-US" dirty="0"/>
              <a:t>基于缺陷模式的测试	</a:t>
            </a:r>
            <a:r>
              <a:rPr kumimoji="1" lang="en-US" altLang="zh-CN" dirty="0"/>
              <a:t>62</a:t>
            </a:r>
          </a:p>
          <a:p>
            <a:r>
              <a:rPr kumimoji="1" lang="en-US" altLang="zh-CN" dirty="0"/>
              <a:t>3.5.1 </a:t>
            </a:r>
            <a:r>
              <a:rPr kumimoji="1" lang="zh-CN" altLang="en-US" dirty="0"/>
              <a:t>常见的缺陷模式	</a:t>
            </a:r>
            <a:r>
              <a:rPr kumimoji="1" lang="en-US" altLang="zh-CN" dirty="0"/>
              <a:t>64</a:t>
            </a:r>
          </a:p>
          <a:p>
            <a:r>
              <a:rPr kumimoji="1" lang="en-US" altLang="zh-CN" dirty="0"/>
              <a:t>3.5.2 </a:t>
            </a:r>
            <a:r>
              <a:rPr kumimoji="1" lang="en" altLang="zh-CN" dirty="0"/>
              <a:t>DPBT</a:t>
            </a:r>
            <a:r>
              <a:rPr kumimoji="1" lang="zh-CN" altLang="en-US" dirty="0"/>
              <a:t>的测试过程	</a:t>
            </a:r>
            <a:r>
              <a:rPr kumimoji="1" lang="en-US" altLang="zh-CN" dirty="0"/>
              <a:t>65</a:t>
            </a:r>
          </a:p>
          <a:p>
            <a:endParaRPr kumimoji="1" lang="en-US" altLang="zh-CN" dirty="0"/>
          </a:p>
          <a:p>
            <a:r>
              <a:rPr kumimoji="1" lang="en-US" altLang="zh-CN" dirty="0"/>
              <a:t>3.6 </a:t>
            </a:r>
            <a:r>
              <a:rPr kumimoji="1" lang="zh-CN" altLang="en-US" dirty="0"/>
              <a:t>基于模型的测试	</a:t>
            </a:r>
            <a:r>
              <a:rPr kumimoji="1" lang="en-US" altLang="zh-CN" dirty="0"/>
              <a:t>65</a:t>
            </a:r>
          </a:p>
          <a:p>
            <a:r>
              <a:rPr kumimoji="1" lang="en-US" altLang="zh-CN" dirty="0"/>
              <a:t>3.6.1 </a:t>
            </a:r>
            <a:r>
              <a:rPr kumimoji="1" lang="zh-CN" altLang="en-US" dirty="0"/>
              <a:t>功能图法	</a:t>
            </a:r>
            <a:r>
              <a:rPr kumimoji="1" lang="en-US" altLang="zh-CN" dirty="0"/>
              <a:t>67</a:t>
            </a:r>
          </a:p>
          <a:p>
            <a:r>
              <a:rPr kumimoji="1" lang="en-US" altLang="zh-CN" dirty="0"/>
              <a:t>3.6.2 </a:t>
            </a:r>
            <a:r>
              <a:rPr kumimoji="1" lang="zh-CN" altLang="en-US" dirty="0"/>
              <a:t>模糊测试方法	</a:t>
            </a:r>
            <a:r>
              <a:rPr kumimoji="1" lang="en-US" altLang="zh-CN" dirty="0"/>
              <a:t>69</a:t>
            </a:r>
          </a:p>
          <a:p>
            <a:endParaRPr kumimoji="1" lang="en-US" altLang="zh-CN" dirty="0"/>
          </a:p>
          <a:p>
            <a:r>
              <a:rPr kumimoji="1" lang="en-US" altLang="zh-CN" dirty="0"/>
              <a:t>3.7 </a:t>
            </a:r>
            <a:r>
              <a:rPr kumimoji="1" lang="zh-CN" altLang="en-US" dirty="0"/>
              <a:t>形式化测试方法	</a:t>
            </a:r>
            <a:r>
              <a:rPr kumimoji="1" lang="en-US" altLang="zh-CN" dirty="0"/>
              <a:t>71</a:t>
            </a:r>
          </a:p>
          <a:p>
            <a:r>
              <a:rPr kumimoji="1" lang="en-US" altLang="zh-CN" dirty="0"/>
              <a:t>3.7.1 </a:t>
            </a:r>
            <a:r>
              <a:rPr kumimoji="1" lang="zh-CN" altLang="en-US" dirty="0"/>
              <a:t>形式化方法	</a:t>
            </a:r>
          </a:p>
          <a:p>
            <a:r>
              <a:rPr kumimoji="1" lang="en-US" altLang="zh-CN" dirty="0"/>
              <a:t>3.7.2 </a:t>
            </a:r>
            <a:r>
              <a:rPr kumimoji="1" lang="zh-CN" altLang="en-US" dirty="0"/>
              <a:t>形式化验证	</a:t>
            </a:r>
          </a:p>
          <a:p>
            <a:r>
              <a:rPr kumimoji="1" lang="en-US" altLang="zh-CN" dirty="0"/>
              <a:t>3.7.3 </a:t>
            </a:r>
            <a:r>
              <a:rPr kumimoji="1" lang="zh-CN" altLang="en-US" dirty="0"/>
              <a:t>扩展有限状态机方法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274638" y="406400"/>
            <a:ext cx="7407276" cy="4167188"/>
          </a:xfrm>
          <a:ln/>
        </p:spPr>
      </p:sp>
      <p:sp>
        <p:nvSpPr>
          <p:cNvPr id="1116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792744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274638" y="406400"/>
            <a:ext cx="7407276" cy="4167188"/>
          </a:xfrm>
          <a:ln/>
        </p:spPr>
      </p:sp>
      <p:sp>
        <p:nvSpPr>
          <p:cNvPr id="113667"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317751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274638" y="406400"/>
            <a:ext cx="7407276" cy="4167188"/>
          </a:xfrm>
          <a:ln/>
        </p:spPr>
      </p:sp>
      <p:sp>
        <p:nvSpPr>
          <p:cNvPr id="1146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82499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274638" y="406400"/>
            <a:ext cx="7407276" cy="4167188"/>
          </a:xfrm>
          <a:ln/>
        </p:spPr>
      </p:sp>
      <p:sp>
        <p:nvSpPr>
          <p:cNvPr id="1157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422344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74638" y="406400"/>
            <a:ext cx="7407276" cy="4167188"/>
          </a:xfrm>
          <a:ln/>
        </p:spPr>
      </p:sp>
      <p:sp>
        <p:nvSpPr>
          <p:cNvPr id="1167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420248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82588" y="685800"/>
            <a:ext cx="6094412" cy="3429000"/>
          </a:xfrm>
          <a:ln/>
        </p:spPr>
      </p:sp>
      <p:sp>
        <p:nvSpPr>
          <p:cNvPr id="118787"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44057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body" idx="1"/>
          </p:nvPr>
        </p:nvSpPr>
        <p:spPr bwMode="auto">
          <a:xfrm>
            <a:off x="914400" y="4344301"/>
            <a:ext cx="5029200" cy="4113423"/>
          </a:xfrm>
          <a:prstGeom prst="rect">
            <a:avLst/>
          </a:prstGeom>
          <a:noFill/>
          <a:ln w="12700">
            <a:miter lim="800000"/>
            <a:headEnd/>
            <a:tailEnd/>
          </a:ln>
        </p:spPr>
        <p:txBody>
          <a:bodyPr lIns="90487" tIns="44450" rIns="90487" bIns="44450"/>
          <a:lstStyle/>
          <a:p>
            <a:pPr>
              <a:tabLst>
                <a:tab pos="228600" algn="l"/>
                <a:tab pos="635000" algn="l"/>
                <a:tab pos="863600" algn="l"/>
                <a:tab pos="1143000" algn="l"/>
              </a:tabLst>
            </a:pPr>
            <a:r>
              <a:rPr lang="zh-CN" altLang="en-US"/>
              <a:t>2.	</a:t>
            </a:r>
            <a:r>
              <a:rPr lang="en-US" altLang="zh-CN"/>
              <a:t>Determine the cyclomatic complexity of the resultant flow graph</a:t>
            </a:r>
          </a:p>
          <a:p>
            <a:pPr marL="228600" lvl="1" indent="-109538">
              <a:tabLst>
                <a:tab pos="228600" algn="l"/>
                <a:tab pos="635000" algn="l"/>
                <a:tab pos="863600" algn="l"/>
                <a:tab pos="1143000" algn="l"/>
              </a:tabLst>
            </a:pPr>
            <a:r>
              <a:rPr lang="en-US" altLang="zh-CN" u="sng"/>
              <a:t>	Note</a:t>
            </a:r>
            <a:r>
              <a:rPr lang="en-US" altLang="zh-CN"/>
              <a:t>:	can be determined </a:t>
            </a:r>
            <a:r>
              <a:rPr lang="en-US" altLang="zh-CN" u="sng"/>
              <a:t>without</a:t>
            </a:r>
            <a:r>
              <a:rPr lang="en-US" altLang="zh-CN"/>
              <a:t> developing a flow graph</a:t>
            </a:r>
          </a:p>
          <a:p>
            <a:pPr>
              <a:tabLst>
                <a:tab pos="228600" algn="l"/>
                <a:tab pos="635000" algn="l"/>
                <a:tab pos="863600" algn="l"/>
                <a:tab pos="1143000" algn="l"/>
              </a:tabLst>
            </a:pPr>
            <a:r>
              <a:rPr lang="en-US" altLang="zh-CN"/>
              <a:t>			count all conditional statements in a component</a:t>
            </a:r>
          </a:p>
          <a:p>
            <a:pPr>
              <a:tabLst>
                <a:tab pos="228600" algn="l"/>
                <a:tab pos="635000" algn="l"/>
                <a:tab pos="863600" algn="l"/>
                <a:tab pos="1143000" algn="l"/>
              </a:tabLst>
            </a:pPr>
            <a:r>
              <a:rPr lang="en-US" altLang="zh-CN"/>
              <a:t>			</a:t>
            </a:r>
            <a:r>
              <a:rPr lang="en-US" altLang="zh-CN">
                <a:latin typeface="Symbol" pitchFamily="18" charset="2"/>
              </a:rPr>
              <a:t></a:t>
            </a:r>
            <a:r>
              <a:rPr lang="en-US" altLang="zh-CN"/>
              <a:t>	compound conditions count as 2</a:t>
            </a:r>
          </a:p>
          <a:p>
            <a:pPr>
              <a:tabLst>
                <a:tab pos="228600" algn="l"/>
                <a:tab pos="635000" algn="l"/>
                <a:tab pos="863600" algn="l"/>
                <a:tab pos="1143000" algn="l"/>
              </a:tabLst>
            </a:pPr>
            <a:r>
              <a:rPr lang="en-US" altLang="zh-CN"/>
              <a:t>				(number of Boolean operators + 2)</a:t>
            </a:r>
          </a:p>
        </p:txBody>
      </p:sp>
      <p:sp>
        <p:nvSpPr>
          <p:cNvPr id="119811" name="Rectangle 3"/>
          <p:cNvSpPr>
            <a:spLocks noGrp="1" noRot="1" noChangeAspect="1" noChangeArrowheads="1" noTextEdit="1"/>
          </p:cNvSpPr>
          <p:nvPr>
            <p:ph type="sldImg"/>
          </p:nvPr>
        </p:nvSpPr>
        <p:spPr>
          <a:xfrm>
            <a:off x="382588" y="685800"/>
            <a:ext cx="6094412" cy="3429000"/>
          </a:xfrm>
          <a:ln w="12700" cap="flat">
            <a:solidFill>
              <a:schemeClr val="tx1"/>
            </a:solidFill>
          </a:ln>
        </p:spPr>
      </p:sp>
    </p:spTree>
    <p:extLst>
      <p:ext uri="{BB962C8B-B14F-4D97-AF65-F5344CB8AC3E}">
        <p14:creationId xmlns:p14="http://schemas.microsoft.com/office/powerpoint/2010/main" val="684320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82588" y="685800"/>
            <a:ext cx="6094412" cy="3429000"/>
          </a:xfrm>
          <a:ln/>
        </p:spPr>
      </p:sp>
      <p:sp>
        <p:nvSpPr>
          <p:cNvPr id="12083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119781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bwMode="auto">
          <a:xfrm>
            <a:off x="914400" y="4344301"/>
            <a:ext cx="5029200" cy="4113423"/>
          </a:xfrm>
          <a:prstGeom prst="rect">
            <a:avLst/>
          </a:prstGeom>
          <a:noFill/>
          <a:ln w="12700">
            <a:miter lim="800000"/>
            <a:headEnd/>
            <a:tailEnd/>
          </a:ln>
        </p:spPr>
        <p:txBody>
          <a:bodyPr lIns="90487" tIns="44450" rIns="90487" bIns="44450"/>
          <a:lstStyle/>
          <a:p>
            <a:pPr>
              <a:tabLst>
                <a:tab pos="228600" algn="l"/>
                <a:tab pos="457200" algn="l"/>
                <a:tab pos="685800" algn="l"/>
              </a:tabLst>
            </a:pPr>
            <a:r>
              <a:rPr lang="zh-CN" altLang="en-US"/>
              <a:t>3.	</a:t>
            </a:r>
            <a:r>
              <a:rPr lang="en-US" altLang="zh-CN"/>
              <a:t>Determine a basis set of linearly independent paths</a:t>
            </a:r>
          </a:p>
          <a:p>
            <a:pPr marL="342900" lvl="1" indent="-114300">
              <a:tabLst>
                <a:tab pos="228600" algn="l"/>
                <a:tab pos="457200" algn="l"/>
                <a:tab pos="685800" algn="l"/>
              </a:tabLst>
            </a:pPr>
            <a:r>
              <a:rPr lang="en-US" altLang="zh-CN"/>
              <a:t>equal to cyclomatic complexity number</a:t>
            </a:r>
          </a:p>
          <a:p>
            <a:pPr marL="342900" lvl="1" indent="-114300">
              <a:tabLst>
                <a:tab pos="228600" algn="l"/>
                <a:tab pos="457200" algn="l"/>
                <a:tab pos="685800" algn="l"/>
              </a:tabLst>
            </a:pPr>
            <a:r>
              <a:rPr lang="en-US" altLang="zh-CN"/>
              <a:t>identify predicate nodes as an aid in derivation of test cases</a:t>
            </a:r>
          </a:p>
        </p:txBody>
      </p:sp>
      <p:sp>
        <p:nvSpPr>
          <p:cNvPr id="121859" name="Rectangle 3"/>
          <p:cNvSpPr>
            <a:spLocks noGrp="1" noRot="1" noChangeAspect="1" noChangeArrowheads="1" noTextEdit="1"/>
          </p:cNvSpPr>
          <p:nvPr>
            <p:ph type="sldImg"/>
          </p:nvPr>
        </p:nvSpPr>
        <p:spPr>
          <a:xfrm>
            <a:off x="382588" y="685800"/>
            <a:ext cx="6094412" cy="3429000"/>
          </a:xfrm>
          <a:ln w="12700" cap="flat">
            <a:solidFill>
              <a:schemeClr val="tx1"/>
            </a:solidFill>
          </a:ln>
        </p:spPr>
      </p:sp>
    </p:spTree>
    <p:extLst>
      <p:ext uri="{BB962C8B-B14F-4D97-AF65-F5344CB8AC3E}">
        <p14:creationId xmlns:p14="http://schemas.microsoft.com/office/powerpoint/2010/main" val="3433423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274638" y="406400"/>
            <a:ext cx="7407276" cy="4167188"/>
          </a:xfrm>
          <a:ln/>
        </p:spPr>
      </p:sp>
      <p:sp>
        <p:nvSpPr>
          <p:cNvPr id="1228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422052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74638" y="406400"/>
            <a:ext cx="7407276" cy="4167188"/>
          </a:xfrm>
          <a:ln/>
        </p:spPr>
      </p:sp>
      <p:sp>
        <p:nvSpPr>
          <p:cNvPr id="9625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164629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2588" y="685800"/>
            <a:ext cx="6094412" cy="3429000"/>
          </a:xfrm>
          <a:ln/>
        </p:spPr>
      </p:sp>
      <p:sp>
        <p:nvSpPr>
          <p:cNvPr id="16793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382588" y="685800"/>
            <a:ext cx="6094412" cy="3429000"/>
          </a:xfrm>
          <a:ln/>
        </p:spPr>
      </p:sp>
      <p:sp>
        <p:nvSpPr>
          <p:cNvPr id="16896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CWE</a:t>
            </a:r>
            <a:r>
              <a:rPr kumimoji="1" lang="zh-CN" altLang="en" dirty="0"/>
              <a:t>（</a:t>
            </a:r>
            <a:r>
              <a:rPr kumimoji="1" lang="en" altLang="zh-CN" dirty="0"/>
              <a:t>Common Weakness Enumeration</a:t>
            </a:r>
            <a:r>
              <a:rPr kumimoji="1" lang="zh-CN" altLang="en" dirty="0"/>
              <a:t>，</a:t>
            </a:r>
            <a:r>
              <a:rPr kumimoji="1" lang="zh-CN" altLang="en-US" dirty="0"/>
              <a:t>通用缺陷枚举），是一个安全漏洞词典</a:t>
            </a:r>
            <a:r>
              <a:rPr kumimoji="1" lang="en-US" altLang="zh-CN" dirty="0"/>
              <a:t>,</a:t>
            </a:r>
            <a:r>
              <a:rPr kumimoji="1" lang="zh-CN" altLang="en-US" dirty="0"/>
              <a:t>是由美国国土安全部国家计算机安全部门资助的软件安全战略性项目，枚举了上千种最新的漏洞</a:t>
            </a:r>
            <a:r>
              <a:rPr kumimoji="1" lang="en-US" altLang="zh-CN" dirty="0"/>
              <a:t>(</a:t>
            </a:r>
            <a:r>
              <a:rPr kumimoji="1" lang="zh-CN" altLang="en-US" dirty="0"/>
              <a:t>缺陷</a:t>
            </a:r>
            <a:r>
              <a:rPr kumimoji="1" lang="en-US" altLang="zh-CN" dirty="0"/>
              <a:t>)</a:t>
            </a:r>
            <a:r>
              <a:rPr kumimoji="1" lang="zh-CN" altLang="en-US" dirty="0"/>
              <a:t>模式，通过该认证代表了产品或服务与“</a:t>
            </a:r>
            <a:r>
              <a:rPr kumimoji="1" lang="en" altLang="zh-CN" dirty="0"/>
              <a:t>CWE”</a:t>
            </a:r>
            <a:r>
              <a:rPr kumimoji="1" lang="zh-CN" altLang="en-US" dirty="0"/>
              <a:t>兼容，证明产品能够支持国际上主要漏洞</a:t>
            </a:r>
            <a:r>
              <a:rPr kumimoji="1" lang="en-US" altLang="zh-CN" dirty="0"/>
              <a:t>(</a:t>
            </a:r>
            <a:r>
              <a:rPr kumimoji="1" lang="zh-CN" altLang="en-US" dirty="0"/>
              <a:t>缺陷</a:t>
            </a:r>
            <a:r>
              <a:rPr kumimoji="1" lang="en-US" altLang="zh-CN" dirty="0"/>
              <a:t>)</a:t>
            </a:r>
            <a:r>
              <a:rPr kumimoji="1" lang="zh-CN" altLang="en-US" dirty="0"/>
              <a:t>模式的检测</a:t>
            </a:r>
            <a:endParaRPr kumimoji="1" lang="en-US" altLang="zh-CN" dirty="0"/>
          </a:p>
          <a:p>
            <a:r>
              <a:rPr kumimoji="1" lang="zh-CN" altLang="en-US" dirty="0"/>
              <a:t>布尔可满足性问题（</a:t>
            </a:r>
            <a:r>
              <a:rPr kumimoji="1" lang="en" altLang="zh-CN" dirty="0"/>
              <a:t>Boolean satisfiability problem</a:t>
            </a:r>
            <a:r>
              <a:rPr kumimoji="1" lang="zh-CN" altLang="en" dirty="0"/>
              <a:t>；</a:t>
            </a:r>
            <a:r>
              <a:rPr kumimoji="1" lang="en" altLang="zh-CN" dirty="0"/>
              <a:t>SAT </a:t>
            </a:r>
            <a:r>
              <a:rPr kumimoji="1" lang="zh-CN" altLang="en" dirty="0"/>
              <a:t>）</a:t>
            </a:r>
            <a:r>
              <a:rPr kumimoji="1" lang="zh-CN" altLang="en-US" dirty="0"/>
              <a:t>属于决定性问题，也是第一个被证明属于</a:t>
            </a:r>
            <a:r>
              <a:rPr kumimoji="1" lang="en" altLang="zh-CN" dirty="0"/>
              <a:t>NP</a:t>
            </a:r>
            <a:r>
              <a:rPr kumimoji="1" lang="zh-CN" altLang="en-US" dirty="0"/>
              <a:t>完全的问题</a:t>
            </a:r>
            <a:endParaRPr kumimoji="1" lang="en-US" altLang="zh-CN" dirty="0"/>
          </a:p>
          <a:p>
            <a:r>
              <a:rPr lang="en" altLang="zh-CN" b="0" i="0" dirty="0">
                <a:solidFill>
                  <a:srgbClr val="4D4D4D"/>
                </a:solidFill>
                <a:effectLst/>
                <a:latin typeface="-apple-system"/>
              </a:rPr>
              <a:t>SMT</a:t>
            </a:r>
            <a:r>
              <a:rPr lang="zh-CN" altLang="en-US" b="0" i="0" dirty="0">
                <a:solidFill>
                  <a:srgbClr val="4D4D4D"/>
                </a:solidFill>
                <a:effectLst/>
                <a:latin typeface="-apple-system"/>
              </a:rPr>
              <a:t>求解器也被集成到一些大型工具中</a:t>
            </a:r>
            <a:r>
              <a:rPr lang="en-US" altLang="zh-CN" b="0" i="0" dirty="0">
                <a:solidFill>
                  <a:srgbClr val="4D4D4D"/>
                </a:solidFill>
                <a:effectLst/>
                <a:latin typeface="-apple-system"/>
              </a:rPr>
              <a:t>,</a:t>
            </a:r>
            <a:r>
              <a:rPr lang="zh-CN" altLang="en-US" b="0" i="0" dirty="0">
                <a:solidFill>
                  <a:srgbClr val="4D4D4D"/>
                </a:solidFill>
                <a:effectLst/>
                <a:latin typeface="-apple-system"/>
              </a:rPr>
              <a:t>比如</a:t>
            </a:r>
            <a:r>
              <a:rPr lang="en" altLang="zh-CN" b="0" i="0" dirty="0">
                <a:solidFill>
                  <a:srgbClr val="4D4D4D"/>
                </a:solidFill>
                <a:effectLst/>
                <a:latin typeface="-apple-system"/>
              </a:rPr>
              <a:t>HOL/Isabelle</a:t>
            </a:r>
            <a:r>
              <a:rPr lang="zh-CN" altLang="en" b="0" i="0" dirty="0">
                <a:solidFill>
                  <a:srgbClr val="4D4D4D"/>
                </a:solidFill>
                <a:effectLst/>
                <a:latin typeface="-apple-system"/>
              </a:rPr>
              <a:t>、</a:t>
            </a:r>
            <a:r>
              <a:rPr lang="en" altLang="zh-CN" b="0" i="0" dirty="0">
                <a:solidFill>
                  <a:srgbClr val="4D4D4D"/>
                </a:solidFill>
                <a:effectLst/>
                <a:latin typeface="-apple-system"/>
              </a:rPr>
              <a:t>ESC/Java2</a:t>
            </a:r>
            <a:r>
              <a:rPr lang="zh-CN" altLang="en" b="0" i="0" dirty="0">
                <a:solidFill>
                  <a:srgbClr val="4D4D4D"/>
                </a:solidFill>
                <a:effectLst/>
                <a:latin typeface="-apple-system"/>
              </a:rPr>
              <a:t>、</a:t>
            </a:r>
            <a:r>
              <a:rPr lang="en" altLang="zh-CN" b="0" i="0" dirty="0">
                <a:solidFill>
                  <a:srgbClr val="4D4D4D"/>
                </a:solidFill>
                <a:effectLst/>
                <a:latin typeface="-apple-system"/>
              </a:rPr>
              <a:t>ACL2</a:t>
            </a:r>
            <a:r>
              <a:rPr lang="zh-CN" altLang="en" b="0" i="0" dirty="0">
                <a:solidFill>
                  <a:srgbClr val="4D4D4D"/>
                </a:solidFill>
                <a:effectLst/>
                <a:latin typeface="-apple-system"/>
              </a:rPr>
              <a:t>、</a:t>
            </a:r>
            <a:r>
              <a:rPr lang="en" altLang="zh-CN" b="0" i="0" dirty="0">
                <a:solidFill>
                  <a:srgbClr val="4D4D4D"/>
                </a:solidFill>
                <a:effectLst/>
                <a:latin typeface="-apple-system"/>
              </a:rPr>
              <a:t>UCLID</a:t>
            </a:r>
            <a:r>
              <a:rPr lang="zh-CN" altLang="en" b="0" i="0" dirty="0">
                <a:solidFill>
                  <a:srgbClr val="4D4D4D"/>
                </a:solidFill>
                <a:effectLst/>
                <a:latin typeface="-apple-system"/>
              </a:rPr>
              <a:t>、</a:t>
            </a:r>
            <a:r>
              <a:rPr lang="en" altLang="zh-CN" b="0" i="0" dirty="0">
                <a:solidFill>
                  <a:srgbClr val="4D4D4D"/>
                </a:solidFill>
                <a:effectLst/>
                <a:latin typeface="-apple-system"/>
              </a:rPr>
              <a:t>BLAST</a:t>
            </a:r>
            <a:r>
              <a:rPr lang="zh-CN" altLang="en" b="0" i="0" dirty="0">
                <a:solidFill>
                  <a:srgbClr val="4D4D4D"/>
                </a:solidFill>
                <a:effectLst/>
                <a:latin typeface="-apple-system"/>
              </a:rPr>
              <a:t>、</a:t>
            </a:r>
            <a:r>
              <a:rPr lang="en" altLang="zh-CN" b="0" i="0" dirty="0" err="1">
                <a:solidFill>
                  <a:srgbClr val="4D4D4D"/>
                </a:solidFill>
                <a:effectLst/>
                <a:latin typeface="-apple-system"/>
              </a:rPr>
              <a:t>ureka,CUTE</a:t>
            </a:r>
            <a:r>
              <a:rPr lang="zh-CN" altLang="en-US" b="0" i="0" dirty="0">
                <a:solidFill>
                  <a:srgbClr val="4D4D4D"/>
                </a:solidFill>
                <a:effectLst/>
                <a:latin typeface="-apple-system"/>
              </a:rPr>
              <a:t>和</a:t>
            </a:r>
            <a:r>
              <a:rPr lang="en" altLang="zh-CN" b="0" i="0" dirty="0">
                <a:solidFill>
                  <a:srgbClr val="4D4D4D"/>
                </a:solidFill>
                <a:effectLst/>
                <a:latin typeface="-apple-system"/>
              </a:rPr>
              <a:t>PEX</a:t>
            </a:r>
            <a:r>
              <a:rPr lang="zh-CN" altLang="en-US" b="0" i="0" dirty="0">
                <a:solidFill>
                  <a:srgbClr val="4D4D4D"/>
                </a:solidFill>
                <a:effectLst/>
                <a:latin typeface="-apple-system"/>
              </a:rPr>
              <a:t>等</a:t>
            </a:r>
            <a:r>
              <a:rPr lang="en-US" altLang="zh-CN" b="0" i="0" dirty="0">
                <a:solidFill>
                  <a:srgbClr val="4D4D4D"/>
                </a:solidFill>
                <a:effectLst/>
                <a:latin typeface="-apple-system"/>
              </a:rPr>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4067105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marL="457200" lvl="0" indent="-457200">
              <a:lnSpc>
                <a:spcPct val="150000"/>
              </a:lnSpc>
              <a:buClr>
                <a:srgbClr val="3798DA"/>
              </a:buClr>
              <a:buSzPct val="100000"/>
              <a:buFont typeface="+mj-ea"/>
              <a:buAutoNum type="circleNumDbPlain"/>
            </a:pP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rPr>
              <a:t>模糊测试方法</a:t>
            </a: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rPr>
              <a:t>变异测试</a:t>
            </a:r>
            <a:r>
              <a:rPr lang="zh-CN" altLang="en-US" sz="1200" dirty="0">
                <a:solidFill>
                  <a:srgbClr val="53585F"/>
                </a:solidFill>
                <a:latin typeface="微软雅黑" panose="020B0503020204020204" pitchFamily="34" charset="-122"/>
                <a:ea typeface="微软雅黑" panose="020B0503020204020204" pitchFamily="34" charset="-122"/>
                <a:cs typeface="Tahoma" panose="020B0604030504040204"/>
              </a:rPr>
              <a:t>” 在介绍安全性测试时已讨论过</a:t>
            </a:r>
            <a:endParaRPr lang="en-US" altLang="zh-CN" sz="1200" dirty="0">
              <a:solidFill>
                <a:srgbClr val="53585F"/>
              </a:solidFill>
              <a:latin typeface="微软雅黑" panose="020B0503020204020204" pitchFamily="34" charset="-122"/>
              <a:ea typeface="微软雅黑" panose="020B0503020204020204" pitchFamily="34" charset="-122"/>
              <a:cs typeface="Tahoma" panose="020B0604030504040204"/>
            </a:endParaRPr>
          </a:p>
          <a:p>
            <a:pPr marL="457200" lvl="0" indent="-457200">
              <a:lnSpc>
                <a:spcPct val="150000"/>
              </a:lnSpc>
              <a:buClr>
                <a:srgbClr val="3798DA"/>
              </a:buClr>
              <a:buSzPct val="100000"/>
              <a:buFont typeface="+mj-ea"/>
              <a:buAutoNum type="circleNumDbPlain"/>
            </a:pPr>
            <a:endParaRPr lang="zh-CN" altLang="zh-CN" sz="1200" dirty="0">
              <a:solidFill>
                <a:srgbClr val="53585F"/>
              </a:solidFill>
              <a:latin typeface="微软雅黑" panose="020B0503020204020204" pitchFamily="34" charset="-122"/>
              <a:ea typeface="微软雅黑" panose="020B0503020204020204" pitchFamily="34" charset="-122"/>
              <a:cs typeface="Tahoma" panose="020B0604030504040204"/>
            </a:endParaRPr>
          </a:p>
          <a:p>
            <a:pPr eaLnBrk="1" hangingPunct="1"/>
            <a:endParaRPr lang="zh-CN" altLang="en-US" dirty="0">
              <a:ea typeface="宋体" charset="-122"/>
            </a:endParaRPr>
          </a:p>
        </p:txBody>
      </p:sp>
    </p:spTree>
    <p:extLst>
      <p:ext uri="{BB962C8B-B14F-4D97-AF65-F5344CB8AC3E}">
        <p14:creationId xmlns:p14="http://schemas.microsoft.com/office/powerpoint/2010/main" val="3738153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kern="1200" dirty="0">
                <a:solidFill>
                  <a:srgbClr val="0000FF"/>
                </a:solidFill>
                <a:effectLst>
                  <a:outerShdw blurRad="38100" dist="38100" dir="2700000" algn="tl">
                    <a:srgbClr val="FFFFFF"/>
                  </a:outerShdw>
                </a:effectLst>
                <a:latin typeface="宋体"/>
                <a:ea typeface="宋体"/>
                <a:cs typeface="宋体"/>
              </a:rPr>
              <a:t>约束逻辑编程和符号执行</a:t>
            </a:r>
            <a:r>
              <a:rPr lang="zh-CN" altLang="zh-CN" kern="1200" dirty="0">
                <a:effectLst>
                  <a:outerShdw blurRad="38100" dist="38100" dir="2700000" algn="tl">
                    <a:srgbClr val="FFFFFF"/>
                  </a:outerShdw>
                </a:effectLst>
                <a:latin typeface="宋体"/>
                <a:ea typeface="宋体"/>
                <a:cs typeface="宋体"/>
              </a:rPr>
              <a:t>（</a:t>
            </a:r>
            <a:r>
              <a:rPr lang="en-US" altLang="zh-CN" kern="1200" dirty="0">
                <a:effectLst>
                  <a:outerShdw blurRad="38100" dist="38100" dir="2700000" algn="tl">
                    <a:srgbClr val="FFFFFF"/>
                  </a:outerShdw>
                </a:effectLst>
                <a:latin typeface="宋体"/>
                <a:ea typeface="宋体"/>
                <a:cs typeface="宋体"/>
              </a:rPr>
              <a:t>Constraint logic programming and symbolic execution</a:t>
            </a:r>
            <a:r>
              <a:rPr lang="zh-CN" altLang="zh-CN" kern="1200" dirty="0">
                <a:effectLst>
                  <a:outerShdw blurRad="38100" dist="38100" dir="2700000" algn="tl">
                    <a:srgbClr val="FFFFFF"/>
                  </a:outerShdw>
                </a:effectLst>
                <a:latin typeface="宋体"/>
                <a:ea typeface="宋体"/>
                <a:cs typeface="宋体"/>
              </a:rPr>
              <a:t>），约束编程可用于选择测试用例，这是通过求解一组变量之上的约束以满足特定的约束</a:t>
            </a:r>
            <a:endParaRPr lang="en-US" altLang="zh-CN" kern="1200" dirty="0">
              <a:effectLst>
                <a:outerShdw blurRad="38100" dist="38100" dir="2700000" algn="tl">
                  <a:srgbClr val="FFFFFF"/>
                </a:outerShdw>
              </a:effectLst>
              <a:latin typeface="宋体"/>
              <a:ea typeface="宋体"/>
              <a:cs typeface="宋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200" dirty="0">
                <a:solidFill>
                  <a:srgbClr val="0000FF"/>
                </a:solidFill>
                <a:effectLst>
                  <a:outerShdw blurRad="38100" dist="38100" dir="2700000" algn="tl">
                    <a:srgbClr val="FFFFFF"/>
                  </a:outerShdw>
                </a:effectLst>
                <a:latin typeface="宋体"/>
                <a:ea typeface="宋体"/>
                <a:cs typeface="宋体"/>
              </a:rPr>
              <a:t>随机／半随机模型</a:t>
            </a:r>
            <a:r>
              <a:rPr lang="zh-CN" altLang="zh-CN" kern="1200" dirty="0">
                <a:effectLst>
                  <a:outerShdw blurRad="38100" dist="38100" dir="2700000" algn="tl">
                    <a:srgbClr val="FFFFFF"/>
                  </a:outerShdw>
                </a:effectLst>
                <a:latin typeface="宋体"/>
                <a:ea typeface="宋体"/>
                <a:cs typeface="宋体"/>
              </a:rPr>
              <a:t>，完成一些不确定性的测试，包括模糊控制器（</a:t>
            </a:r>
            <a:r>
              <a:rPr lang="en-US" altLang="zh-CN" kern="1200" dirty="0">
                <a:effectLst>
                  <a:outerShdw blurRad="38100" dist="38100" dir="2700000" algn="tl">
                    <a:srgbClr val="FFFFFF"/>
                  </a:outerShdw>
                </a:effectLst>
                <a:latin typeface="宋体"/>
                <a:ea typeface="宋体"/>
                <a:cs typeface="宋体"/>
              </a:rPr>
              <a:t>Fuzz Controller</a:t>
            </a:r>
            <a:r>
              <a:rPr lang="zh-CN" altLang="zh-CN" kern="1200" dirty="0">
                <a:effectLst>
                  <a:outerShdw blurRad="38100" dist="38100" dir="2700000" algn="tl">
                    <a:srgbClr val="FFFFFF"/>
                  </a:outerShdw>
                </a:effectLst>
                <a:latin typeface="宋体"/>
                <a:ea typeface="宋体"/>
                <a:cs typeface="宋体"/>
              </a:rPr>
              <a:t>）、马尔科夫链</a:t>
            </a:r>
            <a:r>
              <a:rPr lang="zh-CN" altLang="zh-CN" dirty="0"/>
              <a:t>（</a:t>
            </a:r>
            <a:r>
              <a:rPr lang="en-US" altLang="zh-CN" dirty="0"/>
              <a:t>Markov chain</a:t>
            </a:r>
            <a:r>
              <a:rPr lang="zh-CN" altLang="zh-CN" dirty="0"/>
              <a:t>）等。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dirty="0">
                <a:effectLst>
                  <a:outerShdw blurRad="38100" dist="38100" dir="2700000" algn="tl">
                    <a:srgbClr val="FFFFFF"/>
                  </a:outerShdw>
                </a:effectLst>
                <a:latin typeface="宋体"/>
                <a:ea typeface="宋体"/>
                <a:cs typeface="宋体"/>
              </a:rPr>
              <a:t>变异测试</a:t>
            </a:r>
            <a:r>
              <a:rPr lang="zh-CN" altLang="zh-CN" sz="1200" dirty="0">
                <a:effectLst>
                  <a:outerShdw blurRad="38100" dist="38100" dir="2700000" algn="tl">
                    <a:srgbClr val="FFFFFF"/>
                  </a:outerShdw>
                </a:effectLst>
                <a:ea typeface="宋体"/>
                <a:cs typeface="宋体"/>
              </a:rPr>
              <a:t>（</a:t>
            </a:r>
            <a:r>
              <a:rPr lang="en-US" altLang="zh-CN" sz="1200" dirty="0">
                <a:effectLst>
                  <a:outerShdw blurRad="38100" dist="38100" dir="2700000" algn="tl">
                    <a:srgbClr val="FFFFFF"/>
                  </a:outerShdw>
                </a:effectLst>
                <a:ea typeface="宋体"/>
                <a:cs typeface="宋体"/>
              </a:rPr>
              <a:t>mutation-based </a:t>
            </a:r>
            <a:r>
              <a:rPr lang="en-US" altLang="zh-CN" sz="1200" dirty="0" err="1">
                <a:effectLst>
                  <a:outerShdw blurRad="38100" dist="38100" dir="2700000" algn="tl">
                    <a:srgbClr val="FFFFFF"/>
                  </a:outerShdw>
                </a:effectLst>
                <a:ea typeface="宋体"/>
                <a:cs typeface="宋体"/>
              </a:rPr>
              <a:t>fuzzers</a:t>
            </a:r>
            <a:r>
              <a:rPr lang="zh-CN" altLang="zh-CN" sz="1200" dirty="0">
                <a:effectLst>
                  <a:outerShdw blurRad="38100" dist="38100" dir="2700000" algn="tl">
                    <a:srgbClr val="FFFFFF"/>
                  </a:outerShdw>
                </a:effectLst>
                <a:ea typeface="宋体"/>
                <a:cs typeface="宋体"/>
              </a:rPr>
              <a:t>）</a:t>
            </a:r>
            <a:r>
              <a:rPr lang="zh-CN" altLang="zh-CN" sz="1200" b="1" dirty="0">
                <a:effectLst>
                  <a:outerShdw blurRad="38100" dist="38100" dir="2700000" algn="tl">
                    <a:srgbClr val="FFFFFF"/>
                  </a:outerShdw>
                </a:effectLst>
                <a:latin typeface="宋体"/>
                <a:ea typeface="宋体"/>
                <a:cs typeface="宋体"/>
              </a:rPr>
              <a:t>生成测试</a:t>
            </a:r>
            <a:r>
              <a:rPr lang="zh-CN" altLang="zh-CN" sz="1200" dirty="0">
                <a:effectLst>
                  <a:outerShdw blurRad="38100" dist="38100" dir="2700000" algn="tl">
                    <a:srgbClr val="FFFFFF"/>
                  </a:outerShdw>
                </a:effectLst>
                <a:ea typeface="宋体"/>
                <a:cs typeface="宋体"/>
              </a:rPr>
              <a:t>（</a:t>
            </a:r>
            <a:r>
              <a:rPr lang="en-US" altLang="zh-CN" sz="1200" dirty="0">
                <a:effectLst>
                  <a:outerShdw blurRad="38100" dist="38100" dir="2700000" algn="tl">
                    <a:srgbClr val="FFFFFF"/>
                  </a:outerShdw>
                </a:effectLst>
                <a:ea typeface="宋体"/>
                <a:cs typeface="宋体"/>
              </a:rPr>
              <a:t>generation-based </a:t>
            </a:r>
            <a:r>
              <a:rPr lang="en-US" altLang="zh-CN" sz="1200" dirty="0" err="1">
                <a:effectLst>
                  <a:outerShdw blurRad="38100" dist="38100" dir="2700000" algn="tl">
                    <a:srgbClr val="FFFFFF"/>
                  </a:outerShdw>
                </a:effectLst>
                <a:ea typeface="宋体"/>
                <a:cs typeface="宋体"/>
              </a:rPr>
              <a:t>fuzzers</a:t>
            </a:r>
            <a:r>
              <a:rPr lang="zh-CN" altLang="zh-CN" sz="1200" dirty="0">
                <a:effectLst>
                  <a:outerShdw blurRad="38100" dist="38100" dir="2700000" algn="tl">
                    <a:srgbClr val="FFFFFF"/>
                  </a:outerShdw>
                </a:effectLst>
                <a:ea typeface="宋体"/>
                <a:cs typeface="宋体"/>
              </a:rPr>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529765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274638" y="406400"/>
            <a:ext cx="7407276" cy="4167188"/>
          </a:xfrm>
          <a:ln/>
        </p:spPr>
      </p:sp>
      <p:sp>
        <p:nvSpPr>
          <p:cNvPr id="1546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654829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274638" y="406400"/>
            <a:ext cx="7407276" cy="4167188"/>
          </a:xfrm>
          <a:ln/>
        </p:spPr>
      </p:sp>
      <p:sp>
        <p:nvSpPr>
          <p:cNvPr id="1556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954558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274638" y="406400"/>
            <a:ext cx="7407276" cy="4167188"/>
          </a:xfrm>
          <a:ln/>
        </p:spPr>
      </p:sp>
      <p:sp>
        <p:nvSpPr>
          <p:cNvPr id="1566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790495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黑盒随机模糊，对正确格式的输入数据进行随机变异，然后用这些变异的输入运行程序，看是否能够触发异常。这是一种简单的</a:t>
            </a:r>
            <a:r>
              <a:rPr kumimoji="1" lang="en" altLang="zh-CN" dirty="0"/>
              <a:t>hack</a:t>
            </a:r>
            <a:r>
              <a:rPr kumimoji="1" lang="zh-CN" altLang="en" dirty="0"/>
              <a:t>，</a:t>
            </a:r>
            <a:r>
              <a:rPr kumimoji="1" lang="zh-CN" altLang="en-US" dirty="0"/>
              <a:t>如果一个应用从未进行过模糊测试，可以用这种技术有效地发现应用中的漏洞。</a:t>
            </a:r>
          </a:p>
          <a:p>
            <a:r>
              <a:rPr kumimoji="1" lang="zh-CN" altLang="en-US" dirty="0"/>
              <a:t>基于语法的模糊，是模糊复杂格式输入的替代方法，需要指定输入格式的输入语法，还指定哪些输入部分要进行模糊化以及如何模糊化。基于语法的模糊生成器会生成许多新的输入，每个输入满足语法编码的约束。基于语法的</a:t>
            </a:r>
            <a:r>
              <a:rPr kumimoji="1" lang="en" altLang="zh-CN" dirty="0"/>
              <a:t>fuzzing</a:t>
            </a:r>
            <a:r>
              <a:rPr kumimoji="1" lang="zh-CN" altLang="en-US" dirty="0"/>
              <a:t>通过模糊生成器的用户的创造力和专业知识来指导</a:t>
            </a:r>
            <a:r>
              <a:rPr kumimoji="1" lang="en" altLang="zh-CN" dirty="0"/>
              <a:t>fuzzing</a:t>
            </a:r>
            <a:r>
              <a:rPr kumimoji="1" lang="zh-CN" altLang="en" dirty="0"/>
              <a:t>。</a:t>
            </a:r>
          </a:p>
          <a:p>
            <a:r>
              <a:rPr kumimoji="1" lang="zh-CN" altLang="en-US" dirty="0"/>
              <a:t>白盒模糊处理，由微软研究院于</a:t>
            </a:r>
            <a:r>
              <a:rPr kumimoji="1" lang="en-US" altLang="zh-CN" dirty="0"/>
              <a:t>2008</a:t>
            </a:r>
            <a:r>
              <a:rPr kumimoji="1" lang="zh-CN" altLang="en-US" dirty="0"/>
              <a:t>年首创，这种方法包括：动态地执行测试下的程序，并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与黑盒随机模糊相比，白盒模糊通常更精确，可以运行更多的代码，从而发现更多的</a:t>
            </a:r>
            <a:r>
              <a:rPr kumimoji="1" lang="en" altLang="zh-CN" dirty="0"/>
              <a:t>bug</a:t>
            </a:r>
            <a:r>
              <a:rPr kumimoji="1" lang="zh-CN" altLang="en" dirty="0"/>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3867863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82588" y="685800"/>
            <a:ext cx="6094412" cy="3429000"/>
          </a:xfrm>
          <a:ln/>
        </p:spPr>
      </p:sp>
      <p:sp>
        <p:nvSpPr>
          <p:cNvPr id="16179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48878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a:ln/>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766265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382588" y="685800"/>
            <a:ext cx="6094412" cy="3429000"/>
          </a:xfrm>
          <a:ln/>
        </p:spPr>
      </p:sp>
      <p:sp>
        <p:nvSpPr>
          <p:cNvPr id="16179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433440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2588" y="685800"/>
            <a:ext cx="6094412" cy="3429000"/>
          </a:xfrm>
          <a:ln/>
        </p:spPr>
      </p:sp>
      <p:sp>
        <p:nvSpPr>
          <p:cNvPr id="16281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68025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2588" y="685800"/>
            <a:ext cx="6094412" cy="3429000"/>
          </a:xfrm>
          <a:ln/>
        </p:spPr>
      </p:sp>
      <p:sp>
        <p:nvSpPr>
          <p:cNvPr id="16281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27208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382588" y="685800"/>
            <a:ext cx="6094412" cy="3429000"/>
          </a:xfrm>
          <a:ln/>
        </p:spPr>
      </p:sp>
      <p:sp>
        <p:nvSpPr>
          <p:cNvPr id="16384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3194023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82588" y="685800"/>
            <a:ext cx="6094412" cy="3429000"/>
          </a:xfrm>
          <a:ln/>
        </p:spPr>
      </p:sp>
      <p:sp>
        <p:nvSpPr>
          <p:cNvPr id="16486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409449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650" name="Rectangle 3"/>
          <p:cNvSpPr>
            <a:spLocks noGrp="1" noChangeArrowheads="1"/>
          </p:cNvSpPr>
          <p:nvPr>
            <p:ph type="body" idx="1"/>
          </p:nvPr>
        </p:nvSpPr>
        <p:spPr bwMode="auto">
          <a:xfrm>
            <a:off x="685800" y="4344988"/>
            <a:ext cx="5486400" cy="4113212"/>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latin typeface="Calibri" charset="0"/>
              <a:ea typeface="宋体" charset="0"/>
            </a:endParaRPr>
          </a:p>
        </p:txBody>
      </p:sp>
    </p:spTree>
    <p:extLst>
      <p:ext uri="{BB962C8B-B14F-4D97-AF65-F5344CB8AC3E}">
        <p14:creationId xmlns:p14="http://schemas.microsoft.com/office/powerpoint/2010/main" val="254941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针对刚才完成的用户故事，拿出</a:t>
            </a:r>
            <a:r>
              <a:rPr kumimoji="1" lang="en-US" altLang="zh-CN" dirty="0"/>
              <a:t>3</a:t>
            </a:r>
            <a:r>
              <a:rPr kumimoji="1" lang="zh-CN" altLang="en-US" dirty="0"/>
              <a:t>个不同类型的</a:t>
            </a:r>
            <a:r>
              <a:rPr kumimoji="1" lang="en-US" altLang="zh-CN" dirty="0"/>
              <a:t>US</a:t>
            </a:r>
            <a:r>
              <a:rPr kumimoji="1" lang="zh-CN" altLang="en-US" dirty="0"/>
              <a:t>进行切分</a:t>
            </a:r>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98</a:t>
            </a:fld>
            <a:endParaRPr lang="en-US" altLang="zh-CN"/>
          </a:p>
        </p:txBody>
      </p:sp>
    </p:spTree>
    <p:extLst>
      <p:ext uri="{BB962C8B-B14F-4D97-AF65-F5344CB8AC3E}">
        <p14:creationId xmlns:p14="http://schemas.microsoft.com/office/powerpoint/2010/main" val="4053624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票据的自助式受理，完成票据的存入、存储、记账</a:t>
            </a:r>
            <a:endParaRPr kumimoji="1" lang="en-US" altLang="zh-CN" dirty="0"/>
          </a:p>
          <a:p>
            <a:r>
              <a:rPr kumimoji="1" lang="zh-CN" altLang="en-US" dirty="0"/>
              <a:t>功能上要考虑身份认证、防伪识别</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pPr/>
              <a:t>99</a:t>
            </a:fld>
            <a:endParaRPr lang="en-US" altLang="zh-CN"/>
          </a:p>
        </p:txBody>
      </p:sp>
    </p:spTree>
    <p:extLst>
      <p:ext uri="{BB962C8B-B14F-4D97-AF65-F5344CB8AC3E}">
        <p14:creationId xmlns:p14="http://schemas.microsoft.com/office/powerpoint/2010/main" val="3694791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Microsoft Yahei" panose="020B0503020204020204" pitchFamily="34" charset="-122"/>
                <a:ea typeface="Microsoft Yahei" panose="020B0503020204020204" pitchFamily="34" charset="-122"/>
              </a:rPr>
              <a:t>的朋友戴比上学老是迟到，她想改变这个糟糕的情况，请你提建议。你需要从戴比那儿获得哪些信息才能给她一个好的建议？</a:t>
            </a: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在老师引导下，孩子们会重点考虑：为什么戴比会经常迟到？或者说，让她迟到的因素有哪些，这些因素哪些能有改变，哪些无法改变？能改变的因素，改进方法有哪些</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2811341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6</a:t>
            </a:fld>
            <a:endParaRPr lang="en-US" altLang="zh-CN"/>
          </a:p>
        </p:txBody>
      </p:sp>
    </p:spTree>
    <p:extLst>
      <p:ext uri="{BB962C8B-B14F-4D97-AF65-F5344CB8AC3E}">
        <p14:creationId xmlns:p14="http://schemas.microsoft.com/office/powerpoint/2010/main" val="23201970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7</a:t>
            </a:fld>
            <a:endParaRPr lang="en-US" altLang="zh-CN"/>
          </a:p>
        </p:txBody>
      </p:sp>
    </p:spTree>
    <p:extLst>
      <p:ext uri="{BB962C8B-B14F-4D97-AF65-F5344CB8AC3E}">
        <p14:creationId xmlns:p14="http://schemas.microsoft.com/office/powerpoint/2010/main" val="4194559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8</a:t>
            </a:fld>
            <a:endParaRPr lang="en-US" altLang="zh-CN"/>
          </a:p>
        </p:txBody>
      </p:sp>
    </p:spTree>
    <p:extLst>
      <p:ext uri="{BB962C8B-B14F-4D97-AF65-F5344CB8AC3E}">
        <p14:creationId xmlns:p14="http://schemas.microsoft.com/office/powerpoint/2010/main" val="234375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076418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pPr/>
              <a:t>‹#›</a:t>
            </a:fld>
            <a:endParaRPr lang="en-US" altLang="zh-CN"/>
          </a:p>
        </p:txBody>
      </p:sp>
      <p:sp>
        <p:nvSpPr>
          <p:cNvPr id="15" name="标题 18">
            <a:extLst>
              <a:ext uri="{FF2B5EF4-FFF2-40B4-BE49-F238E27FC236}">
                <a16:creationId xmlns:a16="http://schemas.microsoft.com/office/drawing/2014/main" id="{BC653964-B27B-5D55-2888-123DCEF7E8C3}"/>
              </a:ext>
            </a:extLst>
          </p:cNvPr>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6" name="组合 19">
            <a:extLst>
              <a:ext uri="{FF2B5EF4-FFF2-40B4-BE49-F238E27FC236}">
                <a16:creationId xmlns:a16="http://schemas.microsoft.com/office/drawing/2014/main" id="{06DEC1DD-71FA-0879-5B19-99757B7FAD42}"/>
              </a:ext>
            </a:extLst>
          </p:cNvPr>
          <p:cNvGrpSpPr/>
          <p:nvPr userDrawn="1"/>
        </p:nvGrpSpPr>
        <p:grpSpPr>
          <a:xfrm>
            <a:off x="-139481" y="372601"/>
            <a:ext cx="631650" cy="341703"/>
            <a:chOff x="883264" y="476230"/>
            <a:chExt cx="842200" cy="455604"/>
          </a:xfrm>
          <a:solidFill>
            <a:srgbClr val="FFC600"/>
          </a:solidFill>
        </p:grpSpPr>
        <p:sp>
          <p:nvSpPr>
            <p:cNvPr id="17" name="圆角矩形 16">
              <a:extLst>
                <a:ext uri="{FF2B5EF4-FFF2-40B4-BE49-F238E27FC236}">
                  <a16:creationId xmlns:a16="http://schemas.microsoft.com/office/drawing/2014/main" id="{629C1597-78DB-0C24-33AB-69FD1937B67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a:extLst>
                <a:ext uri="{FF2B5EF4-FFF2-40B4-BE49-F238E27FC236}">
                  <a16:creationId xmlns:a16="http://schemas.microsoft.com/office/drawing/2014/main" id="{3404FDEA-1426-1669-D727-668FE30C1990}"/>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a:extLst>
                <a:ext uri="{FF2B5EF4-FFF2-40B4-BE49-F238E27FC236}">
                  <a16:creationId xmlns:a16="http://schemas.microsoft.com/office/drawing/2014/main" id="{E88921BB-B82E-E706-1419-9F0067267CC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a:extLst>
              <a:ext uri="{FF2B5EF4-FFF2-40B4-BE49-F238E27FC236}">
                <a16:creationId xmlns:a16="http://schemas.microsoft.com/office/drawing/2014/main" id="{CE22F9DF-660D-F9A4-066E-E4F55186B56E}"/>
              </a:ext>
            </a:extLst>
          </p:cNvPr>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21" name="矩形 20">
            <a:extLst>
              <a:ext uri="{FF2B5EF4-FFF2-40B4-BE49-F238E27FC236}">
                <a16:creationId xmlns:a16="http://schemas.microsoft.com/office/drawing/2014/main" id="{793C7ADF-25D4-F38E-95CB-0A24DF6316FB}"/>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2" name="图片 21">
            <a:extLst>
              <a:ext uri="{FF2B5EF4-FFF2-40B4-BE49-F238E27FC236}">
                <a16:creationId xmlns:a16="http://schemas.microsoft.com/office/drawing/2014/main" id="{144543A7-8EC1-BEBA-041D-80CEA1CB687F}"/>
              </a:ext>
            </a:extLst>
          </p:cNvPr>
          <p:cNvPicPr>
            <a:picLocks noChangeAspect="1"/>
          </p:cNvPicPr>
          <p:nvPr userDrawn="1"/>
        </p:nvPicPr>
        <p:blipFill>
          <a:blip r:embed="rId2"/>
          <a:stretch>
            <a:fillRect/>
          </a:stretch>
        </p:blipFill>
        <p:spPr>
          <a:xfrm>
            <a:off x="7288608" y="4636425"/>
            <a:ext cx="1519827" cy="386943"/>
          </a:xfrm>
          <a:prstGeom prst="rect">
            <a:avLst/>
          </a:prstGeom>
        </p:spPr>
      </p:pic>
    </p:spTree>
    <p:extLst>
      <p:ext uri="{BB962C8B-B14F-4D97-AF65-F5344CB8AC3E}">
        <p14:creationId xmlns:p14="http://schemas.microsoft.com/office/powerpoint/2010/main" val="4146987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atin typeface="Microsoft YaHei" panose="020B0503020204020204" pitchFamily="34" charset="-122"/>
                <a:ea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grpSp>
        <p:nvGrpSpPr>
          <p:cNvPr id="5" name="组合 19">
            <a:extLst>
              <a:ext uri="{FF2B5EF4-FFF2-40B4-BE49-F238E27FC236}">
                <a16:creationId xmlns:a16="http://schemas.microsoft.com/office/drawing/2014/main" id="{03CE1E87-7783-B5D4-9312-68E9E7456AFE}"/>
              </a:ext>
            </a:extLst>
          </p:cNvPr>
          <p:cNvGrpSpPr/>
          <p:nvPr userDrawn="1"/>
        </p:nvGrpSpPr>
        <p:grpSpPr>
          <a:xfrm>
            <a:off x="-122390" y="273844"/>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D2F7DFD5-56E4-BE01-23AC-F143921471B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CBFB48DA-4C61-91FC-630B-A9CB9141D07C}"/>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11B1ABC3-D378-2B81-7843-8D13C7ACB2B7}"/>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7395A3A9-D5A5-F8EB-48C0-232809B762AA}"/>
              </a:ext>
            </a:extLst>
          </p:cNvPr>
          <p:cNvPicPr>
            <a:picLocks noChangeAspect="1"/>
          </p:cNvPicPr>
          <p:nvPr userDrawn="1"/>
        </p:nvPicPr>
        <p:blipFill>
          <a:blip r:embed="rId2"/>
          <a:stretch>
            <a:fillRect/>
          </a:stretch>
        </p:blipFill>
        <p:spPr>
          <a:xfrm>
            <a:off x="7220242" y="4715476"/>
            <a:ext cx="1519827" cy="386943"/>
          </a:xfrm>
          <a:prstGeom prst="rect">
            <a:avLst/>
          </a:prstGeom>
        </p:spPr>
      </p:pic>
    </p:spTree>
    <p:extLst>
      <p:ext uri="{BB962C8B-B14F-4D97-AF65-F5344CB8AC3E}">
        <p14:creationId xmlns:p14="http://schemas.microsoft.com/office/powerpoint/2010/main" val="1458816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177576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4" r:id="rId16"/>
    <p:sldLayoutId id="2147483667" r:id="rId17"/>
    <p:sldLayoutId id="2147483668"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hyperlink" Target="http://www.soft.com/TestWorks/" TargetMode="External"/><Relationship Id="rId3" Type="http://schemas.openxmlformats.org/officeDocument/2006/relationships/hyperlink" Target="http://www.coveragemeter.com/" TargetMode="External"/><Relationship Id="rId7" Type="http://schemas.openxmlformats.org/officeDocument/2006/relationships/hyperlink" Target="http://www.dynamic-memory.com/" TargetMode="External"/><Relationship Id="rId12" Type="http://schemas.openxmlformats.org/officeDocument/2006/relationships/image" Target="../media/image61.png"/><Relationship Id="rId2" Type="http://schemas.openxmlformats.org/officeDocument/2006/relationships/hyperlink" Target="http://www.testwell.fi/ctcdesc.html" TargetMode="External"/><Relationship Id="rId1" Type="http://schemas.openxmlformats.org/officeDocument/2006/relationships/slideLayout" Target="../slideLayouts/slideLayout17.xml"/><Relationship Id="rId6" Type="http://schemas.openxmlformats.org/officeDocument/2006/relationships/hyperlink" Target="http://apps.sourceforge.net/mediawiki/cppunit/index.php?title=Main_Page" TargetMode="External"/><Relationship Id="rId11" Type="http://schemas.openxmlformats.org/officeDocument/2006/relationships/hyperlink" Target="http://www.xcover.org/" TargetMode="External"/><Relationship Id="rId5" Type="http://schemas.openxmlformats.org/officeDocument/2006/relationships/hyperlink" Target="http://www.exampler.com/testing-com/tools.html" TargetMode="External"/><Relationship Id="rId10" Type="http://schemas.openxmlformats.org/officeDocument/2006/relationships/hyperlink" Target="http://gcc.gnu.org/onlinedocs/gcc/Gcov-Intro.html%23Gcov-Intro" TargetMode="External"/><Relationship Id="rId4" Type="http://schemas.openxmlformats.org/officeDocument/2006/relationships/hyperlink" Target="http://www.bullseye.com/productInfo.html" TargetMode="External"/><Relationship Id="rId9" Type="http://schemas.openxmlformats.org/officeDocument/2006/relationships/hyperlink" Target="http://covtool.sourceforge.net/" TargetMode="Externa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www.benderrbt.com/bendersoftware.htm#over" TargetMode="External"/><Relationship Id="rId2" Type="http://schemas.openxmlformats.org/officeDocument/2006/relationships/image" Target="../media/image21.tiff"/><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hyperlink" Target="http://www.pairwise.org/tools.as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hyperlink" Target="https://www.york.ac.uk/depts/maths/tables/orthogonal.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hyperlink" Target="https://www.weibull.com/hotwire/issue131/hottopics131.htm" TargetMode="External"/><Relationship Id="rId5" Type="http://schemas.openxmlformats.org/officeDocument/2006/relationships/image" Target="../media/image35.gif"/><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hyperlink" Target="http://www.dsl.uow.edu.au/~sergiy/MCDC.html" TargetMode="External"/><Relationship Id="rId2" Type="http://schemas.openxmlformats.org/officeDocument/2006/relationships/hyperlink" Target="http://en.wikipedia.org/wiki/Modified_Condition/Decision_Coverage" TargetMode="Externa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hyperlink" Target="https://afl-1.readthedocs.io/en/latest/" TargetMode="External"/><Relationship Id="rId2" Type="http://schemas.openxmlformats.org/officeDocument/2006/relationships/hyperlink" Target="https://github.com/google/AFL" TargetMode="Externa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hyperlink" Target="http://en.wikipedia.org/wiki/Formal_method" TargetMode="External"/><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3.wmf"/></Relationships>
</file>

<file path=ppt/slides/_rels/slide9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47" Type="http://schemas.openxmlformats.org/officeDocument/2006/relationships/tags" Target="../tags/tag49.xml"/><Relationship Id="rId50" Type="http://schemas.openxmlformats.org/officeDocument/2006/relationships/tags" Target="../tags/tag52.xml"/><Relationship Id="rId55" Type="http://schemas.openxmlformats.org/officeDocument/2006/relationships/tags" Target="../tags/tag57.xml"/><Relationship Id="rId6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5" Type="http://schemas.openxmlformats.org/officeDocument/2006/relationships/tags" Target="../tags/tag7.xml"/><Relationship Id="rId61" Type="http://schemas.openxmlformats.org/officeDocument/2006/relationships/tags" Target="../tags/tag63.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8" Type="http://schemas.openxmlformats.org/officeDocument/2006/relationships/tags" Target="../tags/tag10.xml"/><Relationship Id="rId51" Type="http://schemas.openxmlformats.org/officeDocument/2006/relationships/tags" Target="../tags/tag53.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4" Type="http://schemas.openxmlformats.org/officeDocument/2006/relationships/tags" Target="../tags/tag6.xml"/><Relationship Id="rId9" Type="http://schemas.openxmlformats.org/officeDocument/2006/relationships/tags" Target="../tags/tag11.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ats4appmodel.sourceforge.net/" TargetMode="Externa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5756386"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3</a:t>
            </a:r>
            <a:r>
              <a:rPr kumimoji="1" lang="zh-CN" altLang="en-US" sz="3600" b="1" dirty="0">
                <a:solidFill>
                  <a:srgbClr val="FFC000"/>
                </a:solidFill>
                <a:latin typeface="Tahoma" panose="020B0604030504040204" charset="0"/>
                <a:cs typeface="思源黑体 Bold" panose="020B0800000000000000" charset="-122"/>
              </a:rPr>
              <a:t>章 软件测试基本方法</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F79B9F6F-8DEF-023D-0E6E-C0DB00725E75}"/>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16732" y="179766"/>
            <a:ext cx="4860540" cy="571500"/>
          </a:xfrm>
        </p:spPr>
        <p:txBody>
          <a:bodyPr/>
          <a:lstStyle/>
          <a:p>
            <a:r>
              <a:rPr lang="en-US" altLang="zh-CN" dirty="0">
                <a:latin typeface="微软雅黑" panose="020B0503020204020204" pitchFamily="34" charset="-122"/>
                <a:ea typeface="微软雅黑" panose="020B0503020204020204" pitchFamily="34" charset="-122"/>
              </a:rPr>
              <a:t>3.1.1 ALAC</a:t>
            </a:r>
            <a:r>
              <a:rPr lang="zh-CN" altLang="zh-CN" dirty="0">
                <a:latin typeface="微软雅黑" panose="020B0503020204020204" pitchFamily="34" charset="-122"/>
                <a:ea typeface="微软雅黑" panose="020B0503020204020204" pitchFamily="34" charset="-122"/>
              </a:rPr>
              <a:t>测试和随机测试</a:t>
            </a:r>
            <a:endParaRPr lang="zh-CN" altLang="en-US" dirty="0">
              <a:latin typeface="微软雅黑" panose="020B0503020204020204" pitchFamily="34" charset="-122"/>
              <a:ea typeface="微软雅黑" panose="020B0503020204020204" pitchFamily="34" charset="-122"/>
            </a:endParaRPr>
          </a:p>
        </p:txBody>
      </p:sp>
      <p:sp>
        <p:nvSpPr>
          <p:cNvPr id="89091" name="Rectangle 3"/>
          <p:cNvSpPr>
            <a:spLocks noGrp="1" noChangeArrowheads="1"/>
          </p:cNvSpPr>
          <p:nvPr>
            <p:ph type="body" idx="1"/>
          </p:nvPr>
        </p:nvSpPr>
        <p:spPr>
          <a:xfrm>
            <a:off x="735319" y="981996"/>
            <a:ext cx="7673362" cy="985838"/>
          </a:xfrm>
        </p:spPr>
        <p:txBody>
          <a:bodyPr>
            <a:normAutofit fontScale="85000" lnSpcReduction="10000"/>
          </a:bodyPr>
          <a:lstStyle/>
          <a:p>
            <a:r>
              <a:rPr lang="en-US" altLang="zh-CN" sz="1800" dirty="0">
                <a:ea typeface="楷体"/>
                <a:cs typeface="楷体"/>
              </a:rPr>
              <a:t>ALAC</a:t>
            </a:r>
            <a:r>
              <a:rPr lang="zh-CN" altLang="en-US" sz="1800" dirty="0">
                <a:ea typeface="楷体"/>
                <a:cs typeface="楷体"/>
              </a:rPr>
              <a:t>，是</a:t>
            </a:r>
            <a:r>
              <a:rPr lang="en-US" altLang="zh-CN" sz="1800" dirty="0">
                <a:ea typeface="楷体"/>
                <a:cs typeface="楷体"/>
              </a:rPr>
              <a:t>Act-like-a-customer</a:t>
            </a:r>
            <a:r>
              <a:rPr lang="zh-CN" altLang="en-US" sz="1800" dirty="0">
                <a:ea typeface="楷体"/>
                <a:cs typeface="楷体"/>
              </a:rPr>
              <a:t>（象客户那样做）的简写，</a:t>
            </a:r>
            <a:r>
              <a:rPr lang="en-US" altLang="zh-CN" sz="1800" dirty="0">
                <a:ea typeface="楷体"/>
                <a:cs typeface="楷体"/>
              </a:rPr>
              <a:t>ALAC</a:t>
            </a:r>
            <a:r>
              <a:rPr lang="zh-CN" altLang="en-US" sz="1800" dirty="0">
                <a:ea typeface="楷体"/>
                <a:cs typeface="楷体"/>
              </a:rPr>
              <a:t>测试方法是一种基于客户使用产品的知识开发出来的测试方法，它的出发点是著名的</a:t>
            </a:r>
            <a:r>
              <a:rPr lang="en-US" altLang="zh-CN" sz="1800" dirty="0">
                <a:ea typeface="楷体"/>
                <a:cs typeface="楷体"/>
              </a:rPr>
              <a:t>Pareto 80/20</a:t>
            </a:r>
            <a:r>
              <a:rPr lang="zh-CN" altLang="en-US" sz="1800" dirty="0">
                <a:ea typeface="楷体"/>
                <a:cs typeface="楷体"/>
              </a:rPr>
              <a:t>规律</a:t>
            </a:r>
            <a:endParaRPr lang="en-US" altLang="zh-CN" sz="1800" dirty="0">
              <a:ea typeface="楷体"/>
              <a:cs typeface="楷体"/>
            </a:endParaRPr>
          </a:p>
          <a:p>
            <a:endParaRPr lang="en-US" altLang="zh-CN" sz="1500" dirty="0">
              <a:ea typeface="楷体"/>
              <a:cs typeface="楷体"/>
            </a:endParaRPr>
          </a:p>
        </p:txBody>
      </p:sp>
      <p:pic>
        <p:nvPicPr>
          <p:cNvPr id="89093" name="Picture 4" descr="3-19.gif"/>
          <p:cNvPicPr>
            <a:picLocks noChangeAspect="1"/>
          </p:cNvPicPr>
          <p:nvPr/>
        </p:nvPicPr>
        <p:blipFill>
          <a:blip r:embed="rId3" cstate="print"/>
          <a:srcRect/>
          <a:stretch>
            <a:fillRect/>
          </a:stretch>
        </p:blipFill>
        <p:spPr bwMode="auto">
          <a:xfrm>
            <a:off x="2655927" y="2136913"/>
            <a:ext cx="4360935" cy="2564296"/>
          </a:xfrm>
          <a:prstGeom prst="rect">
            <a:avLst/>
          </a:prstGeom>
          <a:noFill/>
          <a:ln w="9525">
            <a:noFill/>
            <a:miter lim="800000"/>
            <a:headEnd/>
            <a:tailEnd/>
          </a:ln>
        </p:spPr>
      </p:pic>
    </p:spTree>
    <p:extLst>
      <p:ext uri="{BB962C8B-B14F-4D97-AF65-F5344CB8AC3E}">
        <p14:creationId xmlns:p14="http://schemas.microsoft.com/office/powerpoint/2010/main" val="2402916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785" y="227900"/>
            <a:ext cx="5681469" cy="421482"/>
          </a:xfrm>
        </p:spPr>
        <p:txBody>
          <a:bodyPr>
            <a:normAutofit fontScale="90000"/>
          </a:bodyPr>
          <a:lstStyle/>
          <a:p>
            <a:r>
              <a:rPr lang="zh-CN" altLang="en-US" dirty="0"/>
              <a:t>基于场景的测试方法 </a:t>
            </a:r>
            <a:r>
              <a:rPr lang="en-US" altLang="zh-CN" dirty="0"/>
              <a:t>–</a:t>
            </a:r>
            <a:r>
              <a:rPr lang="zh-CN" altLang="en-US" dirty="0"/>
              <a:t> 示例</a:t>
            </a:r>
          </a:p>
        </p:txBody>
      </p:sp>
      <p:sp>
        <p:nvSpPr>
          <p:cNvPr id="3" name="内容占位符 2"/>
          <p:cNvSpPr>
            <a:spLocks noGrp="1"/>
          </p:cNvSpPr>
          <p:nvPr>
            <p:ph idx="1"/>
          </p:nvPr>
        </p:nvSpPr>
        <p:spPr>
          <a:xfrm>
            <a:off x="1007604" y="951570"/>
            <a:ext cx="5987085" cy="4147661"/>
          </a:xfrm>
        </p:spPr>
        <p:txBody>
          <a:bodyPr>
            <a:normAutofit fontScale="55000" lnSpcReduction="20000"/>
          </a:bodyPr>
          <a:lstStyle/>
          <a:p>
            <a:pPr marL="0" indent="185738">
              <a:lnSpc>
                <a:spcPct val="130000"/>
              </a:lnSpc>
            </a:pPr>
            <a:r>
              <a:rPr lang="zh-CN" altLang="en-US" sz="2500" b="1" u="sng" dirty="0">
                <a:solidFill>
                  <a:srgbClr val="0000FF"/>
                </a:solidFill>
                <a:latin typeface="宋体"/>
                <a:ea typeface="宋体"/>
                <a:cs typeface="宋体"/>
              </a:rPr>
              <a:t>正常场景</a:t>
            </a:r>
            <a:r>
              <a:rPr lang="zh-CN" altLang="en-US" sz="2500" dirty="0">
                <a:latin typeface="楷体"/>
                <a:ea typeface="楷体"/>
                <a:cs typeface="楷体"/>
              </a:rPr>
              <a:t> 从账户中成功取款 </a:t>
            </a:r>
          </a:p>
          <a:p>
            <a:pPr marL="0" indent="185738">
              <a:lnSpc>
                <a:spcPct val="130000"/>
              </a:lnSpc>
            </a:pPr>
            <a:r>
              <a:rPr lang="zh-CN" altLang="en-US" sz="2500" b="1" u="sng" dirty="0">
                <a:solidFill>
                  <a:srgbClr val="0000FF"/>
                </a:solidFill>
                <a:latin typeface="宋体"/>
                <a:ea typeface="宋体"/>
                <a:cs typeface="宋体"/>
              </a:rPr>
              <a:t>可选场景：</a:t>
            </a:r>
            <a:r>
              <a:rPr lang="zh-CN" altLang="en-US" sz="2500" dirty="0">
                <a:latin typeface="楷体"/>
                <a:ea typeface="楷体"/>
                <a:cs typeface="楷体"/>
              </a:rPr>
              <a:t>无法取款</a:t>
            </a:r>
            <a:r>
              <a:rPr lang="en-US" altLang="zh-CN" sz="2500" dirty="0">
                <a:latin typeface="楷体"/>
                <a:ea typeface="楷体"/>
                <a:cs typeface="楷体"/>
              </a:rPr>
              <a:t>,</a:t>
            </a:r>
            <a:r>
              <a:rPr lang="zh-CN" altLang="en-US" sz="2500" dirty="0">
                <a:latin typeface="楷体"/>
                <a:ea typeface="楷体"/>
                <a:cs typeface="楷体"/>
              </a:rPr>
              <a:t>因为</a:t>
            </a:r>
            <a:r>
              <a:rPr lang="en-US" altLang="zh-CN" sz="2500" dirty="0">
                <a:latin typeface="楷体"/>
                <a:ea typeface="楷体"/>
                <a:cs typeface="楷体"/>
              </a:rPr>
              <a:t>:</a:t>
            </a:r>
          </a:p>
          <a:p>
            <a:pPr marL="725805" indent="-411480">
              <a:lnSpc>
                <a:spcPct val="120000"/>
              </a:lnSpc>
              <a:buFont typeface="+mj-ea"/>
              <a:buAutoNum type="circleNumDbPlain"/>
            </a:pPr>
            <a:r>
              <a:rPr lang="zh-CN" altLang="en-US" sz="2500" dirty="0">
                <a:latin typeface="楷体"/>
                <a:ea typeface="楷体"/>
                <a:cs typeface="楷体"/>
              </a:rPr>
              <a:t>用户的银行卡号被拒绝</a:t>
            </a:r>
            <a:r>
              <a:rPr lang="en-US" altLang="zh-CN" sz="2500" dirty="0">
                <a:latin typeface="楷体"/>
                <a:ea typeface="楷体"/>
                <a:cs typeface="楷体"/>
              </a:rPr>
              <a:t>,</a:t>
            </a:r>
            <a:r>
              <a:rPr lang="zh-CN" altLang="en-US" sz="2500" dirty="0">
                <a:latin typeface="楷体"/>
                <a:ea typeface="楷体"/>
                <a:cs typeface="楷体"/>
              </a:rPr>
              <a:t>因为银行卡无法被 </a:t>
            </a:r>
            <a:r>
              <a:rPr lang="en-US" altLang="zh-CN" sz="2500" dirty="0">
                <a:latin typeface="楷体"/>
                <a:ea typeface="楷体"/>
                <a:cs typeface="楷体"/>
              </a:rPr>
              <a:t>ATM </a:t>
            </a:r>
            <a:r>
              <a:rPr lang="zh-CN" altLang="en-US" sz="2500" dirty="0">
                <a:latin typeface="楷体"/>
                <a:ea typeface="楷体"/>
                <a:cs typeface="楷体"/>
              </a:rPr>
              <a:t>机识别</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用户三次以上都没能正确地输入密码。</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用户三次或三次以上都没能正确地输入密码</a:t>
            </a:r>
            <a:r>
              <a:rPr lang="en-US" altLang="zh-CN" sz="2500" dirty="0">
                <a:latin typeface="楷体"/>
                <a:ea typeface="楷体"/>
                <a:cs typeface="楷体"/>
              </a:rPr>
              <a:t>,ATM </a:t>
            </a:r>
            <a:r>
              <a:rPr lang="zh-CN" altLang="en-US" sz="2500" dirty="0">
                <a:latin typeface="楷体"/>
                <a:ea typeface="楷体"/>
                <a:cs typeface="楷体"/>
              </a:rPr>
              <a:t>机发生吞卡</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用户选择了存款或转账功能</a:t>
            </a:r>
            <a:r>
              <a:rPr lang="en-US" altLang="zh-CN" sz="2500" dirty="0">
                <a:latin typeface="楷体"/>
                <a:ea typeface="楷体"/>
                <a:cs typeface="楷体"/>
              </a:rPr>
              <a:t>,</a:t>
            </a:r>
            <a:r>
              <a:rPr lang="zh-CN" altLang="en-US" sz="2500" dirty="0">
                <a:latin typeface="楷体"/>
                <a:ea typeface="楷体"/>
                <a:cs typeface="楷体"/>
              </a:rPr>
              <a:t>而不是取款功能</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用户在插入的卡上选择了一个非正确的账户</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用户的取款数额不正确</a:t>
            </a:r>
            <a:endParaRPr lang="en-US" altLang="zh-CN" sz="2500" dirty="0">
              <a:latin typeface="楷体"/>
              <a:ea typeface="楷体"/>
              <a:cs typeface="楷体"/>
            </a:endParaRPr>
          </a:p>
          <a:p>
            <a:pPr marL="725805" indent="-411480">
              <a:lnSpc>
                <a:spcPct val="120000"/>
              </a:lnSpc>
              <a:buFont typeface="+mj-ea"/>
              <a:buAutoNum type="circleNumDbPlain"/>
            </a:pPr>
            <a:r>
              <a:rPr lang="en-US" altLang="zh-CN" sz="2500" dirty="0">
                <a:latin typeface="楷体"/>
                <a:ea typeface="楷体"/>
                <a:cs typeface="楷体"/>
              </a:rPr>
              <a:t>ATM</a:t>
            </a:r>
            <a:r>
              <a:rPr lang="zh-CN" altLang="en-US" sz="2500" dirty="0">
                <a:latin typeface="楷体"/>
                <a:ea typeface="楷体"/>
                <a:cs typeface="楷体"/>
              </a:rPr>
              <a:t>机的现金不足</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用户输入了一个不存在的数额</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用户输入的数额超出了每日的取款限额</a:t>
            </a:r>
            <a:endParaRPr lang="en-US" altLang="zh-CN" sz="2500" dirty="0">
              <a:latin typeface="楷体"/>
              <a:ea typeface="楷体"/>
              <a:cs typeface="楷体"/>
            </a:endParaRPr>
          </a:p>
          <a:p>
            <a:pPr marL="725805" indent="-411480">
              <a:lnSpc>
                <a:spcPct val="120000"/>
              </a:lnSpc>
              <a:buFont typeface="+mj-ea"/>
              <a:buAutoNum type="circleNumDbPlain"/>
            </a:pPr>
            <a:r>
              <a:rPr lang="zh-CN" altLang="en-US" sz="2500" dirty="0">
                <a:latin typeface="楷体"/>
                <a:ea typeface="楷体"/>
                <a:cs typeface="楷体"/>
              </a:rPr>
              <a:t>用户银行卡账户的余额不足 </a:t>
            </a:r>
          </a:p>
          <a:p>
            <a:endParaRPr kumimoji="1" lang="zh-CN" altLang="en-US" dirty="0"/>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100</a:t>
            </a:fld>
            <a:endParaRPr lang="en-US" altLang="zh-CN"/>
          </a:p>
        </p:txBody>
      </p:sp>
    </p:spTree>
    <p:extLst>
      <p:ext uri="{BB962C8B-B14F-4D97-AF65-F5344CB8AC3E}">
        <p14:creationId xmlns:p14="http://schemas.microsoft.com/office/powerpoint/2010/main" val="386211402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0"/>
          </p:nvPr>
        </p:nvSpPr>
        <p:spPr/>
        <p:txBody>
          <a:bodyPr/>
          <a:lstStyle/>
          <a:p>
            <a:fld id="{465EFE0A-B425-5D4C-B2B5-64972D2E3BEB}" type="slidenum">
              <a:rPr lang="en-US" altLang="zh-CN" smtClean="0"/>
              <a:pPr/>
              <a:t>101</a:t>
            </a:fld>
            <a:endParaRPr lang="en-US" altLang="zh-CN"/>
          </a:p>
        </p:txBody>
      </p:sp>
      <p:sp>
        <p:nvSpPr>
          <p:cNvPr id="5" name="标题 4">
            <a:extLst>
              <a:ext uri="{FF2B5EF4-FFF2-40B4-BE49-F238E27FC236}">
                <a16:creationId xmlns:a16="http://schemas.microsoft.com/office/drawing/2014/main" id="{9DCCA827-4518-AF2D-F07B-37C21A9BE331}"/>
              </a:ext>
            </a:extLst>
          </p:cNvPr>
          <p:cNvSpPr>
            <a:spLocks noGrp="1"/>
          </p:cNvSpPr>
          <p:nvPr>
            <p:ph type="title"/>
          </p:nvPr>
        </p:nvSpPr>
        <p:spPr/>
        <p:txBody>
          <a:bodyPr/>
          <a:lstStyle/>
          <a:p>
            <a:r>
              <a:rPr lang="zh-CN" altLang="en-US" dirty="0"/>
              <a:t>基于场景的测试方法 </a:t>
            </a:r>
            <a:r>
              <a:rPr lang="en-US" altLang="zh-CN" dirty="0"/>
              <a:t>–</a:t>
            </a:r>
            <a:r>
              <a:rPr lang="zh-CN" altLang="en-US" dirty="0"/>
              <a:t> 示例</a:t>
            </a:r>
            <a:r>
              <a:rPr lang="zh-CN" altLang="en-US" sz="2400" b="0" dirty="0"/>
              <a:t>（续）</a:t>
            </a:r>
          </a:p>
        </p:txBody>
      </p:sp>
      <p:pic>
        <p:nvPicPr>
          <p:cNvPr id="7" name="图片 6">
            <a:extLst>
              <a:ext uri="{FF2B5EF4-FFF2-40B4-BE49-F238E27FC236}">
                <a16:creationId xmlns:a16="http://schemas.microsoft.com/office/drawing/2014/main" id="{D2E39448-D49F-BFE9-C159-72977D8D679C}"/>
              </a:ext>
            </a:extLst>
          </p:cNvPr>
          <p:cNvPicPr>
            <a:picLocks noChangeAspect="1"/>
          </p:cNvPicPr>
          <p:nvPr/>
        </p:nvPicPr>
        <p:blipFill>
          <a:blip r:embed="rId2"/>
          <a:stretch>
            <a:fillRect/>
          </a:stretch>
        </p:blipFill>
        <p:spPr>
          <a:xfrm>
            <a:off x="725863" y="803483"/>
            <a:ext cx="6919275" cy="3862772"/>
          </a:xfrm>
          <a:prstGeom prst="rect">
            <a:avLst/>
          </a:prstGeom>
        </p:spPr>
      </p:pic>
    </p:spTree>
    <p:extLst>
      <p:ext uri="{BB962C8B-B14F-4D97-AF65-F5344CB8AC3E}">
        <p14:creationId xmlns:p14="http://schemas.microsoft.com/office/powerpoint/2010/main" val="1285616971"/>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8772" y="265609"/>
            <a:ext cx="5681469" cy="421482"/>
          </a:xfrm>
        </p:spPr>
        <p:txBody>
          <a:bodyPr>
            <a:normAutofit fontScale="90000"/>
          </a:bodyPr>
          <a:lstStyle/>
          <a:p>
            <a:r>
              <a:rPr lang="zh-CN" altLang="en-US" sz="3100" dirty="0"/>
              <a:t>基于场景的测试方法 </a:t>
            </a:r>
            <a:r>
              <a:rPr lang="en-US" altLang="zh-CN" sz="3100" dirty="0"/>
              <a:t>–</a:t>
            </a:r>
            <a:r>
              <a:rPr lang="zh-CN" altLang="en-US" sz="3100" dirty="0"/>
              <a:t> 示例</a:t>
            </a:r>
            <a:r>
              <a:rPr lang="zh-CN" altLang="en-US" dirty="0"/>
              <a:t>（续）</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102</a:t>
            </a:fld>
            <a:endParaRPr lang="en-US" altLang="zh-CN"/>
          </a:p>
        </p:txBody>
      </p:sp>
      <p:sp>
        <p:nvSpPr>
          <p:cNvPr id="7" name="矩形 6">
            <a:extLst>
              <a:ext uri="{FF2B5EF4-FFF2-40B4-BE49-F238E27FC236}">
                <a16:creationId xmlns:a16="http://schemas.microsoft.com/office/drawing/2014/main" id="{FDD2B970-A295-B4F7-9286-537E1F35D10F}"/>
              </a:ext>
            </a:extLst>
          </p:cNvPr>
          <p:cNvSpPr/>
          <p:nvPr/>
        </p:nvSpPr>
        <p:spPr>
          <a:xfrm>
            <a:off x="450192" y="849088"/>
            <a:ext cx="8243616" cy="3897862"/>
          </a:xfrm>
          <a:prstGeom prst="rect">
            <a:avLst/>
          </a:prstGeom>
        </p:spPr>
        <p:txBody>
          <a:bodyPr wrap="square">
            <a:spAutoFit/>
          </a:bodyPr>
          <a:lstStyle/>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成功地从账户中提取现金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U1,S1.1,U2,S2.1,U3.1,U4, S4.1,U5,S5.1,S6,S7,S8,S9,U6)</a:t>
            </a:r>
          </a:p>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用户银行卡无法被</a:t>
            </a:r>
            <a:r>
              <a:rPr lang="en-US" altLang="zh-TW" sz="1600" dirty="0">
                <a:latin typeface="Arial" panose="020B0604020202020204" pitchFamily="34" charset="0"/>
                <a:ea typeface="SimSun" panose="02010600030101010101" pitchFamily="2" charset="-122"/>
                <a:cs typeface="Arial" panose="020B0604020202020204" pitchFamily="34" charset="0"/>
              </a:rPr>
              <a:t>ATM</a:t>
            </a:r>
            <a:r>
              <a:rPr lang="zh-TW" altLang="en-US" sz="1600" dirty="0">
                <a:latin typeface="Arial" panose="020B0604020202020204" pitchFamily="34" charset="0"/>
                <a:ea typeface="SimSun" panose="02010600030101010101" pitchFamily="2" charset="-122"/>
                <a:cs typeface="Arial" panose="020B0604020202020204" pitchFamily="34" charset="0"/>
              </a:rPr>
              <a:t>机识别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a:t>
            </a:r>
            <a:r>
              <a:rPr lang="en-US" altLang="zh-TW" sz="1600" dirty="0">
                <a:latin typeface="Arial" panose="020B0604020202020204" pitchFamily="34" charset="0"/>
                <a:ea typeface="SimSun" panose="02010600030101010101" pitchFamily="2" charset="-122"/>
                <a:cs typeface="Arial" panose="020B0604020202020204" pitchFamily="34" charset="0"/>
              </a:rPr>
              <a:t>U1,S1.2,S9)</a:t>
            </a:r>
          </a:p>
          <a:p>
            <a:pPr marL="308610" indent="-308610">
              <a:lnSpc>
                <a:spcPct val="130000"/>
              </a:lnSpc>
              <a:buFont typeface="+mj-ea"/>
              <a:buAutoNum type="circleNumDbPlain"/>
            </a:pPr>
            <a:r>
              <a:rPr lang="zh-CN" altLang="en-US" sz="1600" dirty="0">
                <a:latin typeface="Arial" panose="020B0604020202020204" pitchFamily="34" charset="0"/>
                <a:ea typeface="SimSun" panose="02010600030101010101" pitchFamily="2" charset="-122"/>
                <a:cs typeface="Arial" panose="020B0604020202020204" pitchFamily="34" charset="0"/>
              </a:rPr>
              <a:t>用户输入密码不正确</a:t>
            </a:r>
            <a:r>
              <a:rPr lang="en-US" altLang="zh-CN" sz="1600" dirty="0">
                <a:latin typeface="Arial" panose="020B0604020202020204" pitchFamily="34" charset="0"/>
                <a:ea typeface="SimSun" panose="02010600030101010101" pitchFamily="2" charset="-122"/>
                <a:cs typeface="Arial" panose="020B0604020202020204" pitchFamily="34" charset="0"/>
              </a:rPr>
              <a:t>&lt;3 </a:t>
            </a:r>
            <a:r>
              <a:rPr lang="zh-CN" altLang="en-US" sz="1600" dirty="0">
                <a:latin typeface="Arial" panose="020B0604020202020204" pitchFamily="34" charset="0"/>
                <a:ea typeface="SimSun" panose="02010600030101010101" pitchFamily="2" charset="-122"/>
                <a:cs typeface="Arial" panose="020B0604020202020204" pitchFamily="34" charset="0"/>
              </a:rPr>
              <a:t>次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U1,S1.1,U2,S2.2)</a:t>
            </a:r>
            <a:endParaRPr lang="en-US" altLang="zh-CN" sz="1600" dirty="0">
              <a:latin typeface="Arial" panose="020B0604020202020204" pitchFamily="34" charset="0"/>
              <a:ea typeface="SimSun" panose="02010600030101010101" pitchFamily="2" charset="-122"/>
              <a:cs typeface="Arial" panose="020B0604020202020204" pitchFamily="34" charset="0"/>
            </a:endParaRPr>
          </a:p>
          <a:p>
            <a:pPr marL="308610" indent="-308610">
              <a:lnSpc>
                <a:spcPct val="130000"/>
              </a:lnSpc>
              <a:buFont typeface="+mj-ea"/>
              <a:buAutoNum type="circleNumDbPlain"/>
            </a:pPr>
            <a:r>
              <a:rPr lang="en-US" altLang="zh-CN" sz="1600" dirty="0">
                <a:latin typeface="Arial" panose="020B0604020202020204" pitchFamily="34" charset="0"/>
                <a:ea typeface="SimSun" panose="02010600030101010101" pitchFamily="2" charset="-122"/>
                <a:cs typeface="Arial" panose="020B0604020202020204" pitchFamily="34" charset="0"/>
              </a:rPr>
              <a:t>3 </a:t>
            </a:r>
            <a:r>
              <a:rPr lang="zh-CN" altLang="en-US" sz="1600" dirty="0">
                <a:latin typeface="Arial" panose="020B0604020202020204" pitchFamily="34" charset="0"/>
                <a:ea typeface="SimSun" panose="02010600030101010101" pitchFamily="2" charset="-122"/>
                <a:cs typeface="Arial" panose="020B0604020202020204" pitchFamily="34" charset="0"/>
              </a:rPr>
              <a:t>次输入用户密码不正确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U1,S1.1,U2,S2.2,U2,S2.3,S3)</a:t>
            </a:r>
            <a:endParaRPr lang="en-US" altLang="zh-CN" sz="1600" dirty="0">
              <a:latin typeface="Arial" panose="020B0604020202020204" pitchFamily="34" charset="0"/>
              <a:ea typeface="SimSun" panose="02010600030101010101" pitchFamily="2" charset="-122"/>
              <a:cs typeface="Arial" panose="020B0604020202020204" pitchFamily="34" charset="0"/>
            </a:endParaRPr>
          </a:p>
          <a:p>
            <a:pPr marL="308610" indent="-308610">
              <a:lnSpc>
                <a:spcPct val="130000"/>
              </a:lnSpc>
              <a:buFont typeface="+mj-ea"/>
              <a:buAutoNum type="circleNumDbPlain"/>
            </a:pPr>
            <a:r>
              <a:rPr lang="en-US" altLang="zh-CN" sz="1600" dirty="0">
                <a:latin typeface="Arial" panose="020B0604020202020204" pitchFamily="34" charset="0"/>
                <a:ea typeface="SimSun" panose="02010600030101010101" pitchFamily="2" charset="-122"/>
                <a:cs typeface="Arial" panose="020B0604020202020204" pitchFamily="34" charset="0"/>
              </a:rPr>
              <a:t>ATM </a:t>
            </a:r>
            <a:r>
              <a:rPr lang="zh-CN" altLang="en-US" sz="1600" dirty="0">
                <a:latin typeface="Arial" panose="020B0604020202020204" pitchFamily="34" charset="0"/>
                <a:ea typeface="SimSun" panose="02010600030101010101" pitchFamily="2" charset="-122"/>
                <a:cs typeface="Arial" panose="020B0604020202020204" pitchFamily="34" charset="0"/>
              </a:rPr>
              <a:t>机中现金不足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 U2, S2.1, U3.1, U4,S4.1,U5, S5.3)</a:t>
            </a:r>
            <a:endParaRPr lang="zh-CN" altLang="en-US" sz="1600" dirty="0">
              <a:latin typeface="Arial" panose="020B0604020202020204" pitchFamily="34" charset="0"/>
              <a:ea typeface="SimSun" panose="02010600030101010101" pitchFamily="2" charset="-122"/>
              <a:cs typeface="Arial" panose="020B0604020202020204" pitchFamily="34" charset="0"/>
            </a:endParaRPr>
          </a:p>
          <a:p>
            <a:pPr marL="308610" indent="-308610">
              <a:lnSpc>
                <a:spcPct val="130000"/>
              </a:lnSpc>
              <a:buFont typeface="+mj-ea"/>
              <a:buAutoNum type="circleNumDbPlain"/>
            </a:pPr>
            <a:r>
              <a:rPr lang="zh-CN" altLang="en-US" sz="1600" dirty="0">
                <a:latin typeface="Arial" panose="020B0604020202020204" pitchFamily="34" charset="0"/>
                <a:ea typeface="SimSun" panose="02010600030101010101" pitchFamily="2" charset="-122"/>
                <a:cs typeface="Arial" panose="020B0604020202020204" pitchFamily="34" charset="0"/>
              </a:rPr>
              <a:t>用户账户余额不足</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 U2,S2.1, U3.1, U4, S4.1,U5, S5.6)</a:t>
            </a:r>
          </a:p>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用户输入的取款金额不正确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S1.1,U2, S2.1, U3.1, U4, S4.1, U5, S5.2)</a:t>
            </a:r>
          </a:p>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用户输入的密码不正确 </a:t>
            </a:r>
            <a:r>
              <a:rPr lang="en-US" altLang="zh-TW" sz="1600" dirty="0">
                <a:latin typeface="Arial" panose="020B0604020202020204" pitchFamily="34" charset="0"/>
                <a:ea typeface="SimSun" panose="02010600030101010101" pitchFamily="2" charset="-122"/>
                <a:cs typeface="Arial" panose="020B0604020202020204" pitchFamily="34" charset="0"/>
              </a:rPr>
              <a:t>&gt; 3 </a:t>
            </a:r>
            <a:r>
              <a:rPr lang="zh-TW" altLang="en-US" sz="1600" dirty="0">
                <a:latin typeface="Arial" panose="020B0604020202020204" pitchFamily="34" charset="0"/>
                <a:ea typeface="SimSun" panose="02010600030101010101" pitchFamily="2" charset="-122"/>
                <a:cs typeface="Arial" panose="020B0604020202020204" pitchFamily="34" charset="0"/>
              </a:rPr>
              <a:t>次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U1,S1.1,U2, S2.2, U2, S2.2,U2,S2.3,S3) </a:t>
            </a:r>
          </a:p>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用户输入一个不存在的数额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 U2,S2.1, U3.1, U4,S4.1, U5,S5.4) </a:t>
            </a:r>
          </a:p>
          <a:p>
            <a:pPr marL="308610" indent="-308610">
              <a:lnSpc>
                <a:spcPct val="130000"/>
              </a:lnSpc>
              <a:buFont typeface="+mj-ea"/>
              <a:buAutoNum type="circleNumDbPlain"/>
            </a:pPr>
            <a:r>
              <a:rPr lang="zh-TW" altLang="en-US" sz="1600" dirty="0">
                <a:latin typeface="Arial" panose="020B0604020202020204" pitchFamily="34" charset="0"/>
                <a:ea typeface="SimSun" panose="02010600030101010101" pitchFamily="2" charset="-122"/>
                <a:cs typeface="Arial" panose="020B0604020202020204" pitchFamily="34" charset="0"/>
              </a:rPr>
              <a:t>用户输入的金额超出了日取款限制</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 U2,S2.1,U3.1,U4, S4.1, U5, S5.5) </a:t>
            </a:r>
          </a:p>
          <a:p>
            <a:pPr>
              <a:lnSpc>
                <a:spcPct val="130000"/>
              </a:lnSpc>
            </a:pPr>
            <a:r>
              <a:rPr lang="en-US" altLang="zh-CN" sz="1600" dirty="0">
                <a:latin typeface="Arial" panose="020B0604020202020204" pitchFamily="34" charset="0"/>
                <a:ea typeface="SimSun" panose="02010600030101010101" pitchFamily="2" charset="-122"/>
                <a:cs typeface="Arial" panose="020B0604020202020204" pitchFamily="34" charset="0"/>
              </a:rPr>
              <a:t>……</a:t>
            </a:r>
            <a:r>
              <a:rPr lang="zh-CN" altLang="en-US" sz="1600" dirty="0">
                <a:latin typeface="Arial" panose="020B0604020202020204" pitchFamily="34" charset="0"/>
                <a:ea typeface="SimSun" panose="02010600030101010101" pitchFamily="2" charset="-122"/>
                <a:cs typeface="Arial" panose="020B0604020202020204" pitchFamily="34" charset="0"/>
              </a:rPr>
              <a:t> </a:t>
            </a:r>
            <a:r>
              <a:rPr lang="zh-TW" altLang="en-US" sz="1600" dirty="0">
                <a:latin typeface="Arial" panose="020B0604020202020204" pitchFamily="34" charset="0"/>
                <a:ea typeface="SimSun" panose="02010600030101010101" pitchFamily="2" charset="-122"/>
                <a:cs typeface="Arial" panose="020B0604020202020204" pitchFamily="34" charset="0"/>
              </a:rPr>
              <a:t>用户选择存款或转账 </a:t>
            </a:r>
            <a:r>
              <a:rPr lang="en-US" altLang="zh-TW" sz="1600" dirty="0">
                <a:latin typeface="Arial" panose="020B0604020202020204" pitchFamily="34" charset="0"/>
                <a:ea typeface="SimSun" panose="02010600030101010101" pitchFamily="2" charset="-122"/>
                <a:cs typeface="Arial" panose="020B0604020202020204" pitchFamily="34" charset="0"/>
              </a:rPr>
              <a:t>(</a:t>
            </a:r>
            <a:r>
              <a:rPr lang="zh-TW" altLang="en-US" sz="1600" dirty="0">
                <a:latin typeface="Arial" panose="020B0604020202020204" pitchFamily="34" charset="0"/>
                <a:ea typeface="SimSun" panose="02010600030101010101" pitchFamily="2" charset="-122"/>
                <a:cs typeface="Arial" panose="020B0604020202020204" pitchFamily="34" charset="0"/>
              </a:rPr>
              <a:t>覆盖 </a:t>
            </a:r>
            <a:r>
              <a:rPr lang="en-US" altLang="zh-TW" sz="1600" dirty="0">
                <a:latin typeface="Arial" panose="020B0604020202020204" pitchFamily="34" charset="0"/>
                <a:ea typeface="SimSun" panose="02010600030101010101" pitchFamily="2" charset="-122"/>
                <a:cs typeface="Arial" panose="020B0604020202020204" pitchFamily="34" charset="0"/>
              </a:rPr>
              <a:t>U1, S1.1,U2, S2.1, U3.2, S10)</a:t>
            </a:r>
            <a:endParaRPr lang="zh-CN" altLang="en-US" sz="16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421686184"/>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8562D7-DCC6-6AB6-E7A3-A25165533A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125" y="661860"/>
            <a:ext cx="3813175" cy="4027170"/>
          </a:xfrm>
          <a:prstGeom prst="rect">
            <a:avLst/>
          </a:prstGeom>
          <a:noFill/>
          <a:ln>
            <a:noFill/>
          </a:ln>
        </p:spPr>
      </p:pic>
      <p:graphicFrame>
        <p:nvGraphicFramePr>
          <p:cNvPr id="3" name="表格 2">
            <a:extLst>
              <a:ext uri="{FF2B5EF4-FFF2-40B4-BE49-F238E27FC236}">
                <a16:creationId xmlns:a16="http://schemas.microsoft.com/office/drawing/2014/main" id="{E316A0CD-7927-F2B4-CB74-D35A0552F1E9}"/>
              </a:ext>
            </a:extLst>
          </p:cNvPr>
          <p:cNvGraphicFramePr>
            <a:graphicFrameLocks noGrp="1"/>
          </p:cNvGraphicFramePr>
          <p:nvPr>
            <p:extLst>
              <p:ext uri="{D42A27DB-BD31-4B8C-83A1-F6EECF244321}">
                <p14:modId xmlns:p14="http://schemas.microsoft.com/office/powerpoint/2010/main" val="1162096473"/>
              </p:ext>
            </p:extLst>
          </p:nvPr>
        </p:nvGraphicFramePr>
        <p:xfrm>
          <a:off x="4336330" y="830667"/>
          <a:ext cx="4543719" cy="1369362"/>
        </p:xfrm>
        <a:graphic>
          <a:graphicData uri="http://schemas.openxmlformats.org/drawingml/2006/table">
            <a:tbl>
              <a:tblPr firstRow="1" firstCol="1" bandRow="1">
                <a:tableStyleId>{5C22544A-7EE6-4342-B048-85BDC9FD1C3A}</a:tableStyleId>
              </a:tblPr>
              <a:tblGrid>
                <a:gridCol w="865904">
                  <a:extLst>
                    <a:ext uri="{9D8B030D-6E8A-4147-A177-3AD203B41FA5}">
                      <a16:colId xmlns:a16="http://schemas.microsoft.com/office/drawing/2014/main" val="3709159946"/>
                    </a:ext>
                  </a:extLst>
                </a:gridCol>
                <a:gridCol w="2842412">
                  <a:extLst>
                    <a:ext uri="{9D8B030D-6E8A-4147-A177-3AD203B41FA5}">
                      <a16:colId xmlns:a16="http://schemas.microsoft.com/office/drawing/2014/main" val="1990293885"/>
                    </a:ext>
                  </a:extLst>
                </a:gridCol>
                <a:gridCol w="835403">
                  <a:extLst>
                    <a:ext uri="{9D8B030D-6E8A-4147-A177-3AD203B41FA5}">
                      <a16:colId xmlns:a16="http://schemas.microsoft.com/office/drawing/2014/main" val="30685595"/>
                    </a:ext>
                  </a:extLst>
                </a:gridCol>
              </a:tblGrid>
              <a:tr h="456454">
                <a:tc>
                  <a:txBody>
                    <a:bodyPr/>
                    <a:lstStyle/>
                    <a:p>
                      <a:pPr indent="82550" algn="ctr"/>
                      <a:r>
                        <a:rPr lang="zh-CN" sz="1200" kern="100" dirty="0">
                          <a:effectLst/>
                          <a:latin typeface="Microsoft YaHei" panose="020B0503020204020204" pitchFamily="34" charset="-122"/>
                          <a:ea typeface="Microsoft YaHei" panose="020B0503020204020204" pitchFamily="34" charset="-122"/>
                        </a:rPr>
                        <a:t>测试用例名称</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49860" algn="ctr"/>
                      <a:r>
                        <a:rPr lang="zh-CN" sz="1200" kern="100" dirty="0">
                          <a:effectLst/>
                          <a:latin typeface="Microsoft YaHei" panose="020B0503020204020204" pitchFamily="34" charset="-122"/>
                          <a:ea typeface="Microsoft YaHei" panose="020B0503020204020204" pitchFamily="34" charset="-122"/>
                        </a:rPr>
                        <a:t>测试用例描述</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a:effectLst/>
                          <a:latin typeface="Microsoft YaHei" panose="020B0503020204020204" pitchFamily="34" charset="-122"/>
                          <a:ea typeface="Microsoft YaHei" panose="020B0503020204020204" pitchFamily="34" charset="-122"/>
                        </a:rPr>
                        <a:t>测试路径</a:t>
                      </a:r>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88375216"/>
                  </a:ext>
                </a:extLst>
              </a:tr>
              <a:tr h="456454">
                <a:tc>
                  <a:txBody>
                    <a:bodyPr/>
                    <a:lstStyle/>
                    <a:p>
                      <a:pPr indent="149860" algn="ctr"/>
                      <a:r>
                        <a:rPr lang="en-US" sz="1200" kern="100" dirty="0">
                          <a:effectLst/>
                          <a:latin typeface="Microsoft YaHei" panose="020B0503020204020204" pitchFamily="34" charset="-122"/>
                          <a:ea typeface="Microsoft YaHei" panose="020B0503020204020204" pitchFamily="34" charset="-122"/>
                        </a:rPr>
                        <a:t>CASE1</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Microsoft YaHei" panose="020B0503020204020204" pitchFamily="34" charset="-122"/>
                          <a:ea typeface="Microsoft YaHei" panose="020B0503020204020204" pitchFamily="34" charset="-122"/>
                        </a:rPr>
                        <a:t>投保成功：年龄</a:t>
                      </a:r>
                      <a:r>
                        <a:rPr lang="en-US" sz="1200" kern="100" dirty="0">
                          <a:effectLst/>
                          <a:latin typeface="Microsoft YaHei" panose="020B0503020204020204" pitchFamily="34" charset="-122"/>
                          <a:ea typeface="Microsoft YaHei" panose="020B0503020204020204" pitchFamily="34" charset="-122"/>
                        </a:rPr>
                        <a:t>20</a:t>
                      </a:r>
                      <a:r>
                        <a:rPr lang="zh-CN" sz="1200" kern="100" dirty="0">
                          <a:effectLst/>
                          <a:latin typeface="Microsoft YaHei" panose="020B0503020204020204" pitchFamily="34" charset="-122"/>
                          <a:ea typeface="Microsoft YaHei" panose="020B0503020204020204" pitchFamily="34" charset="-122"/>
                        </a:rPr>
                        <a:t>，男性，健康体、有医疗保险</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330835" algn="just"/>
                      <a:r>
                        <a:rPr lang="en-US" sz="1200" kern="100">
                          <a:effectLst/>
                          <a:latin typeface="Microsoft YaHei" panose="020B0503020204020204" pitchFamily="34" charset="-122"/>
                          <a:ea typeface="Microsoft YaHei" panose="020B0503020204020204" pitchFamily="34" charset="-122"/>
                        </a:rPr>
                        <a:t>ABC</a:t>
                      </a:r>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59894804"/>
                  </a:ext>
                </a:extLst>
              </a:tr>
              <a:tr h="456454">
                <a:tc>
                  <a:txBody>
                    <a:bodyPr/>
                    <a:lstStyle/>
                    <a:p>
                      <a:pPr indent="149860" algn="ctr"/>
                      <a:r>
                        <a:rPr lang="en-US" sz="1200" kern="100">
                          <a:effectLst/>
                          <a:latin typeface="Microsoft YaHei" panose="020B0503020204020204" pitchFamily="34" charset="-122"/>
                          <a:ea typeface="Microsoft YaHei" panose="020B0503020204020204" pitchFamily="34" charset="-122"/>
                        </a:rPr>
                        <a:t>CASE2</a:t>
                      </a:r>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Microsoft YaHei" panose="020B0503020204020204" pitchFamily="34" charset="-122"/>
                          <a:ea typeface="Microsoft YaHei" panose="020B0503020204020204" pitchFamily="34" charset="-122"/>
                        </a:rPr>
                        <a:t>投保成功：年龄</a:t>
                      </a:r>
                      <a:r>
                        <a:rPr lang="en-US" sz="1200" kern="100" dirty="0">
                          <a:effectLst/>
                          <a:latin typeface="Microsoft YaHei" panose="020B0503020204020204" pitchFamily="34" charset="-122"/>
                          <a:ea typeface="Microsoft YaHei" panose="020B0503020204020204" pitchFamily="34" charset="-122"/>
                        </a:rPr>
                        <a:t>20</a:t>
                      </a:r>
                      <a:r>
                        <a:rPr lang="zh-CN" sz="1200" kern="100" dirty="0">
                          <a:effectLst/>
                          <a:latin typeface="Microsoft YaHei" panose="020B0503020204020204" pitchFamily="34" charset="-122"/>
                          <a:ea typeface="Microsoft YaHei" panose="020B0503020204020204" pitchFamily="34" charset="-122"/>
                        </a:rPr>
                        <a:t>，男性，非健康体且没有基本医疗</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330835" algn="just"/>
                      <a:r>
                        <a:rPr lang="en-US" sz="1200" kern="100" dirty="0">
                          <a:effectLst/>
                          <a:latin typeface="Microsoft YaHei" panose="020B0503020204020204" pitchFamily="34" charset="-122"/>
                          <a:ea typeface="Microsoft YaHei" panose="020B0503020204020204" pitchFamily="34" charset="-122"/>
                        </a:rPr>
                        <a:t>ABE</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98940476"/>
                  </a:ext>
                </a:extLst>
              </a:tr>
            </a:tbl>
          </a:graphicData>
        </a:graphic>
      </p:graphicFrame>
      <p:graphicFrame>
        <p:nvGraphicFramePr>
          <p:cNvPr id="4" name="表格 3">
            <a:extLst>
              <a:ext uri="{FF2B5EF4-FFF2-40B4-BE49-F238E27FC236}">
                <a16:creationId xmlns:a16="http://schemas.microsoft.com/office/drawing/2014/main" id="{E74F7C6A-2A4F-0F1F-180E-5F64C9C5A286}"/>
              </a:ext>
            </a:extLst>
          </p:cNvPr>
          <p:cNvGraphicFramePr>
            <a:graphicFrameLocks noGrp="1"/>
          </p:cNvGraphicFramePr>
          <p:nvPr>
            <p:extLst>
              <p:ext uri="{D42A27DB-BD31-4B8C-83A1-F6EECF244321}">
                <p14:modId xmlns:p14="http://schemas.microsoft.com/office/powerpoint/2010/main" val="2628714865"/>
              </p:ext>
            </p:extLst>
          </p:nvPr>
        </p:nvGraphicFramePr>
        <p:xfrm>
          <a:off x="4336330" y="2692531"/>
          <a:ext cx="4656841" cy="1369361"/>
        </p:xfrm>
        <a:graphic>
          <a:graphicData uri="http://schemas.openxmlformats.org/drawingml/2006/table">
            <a:tbl>
              <a:tblPr firstRow="1" firstCol="1" bandRow="1">
                <a:tableStyleId>{5C22544A-7EE6-4342-B048-85BDC9FD1C3A}</a:tableStyleId>
              </a:tblPr>
              <a:tblGrid>
                <a:gridCol w="867266">
                  <a:extLst>
                    <a:ext uri="{9D8B030D-6E8A-4147-A177-3AD203B41FA5}">
                      <a16:colId xmlns:a16="http://schemas.microsoft.com/office/drawing/2014/main" val="925777007"/>
                    </a:ext>
                  </a:extLst>
                </a:gridCol>
                <a:gridCol w="2611225">
                  <a:extLst>
                    <a:ext uri="{9D8B030D-6E8A-4147-A177-3AD203B41FA5}">
                      <a16:colId xmlns:a16="http://schemas.microsoft.com/office/drawing/2014/main" val="770816631"/>
                    </a:ext>
                  </a:extLst>
                </a:gridCol>
                <a:gridCol w="1178350">
                  <a:extLst>
                    <a:ext uri="{9D8B030D-6E8A-4147-A177-3AD203B41FA5}">
                      <a16:colId xmlns:a16="http://schemas.microsoft.com/office/drawing/2014/main" val="459018839"/>
                    </a:ext>
                  </a:extLst>
                </a:gridCol>
              </a:tblGrid>
              <a:tr h="509754">
                <a:tc>
                  <a:txBody>
                    <a:bodyPr/>
                    <a:lstStyle/>
                    <a:p>
                      <a:pPr indent="149860" algn="ctr"/>
                      <a:r>
                        <a:rPr lang="en-US" sz="1200" b="0" kern="100" dirty="0">
                          <a:effectLst/>
                          <a:latin typeface="Microsoft YaHei" panose="020B0503020204020204" pitchFamily="34" charset="-122"/>
                          <a:ea typeface="Microsoft YaHei" panose="020B0503020204020204" pitchFamily="34" charset="-122"/>
                        </a:rPr>
                        <a:t>CASE3</a:t>
                      </a:r>
                      <a:endParaRPr lang="zh-CN" sz="1200" b="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b="0" kern="100" dirty="0">
                          <a:effectLst/>
                          <a:latin typeface="Microsoft YaHei" panose="020B0503020204020204" pitchFamily="34" charset="-122"/>
                          <a:ea typeface="Microsoft YaHei" panose="020B0503020204020204" pitchFamily="34" charset="-122"/>
                        </a:rPr>
                        <a:t>投保成功：年龄</a:t>
                      </a:r>
                      <a:r>
                        <a:rPr lang="en-US" sz="1200" b="0" kern="100" dirty="0">
                          <a:effectLst/>
                          <a:latin typeface="Microsoft YaHei" panose="020B0503020204020204" pitchFamily="34" charset="-122"/>
                          <a:ea typeface="Microsoft YaHei" panose="020B0503020204020204" pitchFamily="34" charset="-122"/>
                        </a:rPr>
                        <a:t>20</a:t>
                      </a:r>
                      <a:r>
                        <a:rPr lang="zh-CN" sz="1200" b="0" kern="100" dirty="0">
                          <a:effectLst/>
                          <a:latin typeface="Microsoft YaHei" panose="020B0503020204020204" pitchFamily="34" charset="-122"/>
                          <a:ea typeface="Microsoft YaHei" panose="020B0503020204020204" pitchFamily="34" charset="-122"/>
                        </a:rPr>
                        <a:t>，男性，健康体，有医疗保险</a:t>
                      </a:r>
                      <a:endParaRPr lang="zh-CN" sz="1200" b="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8415" algn="just"/>
                      <a:r>
                        <a:rPr lang="zh-CN" sz="1200" b="0" kern="100" dirty="0">
                          <a:effectLst/>
                          <a:latin typeface="Microsoft YaHei" panose="020B0503020204020204" pitchFamily="34" charset="-122"/>
                          <a:ea typeface="Microsoft YaHei" panose="020B0503020204020204" pitchFamily="34" charset="-122"/>
                        </a:rPr>
                        <a:t>判定</a:t>
                      </a:r>
                      <a:r>
                        <a:rPr lang="en-US" sz="1200" b="0" kern="100" dirty="0">
                          <a:effectLst/>
                          <a:latin typeface="Microsoft YaHei" panose="020B0503020204020204" pitchFamily="34" charset="-122"/>
                          <a:ea typeface="Microsoft YaHei" panose="020B0503020204020204" pitchFamily="34" charset="-122"/>
                        </a:rPr>
                        <a:t>A=</a:t>
                      </a:r>
                      <a:r>
                        <a:rPr lang="zh-CN" sz="1200" b="0" kern="100" dirty="0">
                          <a:effectLst/>
                          <a:latin typeface="Microsoft YaHei" panose="020B0503020204020204" pitchFamily="34" charset="-122"/>
                          <a:ea typeface="Microsoft YaHei" panose="020B0503020204020204" pitchFamily="34" charset="-122"/>
                        </a:rPr>
                        <a:t>“真”</a:t>
                      </a:r>
                    </a:p>
                    <a:p>
                      <a:pPr indent="18415" algn="just"/>
                      <a:r>
                        <a:rPr lang="zh-CN" sz="1200" b="0" kern="100" dirty="0">
                          <a:effectLst/>
                          <a:latin typeface="Microsoft YaHei" panose="020B0503020204020204" pitchFamily="34" charset="-122"/>
                          <a:ea typeface="Microsoft YaHei" panose="020B0503020204020204" pitchFamily="34" charset="-122"/>
                        </a:rPr>
                        <a:t>判定</a:t>
                      </a:r>
                      <a:r>
                        <a:rPr lang="en-US" sz="1200" b="0" kern="100" dirty="0">
                          <a:effectLst/>
                          <a:latin typeface="Microsoft YaHei" panose="020B0503020204020204" pitchFamily="34" charset="-122"/>
                          <a:ea typeface="Microsoft YaHei" panose="020B0503020204020204" pitchFamily="34" charset="-122"/>
                        </a:rPr>
                        <a:t>B=</a:t>
                      </a:r>
                      <a:r>
                        <a:rPr lang="zh-CN" sz="1200" b="0" kern="100" dirty="0">
                          <a:effectLst/>
                          <a:latin typeface="Microsoft YaHei" panose="020B0503020204020204" pitchFamily="34" charset="-122"/>
                          <a:ea typeface="Microsoft YaHei" panose="020B0503020204020204" pitchFamily="34" charset="-122"/>
                        </a:rPr>
                        <a:t>“真”</a:t>
                      </a:r>
                      <a:endParaRPr lang="zh-CN" sz="1200" b="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52173160"/>
                  </a:ext>
                </a:extLst>
              </a:tr>
              <a:tr h="349853">
                <a:tc>
                  <a:txBody>
                    <a:bodyPr/>
                    <a:lstStyle/>
                    <a:p>
                      <a:pPr indent="149860" algn="ctr"/>
                      <a:r>
                        <a:rPr lang="en-US" sz="1200" kern="100">
                          <a:effectLst/>
                          <a:latin typeface="Microsoft YaHei" panose="020B0503020204020204" pitchFamily="34" charset="-122"/>
                          <a:ea typeface="Microsoft YaHei" panose="020B0503020204020204" pitchFamily="34" charset="-122"/>
                        </a:rPr>
                        <a:t>CASE4</a:t>
                      </a:r>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Microsoft YaHei" panose="020B0503020204020204" pitchFamily="34" charset="-122"/>
                          <a:ea typeface="Microsoft YaHei" panose="020B0503020204020204" pitchFamily="34" charset="-122"/>
                        </a:rPr>
                        <a:t>投保不成功：年龄</a:t>
                      </a:r>
                      <a:r>
                        <a:rPr lang="en-US" sz="1200" kern="100" dirty="0">
                          <a:effectLst/>
                          <a:latin typeface="Microsoft YaHei" panose="020B0503020204020204" pitchFamily="34" charset="-122"/>
                          <a:ea typeface="Microsoft YaHei" panose="020B0503020204020204" pitchFamily="34" charset="-122"/>
                        </a:rPr>
                        <a:t>15</a:t>
                      </a:r>
                      <a:r>
                        <a:rPr lang="zh-CN" sz="1200" kern="100" dirty="0">
                          <a:effectLst/>
                          <a:latin typeface="Microsoft YaHei" panose="020B0503020204020204" pitchFamily="34" charset="-122"/>
                          <a:ea typeface="Microsoft YaHei" panose="020B0503020204020204" pitchFamily="34" charset="-122"/>
                        </a:rPr>
                        <a:t>，男性</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8415" algn="just"/>
                      <a:r>
                        <a:rPr lang="zh-CN" sz="1200" kern="100" dirty="0">
                          <a:effectLst/>
                          <a:latin typeface="Microsoft YaHei" panose="020B0503020204020204" pitchFamily="34" charset="-122"/>
                          <a:ea typeface="Microsoft YaHei" panose="020B0503020204020204" pitchFamily="34" charset="-122"/>
                        </a:rPr>
                        <a:t>判定</a:t>
                      </a:r>
                      <a:r>
                        <a:rPr lang="en-US" sz="1200" kern="100" dirty="0">
                          <a:effectLst/>
                          <a:latin typeface="Microsoft YaHei" panose="020B0503020204020204" pitchFamily="34" charset="-122"/>
                          <a:ea typeface="Microsoft YaHei" panose="020B0503020204020204" pitchFamily="34" charset="-122"/>
                        </a:rPr>
                        <a:t>A=</a:t>
                      </a:r>
                      <a:r>
                        <a:rPr lang="zh-CN" sz="1200" kern="100" dirty="0">
                          <a:effectLst/>
                          <a:latin typeface="Microsoft YaHei" panose="020B0503020204020204" pitchFamily="34" charset="-122"/>
                          <a:ea typeface="Microsoft YaHei" panose="020B0503020204020204" pitchFamily="34" charset="-122"/>
                        </a:rPr>
                        <a:t>“假”</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72725476"/>
                  </a:ext>
                </a:extLst>
              </a:tr>
              <a:tr h="509754">
                <a:tc>
                  <a:txBody>
                    <a:bodyPr/>
                    <a:lstStyle/>
                    <a:p>
                      <a:pPr indent="149860" algn="ctr"/>
                      <a:r>
                        <a:rPr lang="en-US" sz="1200" kern="100">
                          <a:effectLst/>
                          <a:latin typeface="Microsoft YaHei" panose="020B0503020204020204" pitchFamily="34" charset="-122"/>
                          <a:ea typeface="Microsoft YaHei" panose="020B0503020204020204" pitchFamily="34" charset="-122"/>
                        </a:rPr>
                        <a:t>CASE5</a:t>
                      </a:r>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Microsoft YaHei" panose="020B0503020204020204" pitchFamily="34" charset="-122"/>
                          <a:ea typeface="Microsoft YaHei" panose="020B0503020204020204" pitchFamily="34" charset="-122"/>
                        </a:rPr>
                        <a:t>投保成功：年龄</a:t>
                      </a:r>
                      <a:r>
                        <a:rPr lang="en-US" sz="1200" kern="100" dirty="0">
                          <a:effectLst/>
                          <a:latin typeface="Microsoft YaHei" panose="020B0503020204020204" pitchFamily="34" charset="-122"/>
                          <a:ea typeface="Microsoft YaHei" panose="020B0503020204020204" pitchFamily="34" charset="-122"/>
                        </a:rPr>
                        <a:t>20</a:t>
                      </a:r>
                      <a:r>
                        <a:rPr lang="zh-CN" sz="1200" kern="100" dirty="0">
                          <a:effectLst/>
                          <a:latin typeface="Microsoft YaHei" panose="020B0503020204020204" pitchFamily="34" charset="-122"/>
                          <a:ea typeface="Microsoft YaHei" panose="020B0503020204020204" pitchFamily="34" charset="-122"/>
                        </a:rPr>
                        <a:t>，男性，健康体，没有医疗保险</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8415" algn="just"/>
                      <a:r>
                        <a:rPr lang="zh-CN" sz="1200" kern="100" dirty="0">
                          <a:effectLst/>
                          <a:latin typeface="Microsoft YaHei" panose="020B0503020204020204" pitchFamily="34" charset="-122"/>
                          <a:ea typeface="Microsoft YaHei" panose="020B0503020204020204" pitchFamily="34" charset="-122"/>
                        </a:rPr>
                        <a:t>判定</a:t>
                      </a:r>
                      <a:r>
                        <a:rPr lang="en-US" sz="1200" kern="100" dirty="0">
                          <a:effectLst/>
                          <a:latin typeface="Microsoft YaHei" panose="020B0503020204020204" pitchFamily="34" charset="-122"/>
                          <a:ea typeface="Microsoft YaHei" panose="020B0503020204020204" pitchFamily="34" charset="-122"/>
                        </a:rPr>
                        <a:t>A=</a:t>
                      </a:r>
                      <a:r>
                        <a:rPr lang="zh-CN" sz="1200" kern="100" dirty="0">
                          <a:effectLst/>
                          <a:latin typeface="Microsoft YaHei" panose="020B0503020204020204" pitchFamily="34" charset="-122"/>
                          <a:ea typeface="Microsoft YaHei" panose="020B0503020204020204" pitchFamily="34" charset="-122"/>
                        </a:rPr>
                        <a:t>“真”</a:t>
                      </a:r>
                    </a:p>
                    <a:p>
                      <a:pPr indent="18415" algn="just"/>
                      <a:r>
                        <a:rPr lang="zh-CN" sz="1200" kern="100" dirty="0">
                          <a:effectLst/>
                          <a:latin typeface="Microsoft YaHei" panose="020B0503020204020204" pitchFamily="34" charset="-122"/>
                          <a:ea typeface="Microsoft YaHei" panose="020B0503020204020204" pitchFamily="34" charset="-122"/>
                        </a:rPr>
                        <a:t>判定</a:t>
                      </a:r>
                      <a:r>
                        <a:rPr lang="en-US" sz="1200" kern="100" dirty="0">
                          <a:effectLst/>
                          <a:latin typeface="Microsoft YaHei" panose="020B0503020204020204" pitchFamily="34" charset="-122"/>
                          <a:ea typeface="Microsoft YaHei" panose="020B0503020204020204" pitchFamily="34" charset="-122"/>
                        </a:rPr>
                        <a:t>B=</a:t>
                      </a:r>
                      <a:r>
                        <a:rPr lang="zh-CN" sz="1200" kern="100" dirty="0">
                          <a:effectLst/>
                          <a:latin typeface="Microsoft YaHei" panose="020B0503020204020204" pitchFamily="34" charset="-122"/>
                          <a:ea typeface="Microsoft YaHei" panose="020B0503020204020204" pitchFamily="34" charset="-122"/>
                        </a:rPr>
                        <a:t>“假”</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65276424"/>
                  </a:ext>
                </a:extLst>
              </a:tr>
            </a:tbl>
          </a:graphicData>
        </a:graphic>
      </p:graphicFrame>
      <p:sp>
        <p:nvSpPr>
          <p:cNvPr id="5" name="文本框 4">
            <a:extLst>
              <a:ext uri="{FF2B5EF4-FFF2-40B4-BE49-F238E27FC236}">
                <a16:creationId xmlns:a16="http://schemas.microsoft.com/office/drawing/2014/main" id="{6645C7ED-D79E-E184-BEB4-9C93B07920D6}"/>
              </a:ext>
            </a:extLst>
          </p:cNvPr>
          <p:cNvSpPr txBox="1"/>
          <p:nvPr/>
        </p:nvSpPr>
        <p:spPr>
          <a:xfrm>
            <a:off x="4336330" y="475530"/>
            <a:ext cx="1005403" cy="338554"/>
          </a:xfrm>
          <a:prstGeom prst="rect">
            <a:avLst/>
          </a:prstGeom>
          <a:noFill/>
        </p:spPr>
        <p:txBody>
          <a:bodyPr wrap="none" rtlCol="0">
            <a:spAutoFit/>
          </a:bodyPr>
          <a:lstStyle/>
          <a:p>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语句覆盖</a:t>
            </a:r>
          </a:p>
        </p:txBody>
      </p:sp>
      <p:sp>
        <p:nvSpPr>
          <p:cNvPr id="6" name="文本框 5">
            <a:extLst>
              <a:ext uri="{FF2B5EF4-FFF2-40B4-BE49-F238E27FC236}">
                <a16:creationId xmlns:a16="http://schemas.microsoft.com/office/drawing/2014/main" id="{E6F31B78-318F-C88D-739C-C636193E6E06}"/>
              </a:ext>
            </a:extLst>
          </p:cNvPr>
          <p:cNvSpPr txBox="1"/>
          <p:nvPr/>
        </p:nvSpPr>
        <p:spPr>
          <a:xfrm>
            <a:off x="4333065" y="2344550"/>
            <a:ext cx="1005403" cy="338554"/>
          </a:xfrm>
          <a:prstGeom prst="rect">
            <a:avLst/>
          </a:prstGeom>
          <a:noFill/>
        </p:spPr>
        <p:txBody>
          <a:bodyPr wrap="none" rtlCol="0">
            <a:spAutoFit/>
          </a:bodyPr>
          <a:lstStyle/>
          <a:p>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判定覆盖</a:t>
            </a:r>
          </a:p>
        </p:txBody>
      </p:sp>
      <p:sp>
        <p:nvSpPr>
          <p:cNvPr id="8" name="文本框 7">
            <a:extLst>
              <a:ext uri="{FF2B5EF4-FFF2-40B4-BE49-F238E27FC236}">
                <a16:creationId xmlns:a16="http://schemas.microsoft.com/office/drawing/2014/main" id="{419F4734-2EFA-FC7D-9349-FB09BC826DD6}"/>
              </a:ext>
            </a:extLst>
          </p:cNvPr>
          <p:cNvSpPr txBox="1"/>
          <p:nvPr/>
        </p:nvSpPr>
        <p:spPr>
          <a:xfrm>
            <a:off x="2831193" y="4338608"/>
            <a:ext cx="5014549" cy="307777"/>
          </a:xfrm>
          <a:prstGeom prst="rect">
            <a:avLst/>
          </a:prstGeom>
          <a:noFill/>
        </p:spPr>
        <p:txBody>
          <a:bodyPr wrap="square">
            <a:spAutoFit/>
          </a:bodyPr>
          <a:lstStyle/>
          <a:p>
            <a:r>
              <a:rPr lang="zh-CN" altLang="en-US" sz="1400" dirty="0">
                <a:solidFill>
                  <a:srgbClr val="00B0F0"/>
                </a:solidFill>
                <a:latin typeface="Microsoft YaHei" panose="020B0503020204020204" pitchFamily="34" charset="-122"/>
                <a:ea typeface="Microsoft YaHei" panose="020B0503020204020204" pitchFamily="34" charset="-122"/>
              </a:rPr>
              <a:t>请参考《软件测试实验教程》（清华大学出版社，2019）</a:t>
            </a: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概念，学习要点的概念介绍，以及在工作中什么场景会用到"/>
          <p:cNvSpPr txBox="1"/>
          <p:nvPr/>
        </p:nvSpPr>
        <p:spPr>
          <a:xfrm>
            <a:off x="802005" y="2086819"/>
            <a:ext cx="7075170" cy="508216"/>
          </a:xfrm>
          <a:prstGeom prst="rect">
            <a:avLst/>
          </a:prstGeom>
          <a:ln w="12700">
            <a:miter lim="400000"/>
          </a:ln>
        </p:spPr>
        <p:txBody>
          <a:bodyPr wrap="square" lIns="50800" tIns="50800" rIns="50800" bIns="50800" anchor="ctr">
            <a:spAutoFit/>
          </a:bodyPr>
          <a:lstStyle/>
          <a:p>
            <a:pPr indent="0" algn="l">
              <a:lnSpc>
                <a:spcPct val="120000"/>
              </a:lnSpc>
              <a:buClr>
                <a:srgbClr val="0398D9"/>
              </a:buClr>
              <a:buSzPct val="100000"/>
              <a:buNone/>
              <a:defRPr sz="4000">
                <a:solidFill>
                  <a:srgbClr val="53585F"/>
                </a:solidFill>
                <a:latin typeface="Tahoma" panose="020B0604030504040204"/>
                <a:ea typeface="Tahoma" panose="020B0604030504040204"/>
                <a:cs typeface="Tahoma" panose="020B0604030504040204"/>
                <a:sym typeface="Tahoma" panose="020B0604030504040204"/>
              </a:defRPr>
            </a:pPr>
            <a:endParaRPr 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a:extLst>
              <a:ext uri="{FF2B5EF4-FFF2-40B4-BE49-F238E27FC236}">
                <a16:creationId xmlns:a16="http://schemas.microsoft.com/office/drawing/2014/main" id="{3102D24D-0014-9B2D-222C-36AE2A946DBC}"/>
              </a:ext>
            </a:extLst>
          </p:cNvPr>
          <p:cNvSpPr txBox="1"/>
          <p:nvPr/>
        </p:nvSpPr>
        <p:spPr>
          <a:xfrm>
            <a:off x="1491291" y="277050"/>
            <a:ext cx="2746265" cy="461665"/>
          </a:xfrm>
          <a:prstGeom prst="rect">
            <a:avLst/>
          </a:prstGeom>
          <a:noFill/>
        </p:spPr>
        <p:txBody>
          <a:bodyPr wrap="none" rtlCol="0">
            <a:spAutoFit/>
          </a:bodyPr>
          <a:lstStyle/>
          <a:p>
            <a:r>
              <a:rPr kumimoji="1" lang="zh-CN" altLang="en-US" sz="2400" b="1" dirty="0">
                <a:solidFill>
                  <a:srgbClr val="435CC8"/>
                </a:solidFill>
                <a:latin typeface="Microsoft YaHei" panose="020B0503020204020204" pitchFamily="34" charset="-122"/>
                <a:ea typeface="Microsoft YaHei" panose="020B0503020204020204" pitchFamily="34" charset="-122"/>
              </a:rPr>
              <a:t>完成条件覆盖设计</a:t>
            </a:r>
          </a:p>
        </p:txBody>
      </p:sp>
      <p:pic>
        <p:nvPicPr>
          <p:cNvPr id="3" name="图片 2">
            <a:extLst>
              <a:ext uri="{FF2B5EF4-FFF2-40B4-BE49-F238E27FC236}">
                <a16:creationId xmlns:a16="http://schemas.microsoft.com/office/drawing/2014/main" id="{CCC52DF3-3E5E-4E08-932E-65E33AA0DC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125" y="661860"/>
            <a:ext cx="3813175" cy="4027170"/>
          </a:xfrm>
          <a:prstGeom prst="rect">
            <a:avLst/>
          </a:prstGeom>
          <a:noFill/>
          <a:ln>
            <a:noFill/>
          </a:ln>
        </p:spPr>
      </p:pic>
      <p:graphicFrame>
        <p:nvGraphicFramePr>
          <p:cNvPr id="4" name="表格 3">
            <a:extLst>
              <a:ext uri="{FF2B5EF4-FFF2-40B4-BE49-F238E27FC236}">
                <a16:creationId xmlns:a16="http://schemas.microsoft.com/office/drawing/2014/main" id="{AF17F446-0FA2-26F6-7819-8FE672E4766B}"/>
              </a:ext>
            </a:extLst>
          </p:cNvPr>
          <p:cNvGraphicFramePr>
            <a:graphicFrameLocks noGrp="1"/>
          </p:cNvGraphicFramePr>
          <p:nvPr>
            <p:extLst>
              <p:ext uri="{D42A27DB-BD31-4B8C-83A1-F6EECF244321}">
                <p14:modId xmlns:p14="http://schemas.microsoft.com/office/powerpoint/2010/main" val="1866976842"/>
              </p:ext>
            </p:extLst>
          </p:nvPr>
        </p:nvGraphicFramePr>
        <p:xfrm>
          <a:off x="4336330" y="2205872"/>
          <a:ext cx="4543719" cy="1735122"/>
        </p:xfrm>
        <a:graphic>
          <a:graphicData uri="http://schemas.openxmlformats.org/drawingml/2006/table">
            <a:tbl>
              <a:tblPr firstRow="1" firstCol="1" bandRow="1">
                <a:tableStyleId>{5C22544A-7EE6-4342-B048-85BDC9FD1C3A}</a:tableStyleId>
              </a:tblPr>
              <a:tblGrid>
                <a:gridCol w="865904">
                  <a:extLst>
                    <a:ext uri="{9D8B030D-6E8A-4147-A177-3AD203B41FA5}">
                      <a16:colId xmlns:a16="http://schemas.microsoft.com/office/drawing/2014/main" val="3709159946"/>
                    </a:ext>
                  </a:extLst>
                </a:gridCol>
                <a:gridCol w="2842412">
                  <a:extLst>
                    <a:ext uri="{9D8B030D-6E8A-4147-A177-3AD203B41FA5}">
                      <a16:colId xmlns:a16="http://schemas.microsoft.com/office/drawing/2014/main" val="1990293885"/>
                    </a:ext>
                  </a:extLst>
                </a:gridCol>
                <a:gridCol w="835403">
                  <a:extLst>
                    <a:ext uri="{9D8B030D-6E8A-4147-A177-3AD203B41FA5}">
                      <a16:colId xmlns:a16="http://schemas.microsoft.com/office/drawing/2014/main" val="30685595"/>
                    </a:ext>
                  </a:extLst>
                </a:gridCol>
              </a:tblGrid>
              <a:tr h="353868">
                <a:tc>
                  <a:txBody>
                    <a:bodyPr/>
                    <a:lstStyle/>
                    <a:p>
                      <a:pPr indent="82550" algn="ctr"/>
                      <a:r>
                        <a:rPr lang="zh-CN" sz="1200" kern="100" dirty="0">
                          <a:effectLst/>
                          <a:latin typeface="Microsoft YaHei" panose="020B0503020204020204" pitchFamily="34" charset="-122"/>
                          <a:ea typeface="Microsoft YaHei" panose="020B0503020204020204" pitchFamily="34" charset="-122"/>
                        </a:rPr>
                        <a:t>测试用例名称</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49860" algn="ctr"/>
                      <a:r>
                        <a:rPr lang="zh-CN" sz="1200" kern="100" dirty="0">
                          <a:effectLst/>
                          <a:latin typeface="Microsoft YaHei" panose="020B0503020204020204" pitchFamily="34" charset="-122"/>
                          <a:ea typeface="Microsoft YaHei" panose="020B0503020204020204" pitchFamily="34" charset="-122"/>
                        </a:rPr>
                        <a:t>测试用例描述</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r>
                        <a:rPr lang="zh-CN" sz="1200" kern="100" dirty="0">
                          <a:effectLst/>
                          <a:latin typeface="Microsoft YaHei" panose="020B0503020204020204" pitchFamily="34" charset="-122"/>
                          <a:ea typeface="Microsoft YaHei" panose="020B0503020204020204" pitchFamily="34" charset="-122"/>
                        </a:rPr>
                        <a:t>测试</a:t>
                      </a:r>
                      <a:r>
                        <a:rPr lang="zh-CN" altLang="en-US" sz="1200" kern="100" dirty="0">
                          <a:effectLst/>
                          <a:latin typeface="Microsoft YaHei" panose="020B0503020204020204" pitchFamily="34" charset="-122"/>
                          <a:ea typeface="Microsoft YaHei" panose="020B0503020204020204" pitchFamily="34" charset="-122"/>
                        </a:rPr>
                        <a:t>条件</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88375216"/>
                  </a:ext>
                </a:extLst>
              </a:tr>
              <a:tr h="456454">
                <a:tc>
                  <a:txBody>
                    <a:bodyPr/>
                    <a:lstStyle/>
                    <a:p>
                      <a:pPr indent="149860" algn="ctr"/>
                      <a:r>
                        <a:rPr lang="en-US" sz="1200" kern="100" dirty="0">
                          <a:effectLst/>
                          <a:latin typeface="Microsoft YaHei" panose="020B0503020204020204" pitchFamily="34" charset="-122"/>
                          <a:ea typeface="Microsoft YaHei" panose="020B0503020204020204" pitchFamily="34" charset="-122"/>
                        </a:rPr>
                        <a:t>CASE1</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59894804"/>
                  </a:ext>
                </a:extLst>
              </a:tr>
              <a:tr h="456454">
                <a:tc>
                  <a:txBody>
                    <a:bodyPr/>
                    <a:lstStyle/>
                    <a:p>
                      <a:pPr indent="149860" algn="ctr"/>
                      <a:r>
                        <a:rPr lang="en-US" sz="1200" kern="100" dirty="0">
                          <a:effectLst/>
                          <a:latin typeface="Microsoft YaHei" panose="020B0503020204020204" pitchFamily="34" charset="-122"/>
                          <a:ea typeface="Microsoft YaHei" panose="020B0503020204020204" pitchFamily="34" charset="-122"/>
                        </a:rPr>
                        <a:t>CASE2</a:t>
                      </a:r>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98940476"/>
                  </a:ext>
                </a:extLst>
              </a:tr>
              <a:tr h="456454">
                <a:tc>
                  <a:txBody>
                    <a:bodyPr/>
                    <a:lstStyle/>
                    <a:p>
                      <a:pPr marL="0" marR="0" lvl="0" indent="149860" algn="ctr" defTabSz="685800" rtl="0" eaLnBrk="1" fontAlgn="auto" latinLnBrk="0" hangingPunct="1">
                        <a:lnSpc>
                          <a:spcPct val="100000"/>
                        </a:lnSpc>
                        <a:spcBef>
                          <a:spcPts val="0"/>
                        </a:spcBef>
                        <a:spcAft>
                          <a:spcPts val="0"/>
                        </a:spcAft>
                        <a:buClrTx/>
                        <a:buSzTx/>
                        <a:buFontTx/>
                        <a:buNone/>
                        <a:tabLst/>
                        <a:defRPr/>
                      </a:pPr>
                      <a:r>
                        <a:rPr lang="en-US" altLang="zh-CN" sz="1200" kern="100" dirty="0">
                          <a:effectLst/>
                          <a:latin typeface="Microsoft YaHei" panose="020B0503020204020204" pitchFamily="34" charset="-122"/>
                          <a:ea typeface="Microsoft YaHei" panose="020B0503020204020204" pitchFamily="34" charset="-122"/>
                        </a:rPr>
                        <a:t>CASE3</a:t>
                      </a:r>
                      <a:endParaRPr lang="zh-CN" alt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19685" algn="just"/>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indent="330835" algn="just"/>
                      <a:endParaRPr 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29431381"/>
                  </a:ext>
                </a:extLst>
              </a:tr>
            </a:tbl>
          </a:graphicData>
        </a:graphic>
      </p:graphicFrame>
      <p:sp>
        <p:nvSpPr>
          <p:cNvPr id="5" name="文本框 4">
            <a:extLst>
              <a:ext uri="{FF2B5EF4-FFF2-40B4-BE49-F238E27FC236}">
                <a16:creationId xmlns:a16="http://schemas.microsoft.com/office/drawing/2014/main" id="{A3A09304-81E1-BFE6-564D-70F6F00CBA1F}"/>
              </a:ext>
            </a:extLst>
          </p:cNvPr>
          <p:cNvSpPr txBox="1"/>
          <p:nvPr/>
        </p:nvSpPr>
        <p:spPr>
          <a:xfrm>
            <a:off x="4336330" y="1672734"/>
            <a:ext cx="1005403" cy="338554"/>
          </a:xfrm>
          <a:prstGeom prst="rect">
            <a:avLst/>
          </a:prstGeom>
          <a:noFill/>
        </p:spPr>
        <p:txBody>
          <a:bodyPr wrap="none" rtlCol="0">
            <a:spAutoFit/>
          </a:bodyPr>
          <a:lstStyle/>
          <a:p>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条件覆盖</a:t>
            </a:r>
          </a:p>
        </p:txBody>
      </p:sp>
      <p:sp>
        <p:nvSpPr>
          <p:cNvPr id="6" name="文本框 5">
            <a:extLst>
              <a:ext uri="{FF2B5EF4-FFF2-40B4-BE49-F238E27FC236}">
                <a16:creationId xmlns:a16="http://schemas.microsoft.com/office/drawing/2014/main" id="{C1E73D39-A40C-F6CD-6ED5-1B8DFC6AE135}"/>
              </a:ext>
            </a:extLst>
          </p:cNvPr>
          <p:cNvSpPr txBox="1"/>
          <p:nvPr/>
        </p:nvSpPr>
        <p:spPr>
          <a:xfrm>
            <a:off x="2831193" y="4338608"/>
            <a:ext cx="5014549" cy="307777"/>
          </a:xfrm>
          <a:prstGeom prst="rect">
            <a:avLst/>
          </a:prstGeom>
          <a:noFill/>
        </p:spPr>
        <p:txBody>
          <a:bodyPr wrap="square">
            <a:spAutoFit/>
          </a:bodyPr>
          <a:lstStyle/>
          <a:p>
            <a:r>
              <a:rPr lang="zh-CN" altLang="en-US" sz="1400" dirty="0">
                <a:solidFill>
                  <a:srgbClr val="00B0F0"/>
                </a:solidFill>
                <a:latin typeface="Microsoft YaHei" panose="020B0503020204020204" pitchFamily="34" charset="-122"/>
                <a:ea typeface="Microsoft YaHei" panose="020B0503020204020204" pitchFamily="34" charset="-122"/>
              </a:rPr>
              <a:t>请参考《软件测试实验教程》（清华大学出版社，2019）</a:t>
            </a:r>
          </a:p>
        </p:txBody>
      </p:sp>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985433" y="1070770"/>
            <a:ext cx="7482706" cy="3320011"/>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b="1" dirty="0">
                <a:latin typeface="Microsoft YaHei" panose="020B0503020204020204" pitchFamily="34" charset="-122"/>
                <a:ea typeface="Microsoft YaHei" panose="020B0503020204020204" pitchFamily="34" charset="-122"/>
              </a:rPr>
              <a:t>方法论</a:t>
            </a:r>
            <a:r>
              <a:rPr lang="zh-CN" altLang="en-US" sz="2000" dirty="0">
                <a:ea typeface="楷体"/>
              </a:rPr>
              <a:t>：</a:t>
            </a:r>
            <a:r>
              <a:rPr lang="zh-CN" altLang="en-US" dirty="0">
                <a:ea typeface="楷体"/>
              </a:rPr>
              <a:t>黑盒方法（基于需求的测试方法）、结构化方法（逻辑覆盖和基本路径覆盖）、基于场景的方法</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b="1" dirty="0">
                <a:latin typeface="Microsoft YaHei" panose="020B0503020204020204" pitchFamily="34" charset="-122"/>
                <a:ea typeface="Microsoft YaHei" panose="020B0503020204020204" pitchFamily="34" charset="-122"/>
              </a:rPr>
              <a:t>数据流覆盖</a:t>
            </a:r>
            <a:r>
              <a:rPr lang="zh-CN" altLang="en-US" sz="2000" b="1" dirty="0">
                <a:ea typeface="楷体"/>
              </a:rPr>
              <a:t>：</a:t>
            </a:r>
            <a:r>
              <a:rPr lang="zh-CN" altLang="en-US" dirty="0">
                <a:ea typeface="楷体"/>
              </a:rPr>
              <a:t>数据流程图、代码中变量的定义与引用</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zh-CN" sz="2000" b="1" dirty="0">
                <a:latin typeface="Microsoft YaHei" panose="020B0503020204020204" pitchFamily="34" charset="-122"/>
                <a:ea typeface="Microsoft YaHei" panose="020B0503020204020204" pitchFamily="34" charset="-122"/>
              </a:rPr>
              <a:t>控制流覆盖</a:t>
            </a:r>
            <a:r>
              <a:rPr lang="zh-CN" altLang="en-US" sz="2000" b="1" dirty="0">
                <a:ea typeface="楷体"/>
              </a:rPr>
              <a:t>：</a:t>
            </a:r>
            <a:r>
              <a:rPr lang="zh-CN" altLang="en-US" dirty="0">
                <a:ea typeface="楷体"/>
              </a:rPr>
              <a:t>业务流程基本路径覆盖，代码中的逻辑覆盖</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b="1" dirty="0">
                <a:latin typeface="Microsoft YaHei" panose="020B0503020204020204" pitchFamily="34" charset="-122"/>
                <a:ea typeface="Microsoft YaHei" panose="020B0503020204020204" pitchFamily="34" charset="-122"/>
              </a:rPr>
              <a:t>最常用的方法</a:t>
            </a:r>
            <a:r>
              <a:rPr lang="zh-CN" altLang="en-US" sz="2000" dirty="0">
                <a:ea typeface="楷体"/>
              </a:rPr>
              <a:t>：</a:t>
            </a:r>
            <a:r>
              <a:rPr lang="zh-CN" altLang="en-US" dirty="0">
                <a:ea typeface="楷体"/>
              </a:rPr>
              <a:t>等价类划分、边界值分析、决策表、</a:t>
            </a:r>
            <a:r>
              <a:rPr lang="en-US" altLang="zh-CN" dirty="0">
                <a:ea typeface="楷体"/>
              </a:rPr>
              <a:t>Pairwise</a:t>
            </a:r>
            <a:r>
              <a:rPr lang="zh-CN" altLang="en-US" dirty="0">
                <a:ea typeface="楷体"/>
              </a:rPr>
              <a:t>等</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zh-CN" sz="2000" b="1" dirty="0">
                <a:latin typeface="Microsoft YaHei" panose="020B0503020204020204" pitchFamily="34" charset="-122"/>
                <a:ea typeface="Microsoft YaHei" panose="020B0503020204020204" pitchFamily="34" charset="-122"/>
              </a:rPr>
              <a:t>不同层次的覆盖</a:t>
            </a:r>
            <a:r>
              <a:rPr lang="zh-CN" altLang="en-US" sz="2000" dirty="0">
                <a:ea typeface="楷体"/>
              </a:rPr>
              <a:t>：</a:t>
            </a:r>
            <a:r>
              <a:rPr lang="zh-CN" altLang="en-US" dirty="0">
                <a:ea typeface="楷体"/>
              </a:rPr>
              <a:t>代码、功能</a:t>
            </a:r>
            <a:r>
              <a:rPr lang="en-US" altLang="zh-CN" dirty="0">
                <a:ea typeface="楷体"/>
              </a:rPr>
              <a:t>/</a:t>
            </a:r>
            <a:r>
              <a:rPr lang="zh-CN" altLang="en-US" dirty="0">
                <a:ea typeface="楷体"/>
              </a:rPr>
              <a:t>非功能、业务</a:t>
            </a:r>
            <a:r>
              <a:rPr lang="zh-CN" altLang="zh-CN" dirty="0">
                <a:ea typeface="楷体"/>
              </a:rPr>
              <a:t> </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b="1" dirty="0">
                <a:latin typeface="Microsoft YaHei" panose="020B0503020204020204" pitchFamily="34" charset="-122"/>
                <a:ea typeface="Microsoft YaHei" panose="020B0503020204020204" pitchFamily="34" charset="-122"/>
              </a:rPr>
              <a:t>最常用的覆盖标准</a:t>
            </a:r>
            <a:r>
              <a:rPr lang="zh-CN" altLang="en-US" dirty="0">
                <a:ea typeface="楷体"/>
              </a:rPr>
              <a:t>：语句覆盖、分支覆盖和</a:t>
            </a:r>
            <a:r>
              <a:rPr lang="en-US" altLang="zh-CN" dirty="0">
                <a:ea typeface="楷体"/>
              </a:rPr>
              <a:t>MC/DC</a:t>
            </a:r>
            <a:r>
              <a:rPr lang="zh-CN" altLang="en-US" dirty="0">
                <a:ea typeface="楷体"/>
              </a:rPr>
              <a:t>覆盖</a:t>
            </a:r>
            <a:endParaRPr lang="en-US" altLang="zh-CN" dirty="0">
              <a:ea typeface="楷体"/>
            </a:endParaRP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思考题</a:t>
            </a:r>
          </a:p>
        </p:txBody>
      </p:sp>
      <p:sp>
        <p:nvSpPr>
          <p:cNvPr id="6" name="文本框 5">
            <a:extLst>
              <a:ext uri="{FF2B5EF4-FFF2-40B4-BE49-F238E27FC236}">
                <a16:creationId xmlns:a16="http://schemas.microsoft.com/office/drawing/2014/main" id="{67E758D6-5422-6522-2C47-8D9B9455CA50}"/>
              </a:ext>
            </a:extLst>
          </p:cNvPr>
          <p:cNvSpPr txBox="1"/>
          <p:nvPr/>
        </p:nvSpPr>
        <p:spPr>
          <a:xfrm>
            <a:off x="817292" y="1575452"/>
            <a:ext cx="7295535" cy="996298"/>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为何在航空航天应用软件中会使用</a:t>
            </a:r>
            <a:r>
              <a:rPr lang="en-US" altLang="zh-CN" sz="2000" dirty="0">
                <a:ea typeface="楷体"/>
              </a:rPr>
              <a:t>MC/DC</a:t>
            </a:r>
            <a:r>
              <a:rPr lang="zh-CN" altLang="en-US" sz="2000" dirty="0">
                <a:ea typeface="楷体"/>
              </a:rPr>
              <a:t>代码覆盖标准？</a:t>
            </a:r>
            <a:endParaRPr lang="zh-CN"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为什么敏捷测试中适合使用基于场景的测试设计方法？</a:t>
            </a:r>
            <a:endParaRPr lang="zh-CN" altLang="zh-CN" sz="2000" dirty="0">
              <a:ea typeface="楷体"/>
            </a:endParaRPr>
          </a:p>
        </p:txBody>
      </p:sp>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latin typeface="微软雅黑" panose="020B0503020204020204" pitchFamily="34" charset="-122"/>
                <a:ea typeface="微软雅黑" panose="020B0503020204020204" pitchFamily="34" charset="-122"/>
              </a:rPr>
              <a:t>作业一</a:t>
            </a:r>
          </a:p>
        </p:txBody>
      </p:sp>
      <p:sp>
        <p:nvSpPr>
          <p:cNvPr id="7" name="圆角矩形 6"/>
          <p:cNvSpPr/>
          <p:nvPr/>
        </p:nvSpPr>
        <p:spPr bwMode="auto">
          <a:xfrm>
            <a:off x="6927509" y="1383458"/>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dirty="0">
                <a:latin typeface="Arial" pitchFamily="34" charset="0"/>
              </a:rPr>
              <a:t>DC/CC</a:t>
            </a:r>
            <a:endParaRPr lang="zh-CN" altLang="en-US" dirty="0">
              <a:latin typeface="Arial" pitchFamily="34" charset="0"/>
              <a:ea typeface="宋体" pitchFamily="2" charset="-122"/>
            </a:endParaRPr>
          </a:p>
        </p:txBody>
      </p:sp>
      <p:sp>
        <p:nvSpPr>
          <p:cNvPr id="9" name="圆角矩形 8"/>
          <p:cNvSpPr/>
          <p:nvPr/>
        </p:nvSpPr>
        <p:spPr bwMode="auto">
          <a:xfrm>
            <a:off x="6927509" y="2895626"/>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dirty="0">
                <a:latin typeface="Arial" pitchFamily="34" charset="0"/>
              </a:rPr>
              <a:t>BPC</a:t>
            </a:r>
            <a:endParaRPr lang="zh-CN" altLang="en-US" dirty="0">
              <a:latin typeface="Arial" pitchFamily="34" charset="0"/>
              <a:ea typeface="宋体" pitchFamily="2" charset="-122"/>
            </a:endParaRPr>
          </a:p>
        </p:txBody>
      </p:sp>
      <p:sp>
        <p:nvSpPr>
          <p:cNvPr id="20" name="圆角矩形 19"/>
          <p:cNvSpPr/>
          <p:nvPr/>
        </p:nvSpPr>
        <p:spPr bwMode="auto">
          <a:xfrm>
            <a:off x="6927509" y="2139542"/>
            <a:ext cx="972108"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en-US" altLang="zh-CN" dirty="0">
                <a:latin typeface="Arial" pitchFamily="34" charset="0"/>
                <a:ea typeface="宋体" pitchFamily="2" charset="-122"/>
              </a:rPr>
              <a:t>MC</a:t>
            </a:r>
            <a:r>
              <a:rPr lang="en-US" altLang="zh-CN" dirty="0">
                <a:latin typeface="Arial" pitchFamily="34" charset="0"/>
              </a:rPr>
              <a:t>/D</a:t>
            </a:r>
            <a:r>
              <a:rPr lang="en-US" altLang="zh-CN" dirty="0">
                <a:latin typeface="Arial" pitchFamily="34" charset="0"/>
                <a:ea typeface="宋体" pitchFamily="2" charset="-122"/>
              </a:rPr>
              <a:t>C</a:t>
            </a:r>
            <a:endParaRPr lang="zh-CN" altLang="en-US" dirty="0">
              <a:latin typeface="Arial" pitchFamily="34" charset="0"/>
              <a:ea typeface="宋体" pitchFamily="2" charset="-122"/>
            </a:endParaRPr>
          </a:p>
        </p:txBody>
      </p:sp>
      <p:sp>
        <p:nvSpPr>
          <p:cNvPr id="3" name="矩形 2"/>
          <p:cNvSpPr/>
          <p:nvPr/>
        </p:nvSpPr>
        <p:spPr>
          <a:xfrm>
            <a:off x="3633143" y="951410"/>
            <a:ext cx="2538282" cy="3068917"/>
          </a:xfrm>
          <a:prstGeom prst="rect">
            <a:avLst/>
          </a:prstGeom>
          <a:solidFill>
            <a:schemeClr val="accent5">
              <a:lumMod val="20000"/>
              <a:lumOff val="80000"/>
            </a:schemeClr>
          </a:solidFill>
        </p:spPr>
        <p:txBody>
          <a:bodyPr wrap="square">
            <a:spAutoFit/>
          </a:bodyPr>
          <a:lstStyle/>
          <a:p>
            <a:pPr>
              <a:lnSpc>
                <a:spcPct val="130000"/>
              </a:lnSpc>
            </a:pPr>
            <a:r>
              <a:rPr lang="en-US" altLang="zh-CN" sz="1500" dirty="0">
                <a:solidFill>
                  <a:schemeClr val="accent1">
                    <a:lumMod val="50000"/>
                  </a:schemeClr>
                </a:solidFill>
              </a:rPr>
              <a:t>1. </a:t>
            </a:r>
            <a:r>
              <a:rPr lang="en-US" altLang="zh-CN" sz="1500" dirty="0">
                <a:solidFill>
                  <a:schemeClr val="accent1">
                    <a:lumMod val="50000"/>
                  </a:schemeClr>
                </a:solidFill>
                <a:hlinkClick r:id="rId2">
                  <a:extLst>
                    <a:ext uri="{A12FA001-AC4F-418D-AE19-62706E023703}">
                      <ahyp:hlinkClr xmlns:ahyp="http://schemas.microsoft.com/office/drawing/2018/hyperlinkcolor" val="tx"/>
                    </a:ext>
                  </a:extLst>
                </a:hlinkClick>
              </a:rPr>
              <a:t>Testwell CTC++</a:t>
            </a:r>
          </a:p>
          <a:p>
            <a:pPr>
              <a:lnSpc>
                <a:spcPct val="130000"/>
              </a:lnSpc>
            </a:pPr>
            <a:r>
              <a:rPr lang="en-US" altLang="zh-CN" sz="1500" dirty="0">
                <a:solidFill>
                  <a:schemeClr val="accent1">
                    <a:lumMod val="50000"/>
                  </a:schemeClr>
                </a:solidFill>
              </a:rPr>
              <a:t>2. </a:t>
            </a:r>
            <a:r>
              <a:rPr lang="en-US" altLang="zh-CN" sz="1500" dirty="0">
                <a:solidFill>
                  <a:schemeClr val="accent1">
                    <a:lumMod val="50000"/>
                  </a:schemeClr>
                </a:solidFill>
                <a:hlinkClick r:id="rId3">
                  <a:extLst>
                    <a:ext uri="{A12FA001-AC4F-418D-AE19-62706E023703}">
                      <ahyp:hlinkClr xmlns:ahyp="http://schemas.microsoft.com/office/drawing/2018/hyperlinkcolor" val="tx"/>
                    </a:ext>
                  </a:extLst>
                </a:hlinkClick>
              </a:rPr>
              <a:t>CoverageMeter</a:t>
            </a:r>
          </a:p>
          <a:p>
            <a:pPr>
              <a:lnSpc>
                <a:spcPct val="130000"/>
              </a:lnSpc>
            </a:pPr>
            <a:r>
              <a:rPr lang="en-US" altLang="zh-CN" sz="1500" dirty="0">
                <a:solidFill>
                  <a:schemeClr val="accent1">
                    <a:lumMod val="50000"/>
                  </a:schemeClr>
                </a:solidFill>
              </a:rPr>
              <a:t>3. </a:t>
            </a:r>
            <a:r>
              <a:rPr lang="en-US" altLang="zh-CN" sz="1500" dirty="0">
                <a:solidFill>
                  <a:schemeClr val="accent1">
                    <a:lumMod val="50000"/>
                  </a:schemeClr>
                </a:solidFill>
                <a:hlinkClick r:id="rId4">
                  <a:extLst>
                    <a:ext uri="{A12FA001-AC4F-418D-AE19-62706E023703}">
                      <ahyp:hlinkClr xmlns:ahyp="http://schemas.microsoft.com/office/drawing/2018/hyperlinkcolor" val="tx"/>
                    </a:ext>
                  </a:extLst>
                </a:hlinkClick>
              </a:rPr>
              <a:t>BullseyeCoverage</a:t>
            </a:r>
          </a:p>
          <a:p>
            <a:pPr>
              <a:lnSpc>
                <a:spcPct val="130000"/>
              </a:lnSpc>
            </a:pPr>
            <a:r>
              <a:rPr lang="en-US" altLang="zh-CN" sz="1500" dirty="0">
                <a:solidFill>
                  <a:schemeClr val="accent1">
                    <a:lumMod val="50000"/>
                  </a:schemeClr>
                </a:solidFill>
              </a:rPr>
              <a:t>4. </a:t>
            </a:r>
            <a:r>
              <a:rPr lang="en-US" altLang="zh-CN" sz="1500" dirty="0">
                <a:solidFill>
                  <a:schemeClr val="accent1">
                    <a:lumMod val="50000"/>
                  </a:schemeClr>
                </a:solidFill>
                <a:hlinkClick r:id="rId5">
                  <a:extLst>
                    <a:ext uri="{A12FA001-AC4F-418D-AE19-62706E023703}">
                      <ahyp:hlinkClr xmlns:ahyp="http://schemas.microsoft.com/office/drawing/2018/hyperlinkcolor" val="tx"/>
                    </a:ext>
                  </a:extLst>
                </a:hlinkClick>
              </a:rPr>
              <a:t>GCT</a:t>
            </a:r>
          </a:p>
          <a:p>
            <a:pPr>
              <a:lnSpc>
                <a:spcPct val="130000"/>
              </a:lnSpc>
            </a:pPr>
            <a:r>
              <a:rPr lang="en-US" altLang="zh-CN" sz="1500" dirty="0">
                <a:solidFill>
                  <a:schemeClr val="accent1">
                    <a:lumMod val="50000"/>
                  </a:schemeClr>
                </a:solidFill>
              </a:rPr>
              <a:t>5. </a:t>
            </a:r>
            <a:r>
              <a:rPr lang="en-US" altLang="zh-CN" sz="1500" dirty="0">
                <a:solidFill>
                  <a:schemeClr val="accent1">
                    <a:lumMod val="50000"/>
                  </a:schemeClr>
                </a:solidFill>
                <a:hlinkClick r:id="rId6">
                  <a:extLst>
                    <a:ext uri="{A12FA001-AC4F-418D-AE19-62706E023703}">
                      <ahyp:hlinkClr xmlns:ahyp="http://schemas.microsoft.com/office/drawing/2018/hyperlinkcolor" val="tx"/>
                    </a:ext>
                  </a:extLst>
                </a:hlinkClick>
              </a:rPr>
              <a:t>CppUnit</a:t>
            </a:r>
          </a:p>
          <a:p>
            <a:pPr>
              <a:lnSpc>
                <a:spcPct val="130000"/>
              </a:lnSpc>
            </a:pPr>
            <a:r>
              <a:rPr lang="en-US" altLang="zh-CN" sz="1500" dirty="0">
                <a:solidFill>
                  <a:schemeClr val="accent1">
                    <a:lumMod val="50000"/>
                  </a:schemeClr>
                </a:solidFill>
              </a:rPr>
              <a:t>6. </a:t>
            </a:r>
            <a:r>
              <a:rPr lang="en-US" altLang="zh-CN" sz="1500" dirty="0">
                <a:solidFill>
                  <a:schemeClr val="accent1">
                    <a:lumMod val="50000"/>
                  </a:schemeClr>
                </a:solidFill>
                <a:hlinkClick r:id="rId7">
                  <a:extLst>
                    <a:ext uri="{A12FA001-AC4F-418D-AE19-62706E023703}">
                      <ahyp:hlinkClr xmlns:ahyp="http://schemas.microsoft.com/office/drawing/2018/hyperlinkcolor" val="tx"/>
                    </a:ext>
                  </a:extLst>
                </a:hlinkClick>
              </a:rPr>
              <a:t>Dynamic Code Coverage</a:t>
            </a:r>
          </a:p>
          <a:p>
            <a:pPr>
              <a:lnSpc>
                <a:spcPct val="130000"/>
              </a:lnSpc>
            </a:pPr>
            <a:r>
              <a:rPr lang="en-US" altLang="zh-CN" sz="1500" dirty="0">
                <a:solidFill>
                  <a:schemeClr val="accent1">
                    <a:lumMod val="50000"/>
                  </a:schemeClr>
                </a:solidFill>
              </a:rPr>
              <a:t>7. </a:t>
            </a:r>
            <a:r>
              <a:rPr lang="en-US" altLang="zh-CN" sz="1500" dirty="0">
                <a:solidFill>
                  <a:schemeClr val="accent1">
                    <a:lumMod val="50000"/>
                  </a:schemeClr>
                </a:solidFill>
                <a:hlinkClick r:id="rId8">
                  <a:extLst>
                    <a:ext uri="{A12FA001-AC4F-418D-AE19-62706E023703}">
                      <ahyp:hlinkClr xmlns:ahyp="http://schemas.microsoft.com/office/drawing/2018/hyperlinkcolor" val="tx"/>
                    </a:ext>
                  </a:extLst>
                </a:hlinkClick>
              </a:rPr>
              <a:t>TCAT C/C++</a:t>
            </a:r>
          </a:p>
          <a:p>
            <a:pPr>
              <a:lnSpc>
                <a:spcPct val="130000"/>
              </a:lnSpc>
            </a:pPr>
            <a:r>
              <a:rPr lang="en-US" altLang="zh-CN" sz="1500" dirty="0">
                <a:solidFill>
                  <a:schemeClr val="accent1">
                    <a:lumMod val="50000"/>
                  </a:schemeClr>
                </a:solidFill>
              </a:rPr>
              <a:t>8. </a:t>
            </a:r>
            <a:r>
              <a:rPr lang="en-US" altLang="zh-CN" sz="1500" dirty="0">
                <a:solidFill>
                  <a:schemeClr val="accent1">
                    <a:lumMod val="50000"/>
                  </a:schemeClr>
                </a:solidFill>
                <a:hlinkClick r:id="rId9">
                  <a:extLst>
                    <a:ext uri="{A12FA001-AC4F-418D-AE19-62706E023703}">
                      <ahyp:hlinkClr xmlns:ahyp="http://schemas.microsoft.com/office/drawing/2018/hyperlinkcolor" val="tx"/>
                    </a:ext>
                  </a:extLst>
                </a:hlinkClick>
              </a:rPr>
              <a:t>COVTOOL</a:t>
            </a:r>
          </a:p>
          <a:p>
            <a:pPr>
              <a:lnSpc>
                <a:spcPct val="130000"/>
              </a:lnSpc>
            </a:pPr>
            <a:r>
              <a:rPr lang="en-US" altLang="zh-CN" sz="1500" dirty="0">
                <a:solidFill>
                  <a:schemeClr val="accent1">
                    <a:lumMod val="50000"/>
                  </a:schemeClr>
                </a:solidFill>
              </a:rPr>
              <a:t>9. </a:t>
            </a:r>
            <a:r>
              <a:rPr lang="en-US" altLang="zh-CN" sz="1500" dirty="0">
                <a:solidFill>
                  <a:schemeClr val="accent1">
                    <a:lumMod val="50000"/>
                  </a:schemeClr>
                </a:solidFill>
                <a:hlinkClick r:id="rId10">
                  <a:extLst>
                    <a:ext uri="{A12FA001-AC4F-418D-AE19-62706E023703}">
                      <ahyp:hlinkClr xmlns:ahyp="http://schemas.microsoft.com/office/drawing/2018/hyperlinkcolor" val="tx"/>
                    </a:ext>
                  </a:extLst>
                </a:hlinkClick>
              </a:rPr>
              <a:t>gocv</a:t>
            </a:r>
          </a:p>
          <a:p>
            <a:pPr>
              <a:lnSpc>
                <a:spcPct val="130000"/>
              </a:lnSpc>
            </a:pPr>
            <a:r>
              <a:rPr lang="en-US" altLang="zh-CN" sz="1500" dirty="0">
                <a:solidFill>
                  <a:schemeClr val="accent1">
                    <a:lumMod val="50000"/>
                  </a:schemeClr>
                </a:solidFill>
              </a:rPr>
              <a:t>10. </a:t>
            </a:r>
            <a:r>
              <a:rPr lang="en-US" altLang="zh-CN" sz="1500" dirty="0">
                <a:solidFill>
                  <a:schemeClr val="accent1">
                    <a:lumMod val="50000"/>
                  </a:schemeClr>
                </a:solidFill>
                <a:hlinkClick r:id="rId11">
                  <a:extLst>
                    <a:ext uri="{A12FA001-AC4F-418D-AE19-62706E023703}">
                      <ahyp:hlinkClr xmlns:ahyp="http://schemas.microsoft.com/office/drawing/2018/hyperlinkcolor" val="tx"/>
                    </a:ext>
                  </a:extLst>
                </a:hlinkClick>
              </a:rPr>
              <a:t>xCover</a:t>
            </a:r>
            <a:endParaRPr lang="zh-CN" altLang="en-US" sz="1500" dirty="0">
              <a:solidFill>
                <a:schemeClr val="accent1">
                  <a:lumMod val="50000"/>
                </a:schemeClr>
              </a:solidFill>
            </a:endParaRPr>
          </a:p>
        </p:txBody>
      </p:sp>
      <p:pic>
        <p:nvPicPr>
          <p:cNvPr id="10" name="图片 9" descr="屏幕快照 2014-03-13 下午1.12.49.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6880" y="1221440"/>
            <a:ext cx="1981169" cy="2764929"/>
          </a:xfrm>
          <a:prstGeom prst="rect">
            <a:avLst/>
          </a:prstGeom>
        </p:spPr>
      </p:pic>
      <p:sp>
        <p:nvSpPr>
          <p:cNvPr id="12" name="文本框 11"/>
          <p:cNvSpPr txBox="1"/>
          <p:nvPr/>
        </p:nvSpPr>
        <p:spPr>
          <a:xfrm>
            <a:off x="3309107" y="2463578"/>
            <a:ext cx="338554" cy="461665"/>
          </a:xfrm>
          <a:prstGeom prst="rect">
            <a:avLst/>
          </a:prstGeom>
          <a:noFill/>
        </p:spPr>
        <p:txBody>
          <a:bodyPr wrap="none" rtlCol="0">
            <a:spAutoFit/>
          </a:bodyPr>
          <a:lstStyle/>
          <a:p>
            <a:r>
              <a:rPr kumimoji="1" lang="en-US" altLang="zh-CN" sz="2400" dirty="0">
                <a:solidFill>
                  <a:srgbClr val="FF6600"/>
                </a:solidFill>
              </a:rPr>
              <a:t>+</a:t>
            </a:r>
            <a:endParaRPr kumimoji="1" lang="zh-CN" altLang="en-US" sz="2400" dirty="0">
              <a:solidFill>
                <a:srgbClr val="FF6600"/>
              </a:solidFill>
            </a:endParaRPr>
          </a:p>
        </p:txBody>
      </p:sp>
      <p:sp>
        <p:nvSpPr>
          <p:cNvPr id="18" name="右箭头 17"/>
          <p:cNvSpPr/>
          <p:nvPr/>
        </p:nvSpPr>
        <p:spPr>
          <a:xfrm>
            <a:off x="6225431" y="2247554"/>
            <a:ext cx="432048" cy="27003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左大括号 18"/>
          <p:cNvSpPr/>
          <p:nvPr/>
        </p:nvSpPr>
        <p:spPr bwMode="auto">
          <a:xfrm>
            <a:off x="6711485" y="1491470"/>
            <a:ext cx="216024" cy="1782198"/>
          </a:xfrm>
          <a:prstGeom prst="leftBrace">
            <a:avLst>
              <a:gd name="adj1" fmla="val 56845"/>
              <a:gd name="adj2" fmla="val 50000"/>
            </a:avLst>
          </a:prstGeom>
          <a:noFill/>
          <a:ln w="95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sp>
        <p:nvSpPr>
          <p:cNvPr id="22" name="文本框 21"/>
          <p:cNvSpPr txBox="1"/>
          <p:nvPr/>
        </p:nvSpPr>
        <p:spPr>
          <a:xfrm>
            <a:off x="1580915" y="4245776"/>
            <a:ext cx="5743880" cy="323165"/>
          </a:xfrm>
          <a:prstGeom prst="rect">
            <a:avLst/>
          </a:prstGeom>
          <a:noFill/>
        </p:spPr>
        <p:txBody>
          <a:bodyPr wrap="none" rtlCol="0">
            <a:spAutoFit/>
          </a:bodyPr>
          <a:lstStyle/>
          <a:p>
            <a:r>
              <a:rPr kumimoji="1" lang="zh-CN" altLang="en-US" sz="1500" u="sng" dirty="0">
                <a:solidFill>
                  <a:srgbClr val="FF6600"/>
                </a:solidFill>
              </a:rPr>
              <a:t>找一合适的函数代码 </a:t>
            </a:r>
            <a:r>
              <a:rPr kumimoji="1" lang="en-US" altLang="zh-CN" sz="1500" u="sng" dirty="0">
                <a:solidFill>
                  <a:srgbClr val="FF6600"/>
                </a:solidFill>
              </a:rPr>
              <a:t>+</a:t>
            </a:r>
            <a:r>
              <a:rPr kumimoji="1" lang="zh-CN" altLang="en-US" sz="1500" u="sng" dirty="0">
                <a:solidFill>
                  <a:srgbClr val="FF6600"/>
                </a:solidFill>
              </a:rPr>
              <a:t> 选择一覆盖率工具 </a:t>
            </a:r>
            <a:r>
              <a:rPr kumimoji="1" lang="en-US" altLang="zh-CN" sz="1500" u="sng" dirty="0">
                <a:solidFill>
                  <a:srgbClr val="FF6600"/>
                </a:solidFill>
              </a:rPr>
              <a:t>–</a:t>
            </a:r>
            <a:r>
              <a:rPr kumimoji="1" lang="zh-CN" altLang="en-US" sz="1500" u="sng" dirty="0">
                <a:solidFill>
                  <a:srgbClr val="FF6600"/>
                </a:solidFill>
              </a:rPr>
              <a:t> 完成三种覆盖率的测试</a:t>
            </a:r>
          </a:p>
        </p:txBody>
      </p:sp>
    </p:spTree>
    <p:extLst>
      <p:ext uri="{BB962C8B-B14F-4D97-AF65-F5344CB8AC3E}">
        <p14:creationId xmlns:p14="http://schemas.microsoft.com/office/powerpoint/2010/main" val="617158097"/>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作业</a:t>
            </a:r>
            <a:r>
              <a:rPr lang="zh-CN" altLang="en-US" dirty="0"/>
              <a:t>二</a:t>
            </a:r>
            <a:endParaRPr lang="zh-CN" dirty="0"/>
          </a:p>
        </p:txBody>
      </p:sp>
      <p:sp>
        <p:nvSpPr>
          <p:cNvPr id="4" name="文本框 3">
            <a:extLst>
              <a:ext uri="{FF2B5EF4-FFF2-40B4-BE49-F238E27FC236}">
                <a16:creationId xmlns:a16="http://schemas.microsoft.com/office/drawing/2014/main" id="{DC316930-9453-E4E1-7B74-90D8A88885F6}"/>
              </a:ext>
            </a:extLst>
          </p:cNvPr>
          <p:cNvSpPr txBox="1"/>
          <p:nvPr/>
        </p:nvSpPr>
        <p:spPr>
          <a:xfrm>
            <a:off x="815333" y="923290"/>
            <a:ext cx="7103436" cy="3493713"/>
          </a:xfrm>
          <a:prstGeom prst="rect">
            <a:avLst/>
          </a:prstGeom>
          <a:noFill/>
        </p:spPr>
        <p:txBody>
          <a:bodyPr wrap="square">
            <a:spAutoFit/>
          </a:bodyPr>
          <a:lstStyle/>
          <a:p>
            <a:pPr lvl="0">
              <a:lnSpc>
                <a:spcPct val="120000"/>
              </a:lnSpc>
              <a:spcAft>
                <a:spcPts val="240"/>
              </a:spcAft>
            </a:pP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针对下列因素，使用</a:t>
            </a:r>
            <a:r>
              <a:rPr lang="zh-CN" altLang="en-US"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工具</a:t>
            </a:r>
            <a:r>
              <a:rPr lang="en-US"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ACTS</a:t>
            </a: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完成</a:t>
            </a:r>
            <a:r>
              <a:rPr lang="zh-CN" altLang="en-US"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不同强度</a:t>
            </a:r>
            <a:r>
              <a:rPr lang="zh-CN" alt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的组合测试，如果存在约束条件，需要添加后进行计算：</a:t>
            </a:r>
            <a:endParaRPr lang="zh-CN" altLang="zh-CN" sz="16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驾驶记录</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过去五年内没有违规，过去三年内没有违规</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过去三年内违规小于</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a:t>
            </a:r>
            <a:r>
              <a:rPr lang="en-US" altLang="zh-CN" sz="1600" kern="100" dirty="0">
                <a:solidFill>
                  <a:srgbClr val="000000"/>
                </a:solidFill>
                <a:effectLst/>
                <a:latin typeface="Times New Roman" panose="02020603050405020304" pitchFamily="18" charset="0"/>
                <a:ea typeface="宋体" panose="02010600030101010101" pitchFamily="2" charset="-122"/>
              </a:rPr>
              <a:t>, </a:t>
            </a:r>
            <a:r>
              <a:rPr lang="zh-CN" altLang="zh-CN" sz="1600" kern="100" dirty="0">
                <a:solidFill>
                  <a:srgbClr val="000000"/>
                </a:solidFill>
                <a:effectLst/>
                <a:latin typeface="Times New Roman" panose="02020603050405020304" pitchFamily="18" charset="0"/>
                <a:ea typeface="宋体" panose="02010600030101010101" pitchFamily="2" charset="-122"/>
              </a:rPr>
              <a:t>过去三年内违规</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次或三次以上、过去一年内违规</a:t>
            </a:r>
            <a:r>
              <a:rPr lang="en-US" altLang="zh-CN" sz="1600" kern="100" dirty="0">
                <a:solidFill>
                  <a:srgbClr val="000000"/>
                </a:solidFill>
                <a:effectLst/>
                <a:latin typeface="Times New Roman" panose="02020603050405020304" pitchFamily="18" charset="0"/>
                <a:ea typeface="宋体" panose="02010600030101010101" pitchFamily="2" charset="-122"/>
              </a:rPr>
              <a:t>3</a:t>
            </a:r>
            <a:r>
              <a:rPr lang="zh-CN" altLang="zh-CN" sz="1600" kern="100" dirty="0">
                <a:solidFill>
                  <a:srgbClr val="000000"/>
                </a:solidFill>
                <a:effectLst/>
                <a:latin typeface="Times New Roman" panose="02020603050405020304" pitchFamily="18" charset="0"/>
                <a:ea typeface="宋体" panose="02010600030101010101" pitchFamily="2" charset="-122"/>
              </a:rPr>
              <a:t>次或三次以上。</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汽车型号：一般国产车、高档国产车（</a:t>
            </a:r>
            <a:r>
              <a:rPr lang="en-US" altLang="zh-CN" sz="1600" kern="100" dirty="0">
                <a:solidFill>
                  <a:srgbClr val="000000"/>
                </a:solidFill>
                <a:effectLst/>
                <a:latin typeface="Times New Roman" panose="02020603050405020304" pitchFamily="18" charset="0"/>
                <a:ea typeface="宋体" panose="02010600030101010101" pitchFamily="2" charset="-122"/>
              </a:rPr>
              <a:t>&gt;=20</a:t>
            </a:r>
            <a:r>
              <a:rPr lang="zh-CN" altLang="zh-CN" sz="1600" kern="100" dirty="0">
                <a:solidFill>
                  <a:srgbClr val="000000"/>
                </a:solidFill>
                <a:effectLst/>
                <a:latin typeface="Times New Roman" panose="02020603050405020304" pitchFamily="18" charset="0"/>
                <a:ea typeface="宋体" panose="02010600030101010101" pitchFamily="2" charset="-122"/>
              </a:rPr>
              <a:t>万）、进口车、高档进口车（</a:t>
            </a:r>
            <a:r>
              <a:rPr lang="en-US" altLang="zh-CN" sz="1600" kern="100" dirty="0">
                <a:solidFill>
                  <a:srgbClr val="000000"/>
                </a:solidFill>
                <a:effectLst/>
                <a:latin typeface="Times New Roman" panose="02020603050405020304" pitchFamily="18" charset="0"/>
                <a:ea typeface="宋体" panose="02010600030101010101" pitchFamily="2" charset="-122"/>
              </a:rPr>
              <a:t>&gt;=100</a:t>
            </a:r>
            <a:r>
              <a:rPr lang="zh-CN" altLang="zh-CN" sz="1600" kern="100" dirty="0">
                <a:solidFill>
                  <a:srgbClr val="000000"/>
                </a:solidFill>
                <a:effectLst/>
                <a:latin typeface="Times New Roman" panose="02020603050405020304" pitchFamily="18" charset="0"/>
                <a:ea typeface="宋体" panose="02010600030101010101" pitchFamily="2" charset="-122"/>
              </a:rPr>
              <a:t>万）</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使用汽车的方式：出租车、商务车、私家车</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所住的地区：城市中心地带、市区、郊区、农村</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受保的项目：全保，自由组合、最基本保险</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司机的驾龄：</a:t>
            </a:r>
            <a:r>
              <a:rPr lang="en-US" altLang="zh-CN" sz="1600" kern="100" dirty="0">
                <a:solidFill>
                  <a:srgbClr val="000000"/>
                </a:solidFill>
                <a:effectLst/>
                <a:latin typeface="Times New Roman" panose="02020603050405020304" pitchFamily="18" charset="0"/>
                <a:ea typeface="宋体" panose="02010600030101010101" pitchFamily="2" charset="-122"/>
              </a:rPr>
              <a:t>&lt;=1</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&lt;=3</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&lt;=5</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&lt;=10</a:t>
            </a:r>
            <a:r>
              <a:rPr lang="zh-CN" altLang="zh-CN" sz="1600" kern="100" dirty="0">
                <a:solidFill>
                  <a:srgbClr val="000000"/>
                </a:solidFill>
                <a:effectLst/>
                <a:latin typeface="Times New Roman" panose="02020603050405020304" pitchFamily="18" charset="0"/>
                <a:ea typeface="宋体" panose="02010600030101010101" pitchFamily="2" charset="-122"/>
              </a:rPr>
              <a:t>年、</a:t>
            </a:r>
            <a:r>
              <a:rPr lang="en-US" altLang="zh-CN" sz="1600" kern="100" dirty="0">
                <a:solidFill>
                  <a:srgbClr val="000000"/>
                </a:solidFill>
                <a:effectLst/>
                <a:latin typeface="Times New Roman" panose="02020603050405020304" pitchFamily="18" charset="0"/>
                <a:ea typeface="宋体" panose="02010600030101010101" pitchFamily="2" charset="-122"/>
              </a:rPr>
              <a:t>&gt;10</a:t>
            </a:r>
            <a:r>
              <a:rPr lang="zh-CN" altLang="zh-CN" sz="1600" kern="100" dirty="0">
                <a:solidFill>
                  <a:srgbClr val="000000"/>
                </a:solidFill>
                <a:effectLst/>
                <a:latin typeface="Times New Roman" panose="02020603050405020304" pitchFamily="18" charset="0"/>
                <a:ea typeface="宋体" panose="02010600030101010101" pitchFamily="2" charset="-122"/>
              </a:rPr>
              <a:t>年</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20000"/>
              </a:lnSpc>
              <a:spcAft>
                <a:spcPts val="240"/>
              </a:spcAft>
              <a:buFont typeface="+mj-lt"/>
              <a:buAutoNum type="arabicParenR"/>
            </a:pPr>
            <a:r>
              <a:rPr lang="zh-CN" altLang="zh-CN" sz="1600" kern="100" dirty="0">
                <a:solidFill>
                  <a:srgbClr val="000000"/>
                </a:solidFill>
                <a:effectLst/>
                <a:latin typeface="Times New Roman" panose="02020603050405020304" pitchFamily="18" charset="0"/>
                <a:ea typeface="宋体" panose="02010600030101010101" pitchFamily="2" charset="-122"/>
              </a:rPr>
              <a:t>保险方式：首次参保、第</a:t>
            </a:r>
            <a:r>
              <a:rPr lang="en-US" altLang="zh-CN" sz="1600" kern="100" dirty="0">
                <a:solidFill>
                  <a:srgbClr val="000000"/>
                </a:solidFill>
                <a:effectLst/>
                <a:latin typeface="Times New Roman" panose="02020603050405020304" pitchFamily="18" charset="0"/>
                <a:ea typeface="宋体" panose="02010600030101010101" pitchFamily="2" charset="-122"/>
              </a:rPr>
              <a:t>2</a:t>
            </a:r>
            <a:r>
              <a:rPr lang="zh-CN" altLang="zh-CN" sz="1600" kern="100" dirty="0">
                <a:solidFill>
                  <a:srgbClr val="000000"/>
                </a:solidFill>
                <a:effectLst/>
                <a:latin typeface="Times New Roman" panose="02020603050405020304" pitchFamily="18" charset="0"/>
                <a:ea typeface="宋体" panose="02010600030101010101" pitchFamily="2" charset="-122"/>
              </a:rPr>
              <a:t>次参保、连续受保（</a:t>
            </a:r>
            <a:r>
              <a:rPr lang="en-US" altLang="zh-CN" sz="1600" kern="100" dirty="0">
                <a:solidFill>
                  <a:srgbClr val="000000"/>
                </a:solidFill>
                <a:effectLst/>
                <a:latin typeface="Times New Roman" panose="02020603050405020304" pitchFamily="18" charset="0"/>
                <a:ea typeface="宋体" panose="02010600030101010101" pitchFamily="2" charset="-122"/>
              </a:rPr>
              <a:t>&gt;=3</a:t>
            </a:r>
            <a:r>
              <a:rPr lang="zh-CN" altLang="zh-CN" sz="1600" kern="100" dirty="0">
                <a:solidFill>
                  <a:srgbClr val="000000"/>
                </a:solidFill>
                <a:effectLst/>
                <a:latin typeface="Times New Roman" panose="02020603050405020304" pitchFamily="18" charset="0"/>
                <a:ea typeface="宋体" panose="02010600030101010101" pitchFamily="2" charset="-122"/>
              </a:rPr>
              <a:t>次）</a:t>
            </a:r>
            <a:endParaRPr lang="zh-CN" altLang="zh-CN" sz="1600" kern="100" dirty="0">
              <a:effectLst/>
              <a:latin typeface="Times New Roman" panose="02020603050405020304" pitchFamily="18" charset="0"/>
              <a:ea typeface="宋体" panose="02010600030101010101" pitchFamily="2" charset="-122"/>
            </a:endParaRPr>
          </a:p>
        </p:txBody>
      </p:sp>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86915" y="220190"/>
            <a:ext cx="4860540" cy="571500"/>
          </a:xfrm>
        </p:spPr>
        <p:txBody>
          <a:bodyPr/>
          <a:lstStyle/>
          <a:p>
            <a:r>
              <a:rPr lang="en-US" altLang="zh-CN" dirty="0">
                <a:latin typeface="微软雅黑" panose="020B0503020204020204" pitchFamily="34" charset="-122"/>
                <a:ea typeface="微软雅黑" panose="020B0503020204020204" pitchFamily="34" charset="-122"/>
              </a:rPr>
              <a:t>3.1.2 </a:t>
            </a:r>
            <a:r>
              <a:rPr lang="zh-CN" altLang="en-US" dirty="0">
                <a:latin typeface="微软雅黑" panose="020B0503020204020204" pitchFamily="34" charset="-122"/>
                <a:ea typeface="微软雅黑" panose="020B0503020204020204" pitchFamily="34" charset="-122"/>
              </a:rPr>
              <a:t>错误猜测法</a:t>
            </a:r>
          </a:p>
        </p:txBody>
      </p:sp>
      <p:sp>
        <p:nvSpPr>
          <p:cNvPr id="3" name="矩形 2"/>
          <p:cNvSpPr/>
          <p:nvPr/>
        </p:nvSpPr>
        <p:spPr>
          <a:xfrm>
            <a:off x="666073" y="988787"/>
            <a:ext cx="7831884" cy="943528"/>
          </a:xfrm>
          <a:prstGeom prst="rect">
            <a:avLst/>
          </a:prstGeom>
        </p:spPr>
        <p:txBody>
          <a:bodyPr wrap="square">
            <a:spAutoFit/>
          </a:bodyPr>
          <a:lstStyle/>
          <a:p>
            <a:pPr>
              <a:lnSpc>
                <a:spcPct val="150000"/>
              </a:lnSpc>
            </a:pPr>
            <a:r>
              <a:rPr lang="zh-CN" altLang="zh-CN" sz="2000" dirty="0">
                <a:solidFill>
                  <a:srgbClr val="1E4649"/>
                </a:solidFill>
                <a:latin typeface="楷体"/>
                <a:ea typeface="楷体"/>
                <a:cs typeface="楷体"/>
              </a:rPr>
              <a:t>错误推测法是测试者根据经验、知识和直觉来发现软件错误，来推测程序中可能存在的各种错误，从而有针对性的进行测试。</a:t>
            </a:r>
            <a:endParaRPr lang="en-US" altLang="zh-CN" sz="2000" dirty="0">
              <a:solidFill>
                <a:srgbClr val="1E4649"/>
              </a:solidFill>
              <a:latin typeface="楷体"/>
              <a:ea typeface="楷体"/>
              <a:cs typeface="楷体"/>
            </a:endParaRPr>
          </a:p>
        </p:txBody>
      </p:sp>
      <p:sp>
        <p:nvSpPr>
          <p:cNvPr id="4" name="Rectangle 3"/>
          <p:cNvSpPr txBox="1">
            <a:spLocks noChangeArrowheads="1"/>
          </p:cNvSpPr>
          <p:nvPr/>
        </p:nvSpPr>
        <p:spPr bwMode="auto">
          <a:xfrm>
            <a:off x="1516529" y="2129412"/>
            <a:ext cx="5940660" cy="248427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发现程序经常出现的错误的方法：</a:t>
            </a:r>
          </a:p>
          <a:p>
            <a:pPr marL="600075" lvl="1" indent="-257175">
              <a:lnSpc>
                <a:spcPct val="120000"/>
              </a:lnSpc>
              <a:buFont typeface="Wingdings" charset="2"/>
              <a:buChar char="²"/>
            </a:pPr>
            <a:r>
              <a:rPr lang="zh-CN" altLang="en-US" sz="1500" b="1" dirty="0">
                <a:latin typeface="楷体"/>
                <a:ea typeface="楷体"/>
                <a:cs typeface="楷体"/>
              </a:rPr>
              <a:t>单元测试中发现的模块错误；</a:t>
            </a:r>
          </a:p>
          <a:p>
            <a:pPr marL="600075" lvl="1" indent="-257175">
              <a:lnSpc>
                <a:spcPct val="120000"/>
              </a:lnSpc>
              <a:buFont typeface="Wingdings" charset="2"/>
              <a:buChar char="²"/>
            </a:pPr>
            <a:r>
              <a:rPr lang="zh-CN" altLang="en-US" sz="1500" b="1" dirty="0">
                <a:latin typeface="楷体"/>
                <a:ea typeface="楷体"/>
                <a:cs typeface="楷体"/>
              </a:rPr>
              <a:t>产品的以前版本曾经发现的错误；</a:t>
            </a:r>
          </a:p>
          <a:p>
            <a:pPr marL="600075" lvl="1" indent="-257175">
              <a:lnSpc>
                <a:spcPct val="120000"/>
              </a:lnSpc>
              <a:buFont typeface="Wingdings" charset="2"/>
              <a:buChar char="²"/>
            </a:pPr>
            <a:r>
              <a:rPr lang="zh-CN" altLang="en-US" sz="1500" b="1" dirty="0">
                <a:latin typeface="楷体"/>
                <a:ea typeface="楷体"/>
                <a:cs typeface="楷体"/>
              </a:rPr>
              <a:t>输入数据为</a:t>
            </a:r>
            <a:r>
              <a:rPr lang="en-US" altLang="zh-CN" sz="1500" b="1" dirty="0">
                <a:latin typeface="楷体"/>
                <a:ea typeface="楷体"/>
                <a:cs typeface="楷体"/>
              </a:rPr>
              <a:t>0</a:t>
            </a:r>
            <a:r>
              <a:rPr lang="zh-CN" altLang="en-US" sz="1500" b="1" dirty="0">
                <a:latin typeface="楷体"/>
                <a:ea typeface="楷体"/>
                <a:cs typeface="楷体"/>
              </a:rPr>
              <a:t>或字符为空；</a:t>
            </a:r>
          </a:p>
          <a:p>
            <a:pPr marL="600075" lvl="1" indent="-257175">
              <a:lnSpc>
                <a:spcPct val="120000"/>
              </a:lnSpc>
              <a:buFont typeface="Wingdings" charset="2"/>
              <a:buChar char="²"/>
            </a:pPr>
            <a:r>
              <a:rPr lang="zh-CN" altLang="en-US" sz="1500" b="1" dirty="0">
                <a:latin typeface="楷体"/>
                <a:ea typeface="楷体"/>
                <a:cs typeface="楷体"/>
              </a:rPr>
              <a:t>当软件要求输入时</a:t>
            </a:r>
            <a:r>
              <a:rPr lang="en-US" altLang="zh-CN" sz="1500" b="1" dirty="0">
                <a:latin typeface="楷体"/>
                <a:ea typeface="楷体"/>
                <a:cs typeface="楷体"/>
              </a:rPr>
              <a:t>(</a:t>
            </a:r>
            <a:r>
              <a:rPr lang="zh-CN" altLang="en-US" sz="1500" b="1" dirty="0">
                <a:latin typeface="楷体"/>
                <a:ea typeface="楷体"/>
                <a:cs typeface="楷体"/>
              </a:rPr>
              <a:t>比如在文本框中</a:t>
            </a:r>
            <a:r>
              <a:rPr lang="en-US" altLang="zh-CN" sz="1500" b="1" dirty="0">
                <a:latin typeface="楷体"/>
                <a:ea typeface="楷体"/>
                <a:cs typeface="楷体"/>
              </a:rPr>
              <a:t>),</a:t>
            </a:r>
            <a:r>
              <a:rPr lang="zh-CN" altLang="en-US" sz="1500" b="1" dirty="0">
                <a:latin typeface="楷体"/>
                <a:ea typeface="楷体"/>
                <a:cs typeface="楷体"/>
              </a:rPr>
              <a:t>不是没有输入正确的信息，而是根本没有输入任何内容，单单按了</a:t>
            </a:r>
            <a:r>
              <a:rPr lang="en-US" altLang="zh-CN" sz="1500" b="1" dirty="0">
                <a:latin typeface="楷体"/>
                <a:ea typeface="楷体"/>
                <a:cs typeface="楷体"/>
              </a:rPr>
              <a:t>Enter</a:t>
            </a:r>
            <a:r>
              <a:rPr lang="zh-CN" altLang="en-US" sz="1500" b="1" dirty="0">
                <a:latin typeface="楷体"/>
                <a:ea typeface="楷体"/>
                <a:cs typeface="楷体"/>
              </a:rPr>
              <a:t>键；</a:t>
            </a:r>
          </a:p>
          <a:p>
            <a:pPr marL="600075" lvl="1" indent="-257175">
              <a:lnSpc>
                <a:spcPct val="120000"/>
              </a:lnSpc>
              <a:buFont typeface="Wingdings" charset="2"/>
              <a:buChar char="²"/>
            </a:pPr>
            <a:r>
              <a:rPr lang="en-US" altLang="zh-CN" sz="1500" b="1" dirty="0">
                <a:latin typeface="楷体"/>
                <a:ea typeface="楷体"/>
                <a:cs typeface="楷体"/>
              </a:rPr>
              <a:t>…</a:t>
            </a:r>
            <a:r>
              <a:rPr lang="zh-CN" altLang="en-US" sz="1500" b="1" dirty="0">
                <a:latin typeface="楷体"/>
                <a:ea typeface="楷体"/>
                <a:cs typeface="楷体"/>
              </a:rPr>
              <a:t> </a:t>
            </a:r>
            <a:r>
              <a:rPr lang="en-US" altLang="zh-CN" sz="1500" b="1" dirty="0">
                <a:latin typeface="楷体"/>
                <a:ea typeface="楷体"/>
                <a:cs typeface="楷体"/>
              </a:rPr>
              <a:t>…</a:t>
            </a:r>
            <a:endParaRPr lang="zh-CN" altLang="en-US" sz="1500" b="1" dirty="0">
              <a:latin typeface="楷体"/>
              <a:ea typeface="楷体"/>
              <a:cs typeface="楷体"/>
            </a:endParaRPr>
          </a:p>
        </p:txBody>
      </p:sp>
    </p:spTree>
    <p:extLst>
      <p:ext uri="{BB962C8B-B14F-4D97-AF65-F5344CB8AC3E}">
        <p14:creationId xmlns:p14="http://schemas.microsoft.com/office/powerpoint/2010/main" val="406069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3.2 </a:t>
            </a:r>
            <a:r>
              <a:rPr lang="zh-CN" altLang="en-US" sz="4500" b="1" dirty="0">
                <a:ln w="19050">
                  <a:noFill/>
                </a:ln>
                <a:solidFill>
                  <a:srgbClr val="FFFFFF"/>
                </a:solidFill>
                <a:latin typeface="微软雅黑" panose="020B0503020204020204" charset="-122"/>
                <a:ea typeface="微软雅黑" panose="020B0503020204020204" charset="-122"/>
              </a:rPr>
              <a:t>基于</a:t>
            </a:r>
            <a:r>
              <a:rPr lang="zh-CN" altLang="zh-CN" sz="4500" b="1" dirty="0">
                <a:ln w="19050">
                  <a:noFill/>
                </a:ln>
                <a:solidFill>
                  <a:srgbClr val="FFFFFF"/>
                </a:solidFill>
                <a:latin typeface="微软雅黑" panose="020B0503020204020204" charset="-122"/>
                <a:ea typeface="微软雅黑" panose="020B0503020204020204" charset="-122"/>
              </a:rPr>
              <a:t>输入域的方法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1618AB6A-BA5D-B88A-BB3C-A61007EEDC84}"/>
              </a:ext>
            </a:extLst>
          </p:cNvPr>
          <p:cNvSpPr txBox="1"/>
          <p:nvPr/>
        </p:nvSpPr>
        <p:spPr>
          <a:xfrm>
            <a:off x="3486151" y="2969579"/>
            <a:ext cx="2626414" cy="874407"/>
          </a:xfrm>
          <a:prstGeom prst="rect">
            <a:avLst/>
          </a:prstGeom>
          <a:noFill/>
        </p:spPr>
        <p:txBody>
          <a:bodyPr wrap="square">
            <a:spAutoFit/>
          </a:bodyPr>
          <a:lstStyle/>
          <a:p>
            <a:pPr marL="85725" indent="-85725">
              <a:lnSpc>
                <a:spcPct val="150000"/>
              </a:lnSpc>
              <a:buClr>
                <a:schemeClr val="accent1"/>
              </a:buClr>
              <a:buSzPct val="75000"/>
              <a:defRPr/>
            </a:pPr>
            <a:r>
              <a:rPr lang="en-US" altLang="zh-CN"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3.2.1 </a:t>
            </a:r>
            <a:r>
              <a:rPr lang="zh-CN" altLang="zh-CN"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等价类划分法</a:t>
            </a:r>
          </a:p>
          <a:p>
            <a:pPr marL="85725" indent="-85725">
              <a:lnSpc>
                <a:spcPct val="150000"/>
              </a:lnSpc>
              <a:buClr>
                <a:schemeClr val="accent1"/>
              </a:buClr>
              <a:buSzPct val="75000"/>
              <a:defRPr/>
            </a:pPr>
            <a:r>
              <a:rPr lang="en-US" altLang="zh-CN"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3.2.2 </a:t>
            </a:r>
            <a:r>
              <a:rPr lang="zh-CN" altLang="zh-CN"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边界值分析法 </a:t>
            </a:r>
            <a:endParaRPr lang="zh-CN" altLang="en-US"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787733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3.2.1</a:t>
            </a:r>
            <a:r>
              <a:rPr lang="zh-CN" altLang="en-US" dirty="0"/>
              <a:t> 等价类划分方法</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625623" y="1208700"/>
            <a:ext cx="4729751" cy="3179588"/>
          </a:xfrm>
          <a:prstGeom prst="rect">
            <a:avLst/>
          </a:prstGeom>
        </p:spPr>
        <p:txBody>
          <a:bodyPr wrap="square">
            <a:spAutoFit/>
          </a:bodyPr>
          <a:lstStyle/>
          <a:p>
            <a:pPr marL="355596" lvl="2" indent="-355596">
              <a:lnSpc>
                <a:spcPct val="140000"/>
              </a:lnSpc>
              <a:spcBef>
                <a:spcPct val="20000"/>
              </a:spcBef>
              <a:buClr>
                <a:srgbClr val="0070C0"/>
              </a:buClr>
              <a:buSzPct val="80000"/>
              <a:buFont typeface="Wingdings" pitchFamily="2" charset="2"/>
              <a:buChar char="p"/>
              <a:defRPr/>
            </a:pPr>
            <a:r>
              <a:rPr lang="zh-CN" altLang="de-DE" sz="2000" dirty="0">
                <a:latin typeface="Arial" panose="020B0604020202020204" pitchFamily="34" charset="0"/>
                <a:ea typeface="KaiTi" panose="02010609060101010101" pitchFamily="49" charset="-122"/>
                <a:cs typeface="Arial" panose="020B0604020202020204" pitchFamily="34" charset="0"/>
              </a:rPr>
              <a:t>等价类是某个输入域的子集，在该子集中每个输入数据的作用是等效的</a:t>
            </a:r>
            <a:r>
              <a:rPr lang="en-US" altLang="zh-CN" sz="2000" dirty="0">
                <a:latin typeface="Arial" panose="020B0604020202020204" pitchFamily="34" charset="0"/>
                <a:ea typeface="KaiTi" panose="02010609060101010101" pitchFamily="49" charset="-122"/>
                <a:cs typeface="Arial" panose="020B0604020202020204" pitchFamily="34" charset="0"/>
              </a:rPr>
              <a:t>.</a:t>
            </a:r>
          </a:p>
          <a:p>
            <a:pPr marL="355596" lvl="2" indent="-355596">
              <a:lnSpc>
                <a:spcPct val="140000"/>
              </a:lnSpc>
              <a:spcBef>
                <a:spcPct val="20000"/>
              </a:spcBef>
              <a:buClr>
                <a:srgbClr val="0070C0"/>
              </a:buClr>
              <a:buSzPct val="80000"/>
              <a:buFont typeface="Wingdings" pitchFamily="2" charset="2"/>
              <a:buChar char="p"/>
              <a:defRPr/>
            </a:pPr>
            <a:r>
              <a:rPr lang="zh-CN" altLang="en-US" sz="2000" dirty="0">
                <a:latin typeface="Arial" panose="020B0604020202020204" pitchFamily="34" charset="0"/>
                <a:ea typeface="KaiTi" panose="02010609060101010101" pitchFamily="49" charset="-122"/>
                <a:cs typeface="Arial" panose="020B0604020202020204" pitchFamily="34" charset="0"/>
              </a:rPr>
              <a:t>将输入数据分成若干个</a:t>
            </a:r>
            <a:r>
              <a:rPr lang="zh-CN" altLang="de-DE" sz="2000" dirty="0">
                <a:latin typeface="Arial" panose="020B0604020202020204" pitchFamily="34" charset="0"/>
                <a:ea typeface="KaiTi" panose="02010609060101010101" pitchFamily="49" charset="-122"/>
                <a:cs typeface="Arial" panose="020B0604020202020204" pitchFamily="34" charset="0"/>
              </a:rPr>
              <a:t>等价类</a:t>
            </a:r>
            <a:r>
              <a:rPr lang="zh-CN" altLang="en-US" sz="2000" dirty="0">
                <a:latin typeface="Arial" panose="020B0604020202020204" pitchFamily="34" charset="0"/>
                <a:ea typeface="KaiTi" panose="02010609060101010101" pitchFamily="49" charset="-122"/>
                <a:cs typeface="Arial" panose="020B0604020202020204" pitchFamily="34" charset="0"/>
              </a:rPr>
              <a:t>，从每个</a:t>
            </a:r>
            <a:r>
              <a:rPr lang="zh-CN" altLang="de-DE" sz="2000" dirty="0">
                <a:latin typeface="Arial" panose="020B0604020202020204" pitchFamily="34" charset="0"/>
                <a:ea typeface="KaiTi" panose="02010609060101010101" pitchFamily="49" charset="-122"/>
                <a:cs typeface="Arial" panose="020B0604020202020204" pitchFamily="34" charset="0"/>
              </a:rPr>
              <a:t>等价类</a:t>
            </a:r>
            <a:r>
              <a:rPr lang="zh-CN" altLang="en-US" sz="2000" dirty="0">
                <a:latin typeface="Arial" panose="020B0604020202020204" pitchFamily="34" charset="0"/>
                <a:ea typeface="KaiTi" panose="02010609060101010101" pitchFamily="49" charset="-122"/>
                <a:cs typeface="Arial" panose="020B0604020202020204" pitchFamily="34" charset="0"/>
              </a:rPr>
              <a:t>选取一个代表性的数据作为测试用例</a:t>
            </a:r>
          </a:p>
          <a:p>
            <a:pPr marL="355596" lvl="2" indent="-355596">
              <a:lnSpc>
                <a:spcPct val="140000"/>
              </a:lnSpc>
              <a:spcBef>
                <a:spcPct val="20000"/>
              </a:spcBef>
              <a:buClr>
                <a:srgbClr val="0070C0"/>
              </a:buClr>
              <a:buSzPct val="80000"/>
              <a:buFont typeface="Wingdings" pitchFamily="2" charset="2"/>
              <a:buChar char="p"/>
              <a:defRPr/>
            </a:pPr>
            <a:r>
              <a:rPr lang="zh-CN" altLang="de-DE" sz="2000" dirty="0">
                <a:latin typeface="Arial" panose="020B0604020202020204" pitchFamily="34" charset="0"/>
                <a:ea typeface="KaiTi" panose="02010609060101010101" pitchFamily="49" charset="-122"/>
                <a:cs typeface="Arial" panose="020B0604020202020204" pitchFamily="34" charset="0"/>
              </a:rPr>
              <a:t>等价类</a:t>
            </a:r>
            <a:r>
              <a:rPr lang="zh-CN" altLang="en-US" sz="2000" dirty="0">
                <a:latin typeface="Arial" panose="020B0604020202020204" pitchFamily="34" charset="0"/>
                <a:ea typeface="KaiTi" panose="02010609060101010101" pitchFamily="49" charset="-122"/>
                <a:cs typeface="Arial" panose="020B0604020202020204" pitchFamily="34" charset="0"/>
              </a:rPr>
              <a:t>分为有效等价类（合理的数据）和无效等价类（异常的数据）</a:t>
            </a:r>
            <a:endParaRPr lang="en-US" altLang="zh-CN" sz="2000" dirty="0">
              <a:latin typeface="Arial" panose="020B0604020202020204" pitchFamily="34" charset="0"/>
              <a:ea typeface="KaiTi" panose="02010609060101010101" pitchFamily="49" charset="-122"/>
              <a:cs typeface="Arial" panose="020B0604020202020204" pitchFamily="34" charset="0"/>
            </a:endParaRPr>
          </a:p>
        </p:txBody>
      </p:sp>
      <p:grpSp>
        <p:nvGrpSpPr>
          <p:cNvPr id="4" name="Group 24">
            <a:extLst>
              <a:ext uri="{FF2B5EF4-FFF2-40B4-BE49-F238E27FC236}">
                <a16:creationId xmlns:a16="http://schemas.microsoft.com/office/drawing/2014/main" id="{8D47406D-8A6C-87AD-5710-BC53B528C3E1}"/>
              </a:ext>
            </a:extLst>
          </p:cNvPr>
          <p:cNvGrpSpPr>
            <a:grpSpLocks/>
          </p:cNvGrpSpPr>
          <p:nvPr/>
        </p:nvGrpSpPr>
        <p:grpSpPr bwMode="auto">
          <a:xfrm>
            <a:off x="5195309" y="1689875"/>
            <a:ext cx="3948691" cy="2111244"/>
            <a:chOff x="2747" y="2800"/>
            <a:chExt cx="2858" cy="1176"/>
          </a:xfrm>
        </p:grpSpPr>
        <p:grpSp>
          <p:nvGrpSpPr>
            <p:cNvPr id="6" name="Group 25">
              <a:extLst>
                <a:ext uri="{FF2B5EF4-FFF2-40B4-BE49-F238E27FC236}">
                  <a16:creationId xmlns:a16="http://schemas.microsoft.com/office/drawing/2014/main" id="{E7C2B990-0625-FB01-D1B3-D9AB39120C96}"/>
                </a:ext>
              </a:extLst>
            </p:cNvPr>
            <p:cNvGrpSpPr>
              <a:grpSpLocks/>
            </p:cNvGrpSpPr>
            <p:nvPr/>
          </p:nvGrpSpPr>
          <p:grpSpPr bwMode="auto">
            <a:xfrm>
              <a:off x="2747" y="2832"/>
              <a:ext cx="2658" cy="920"/>
              <a:chOff x="1374" y="3176"/>
              <a:chExt cx="2658" cy="920"/>
            </a:xfrm>
          </p:grpSpPr>
          <p:sp>
            <p:nvSpPr>
              <p:cNvPr id="21" name="Oval 26">
                <a:extLst>
                  <a:ext uri="{FF2B5EF4-FFF2-40B4-BE49-F238E27FC236}">
                    <a16:creationId xmlns:a16="http://schemas.microsoft.com/office/drawing/2014/main" id="{2637EFDE-713A-71EC-0DDC-2FBD636E67B5}"/>
                  </a:ext>
                </a:extLst>
              </p:cNvPr>
              <p:cNvSpPr>
                <a:spLocks noChangeArrowheads="1"/>
              </p:cNvSpPr>
              <p:nvPr/>
            </p:nvSpPr>
            <p:spPr bwMode="auto">
              <a:xfrm>
                <a:off x="1968" y="3176"/>
                <a:ext cx="2064" cy="920"/>
              </a:xfrm>
              <a:prstGeom prst="ellipse">
                <a:avLst/>
              </a:prstGeom>
              <a:solidFill>
                <a:srgbClr val="FF9900"/>
              </a:solidFill>
              <a:ln w="38100">
                <a:noFill/>
                <a:round/>
                <a:headEnd/>
                <a:tailEnd/>
              </a:ln>
            </p:spPr>
            <p:txBody>
              <a:bodyPr wrap="none" anchor="ctr"/>
              <a:lstStyle/>
              <a:p>
                <a:endParaRPr lang="zh-CN" altLang="en-US" sz="1350"/>
              </a:p>
            </p:txBody>
          </p:sp>
          <p:sp>
            <p:nvSpPr>
              <p:cNvPr id="22" name="Text Box 27">
                <a:extLst>
                  <a:ext uri="{FF2B5EF4-FFF2-40B4-BE49-F238E27FC236}">
                    <a16:creationId xmlns:a16="http://schemas.microsoft.com/office/drawing/2014/main" id="{8A8A6F1A-1F5E-D3EF-C79B-9CCA1C0915ED}"/>
                  </a:ext>
                </a:extLst>
              </p:cNvPr>
              <p:cNvSpPr txBox="1">
                <a:spLocks noChangeArrowheads="1"/>
              </p:cNvSpPr>
              <p:nvPr/>
            </p:nvSpPr>
            <p:spPr bwMode="auto">
              <a:xfrm>
                <a:off x="1374" y="3818"/>
                <a:ext cx="886" cy="252"/>
              </a:xfrm>
              <a:prstGeom prst="rect">
                <a:avLst/>
              </a:prstGeom>
              <a:solidFill>
                <a:srgbClr val="FF9900"/>
              </a:solidFill>
              <a:ln w="38100">
                <a:noFill/>
                <a:miter lim="800000"/>
                <a:headEnd/>
                <a:tailEnd/>
              </a:ln>
            </p:spPr>
            <p:txBody>
              <a:bodyPr wrap="none">
                <a:spAutoFit/>
              </a:bodyPr>
              <a:lstStyle/>
              <a:p>
                <a:pPr algn="ctr" eaLnBrk="0" hangingPunct="0"/>
                <a:r>
                  <a:rPr lang="en-US" altLang="zh-CN" sz="1350">
                    <a:solidFill>
                      <a:srgbClr val="FFFF66"/>
                    </a:solidFill>
                    <a:latin typeface="Comic Sans MS" pitchFamily="66" charset="0"/>
                  </a:rPr>
                  <a:t>all inputs</a:t>
                </a:r>
                <a:endParaRPr lang="en-GB" altLang="zh-CN" sz="1350">
                  <a:solidFill>
                    <a:srgbClr val="FFFF66"/>
                  </a:solidFill>
                  <a:latin typeface="Comic Sans MS" pitchFamily="66" charset="0"/>
                </a:endParaRPr>
              </a:p>
            </p:txBody>
          </p:sp>
        </p:grpSp>
        <p:grpSp>
          <p:nvGrpSpPr>
            <p:cNvPr id="7" name="Group 28">
              <a:extLst>
                <a:ext uri="{FF2B5EF4-FFF2-40B4-BE49-F238E27FC236}">
                  <a16:creationId xmlns:a16="http://schemas.microsoft.com/office/drawing/2014/main" id="{7F902F52-4DB7-4BD4-8ADD-D88D8D294C00}"/>
                </a:ext>
              </a:extLst>
            </p:cNvPr>
            <p:cNvGrpSpPr>
              <a:grpSpLocks/>
            </p:cNvGrpSpPr>
            <p:nvPr/>
          </p:nvGrpSpPr>
          <p:grpSpPr bwMode="auto">
            <a:xfrm>
              <a:off x="2869" y="2800"/>
              <a:ext cx="2736" cy="1176"/>
              <a:chOff x="1496" y="3144"/>
              <a:chExt cx="2736" cy="1176"/>
            </a:xfrm>
          </p:grpSpPr>
          <p:sp>
            <p:nvSpPr>
              <p:cNvPr id="17" name="Line 29">
                <a:extLst>
                  <a:ext uri="{FF2B5EF4-FFF2-40B4-BE49-F238E27FC236}">
                    <a16:creationId xmlns:a16="http://schemas.microsoft.com/office/drawing/2014/main" id="{561502C8-3869-58A4-1D7A-91424FFF578A}"/>
                  </a:ext>
                </a:extLst>
              </p:cNvPr>
              <p:cNvSpPr>
                <a:spLocks noChangeShapeType="1"/>
              </p:cNvSpPr>
              <p:nvPr/>
            </p:nvSpPr>
            <p:spPr bwMode="auto">
              <a:xfrm>
                <a:off x="1496" y="3144"/>
                <a:ext cx="1424" cy="528"/>
              </a:xfrm>
              <a:prstGeom prst="line">
                <a:avLst/>
              </a:prstGeom>
              <a:noFill/>
              <a:ln w="28575">
                <a:solidFill>
                  <a:srgbClr val="009900"/>
                </a:solidFill>
                <a:round/>
                <a:headEnd/>
                <a:tailEnd/>
              </a:ln>
            </p:spPr>
            <p:txBody>
              <a:bodyPr wrap="none"/>
              <a:lstStyle/>
              <a:p>
                <a:endParaRPr lang="zh-CN" altLang="en-US" sz="1350"/>
              </a:p>
            </p:txBody>
          </p:sp>
          <p:sp>
            <p:nvSpPr>
              <p:cNvPr id="18" name="Line 30">
                <a:extLst>
                  <a:ext uri="{FF2B5EF4-FFF2-40B4-BE49-F238E27FC236}">
                    <a16:creationId xmlns:a16="http://schemas.microsoft.com/office/drawing/2014/main" id="{CBE39A74-2D9D-2C5E-BD62-73C448887841}"/>
                  </a:ext>
                </a:extLst>
              </p:cNvPr>
              <p:cNvSpPr>
                <a:spLocks noChangeShapeType="1"/>
              </p:cNvSpPr>
              <p:nvPr/>
            </p:nvSpPr>
            <p:spPr bwMode="auto">
              <a:xfrm flipH="1">
                <a:off x="2848" y="3680"/>
                <a:ext cx="64" cy="640"/>
              </a:xfrm>
              <a:prstGeom prst="line">
                <a:avLst/>
              </a:prstGeom>
              <a:noFill/>
              <a:ln w="28575">
                <a:solidFill>
                  <a:srgbClr val="009900"/>
                </a:solidFill>
                <a:round/>
                <a:headEnd/>
                <a:tailEnd/>
              </a:ln>
            </p:spPr>
            <p:txBody>
              <a:bodyPr wrap="none"/>
              <a:lstStyle/>
              <a:p>
                <a:endParaRPr lang="zh-CN" altLang="en-US" sz="1350"/>
              </a:p>
            </p:txBody>
          </p:sp>
          <p:sp>
            <p:nvSpPr>
              <p:cNvPr id="19" name="Line 31">
                <a:extLst>
                  <a:ext uri="{FF2B5EF4-FFF2-40B4-BE49-F238E27FC236}">
                    <a16:creationId xmlns:a16="http://schemas.microsoft.com/office/drawing/2014/main" id="{FBF6E017-74E8-CFB2-2FC9-391FC33EBD09}"/>
                  </a:ext>
                </a:extLst>
              </p:cNvPr>
              <p:cNvSpPr>
                <a:spLocks noChangeShapeType="1"/>
              </p:cNvSpPr>
              <p:nvPr/>
            </p:nvSpPr>
            <p:spPr bwMode="auto">
              <a:xfrm flipV="1">
                <a:off x="2912" y="3216"/>
                <a:ext cx="1320" cy="464"/>
              </a:xfrm>
              <a:prstGeom prst="line">
                <a:avLst/>
              </a:prstGeom>
              <a:noFill/>
              <a:ln w="28575">
                <a:solidFill>
                  <a:srgbClr val="009900"/>
                </a:solidFill>
                <a:round/>
                <a:headEnd/>
                <a:tailEnd/>
              </a:ln>
            </p:spPr>
            <p:txBody>
              <a:bodyPr wrap="none"/>
              <a:lstStyle/>
              <a:p>
                <a:endParaRPr lang="zh-CN" altLang="en-US" sz="1350"/>
              </a:p>
            </p:txBody>
          </p:sp>
          <p:sp>
            <p:nvSpPr>
              <p:cNvPr id="20" name="Line 32">
                <a:extLst>
                  <a:ext uri="{FF2B5EF4-FFF2-40B4-BE49-F238E27FC236}">
                    <a16:creationId xmlns:a16="http://schemas.microsoft.com/office/drawing/2014/main" id="{2781E913-BD32-5633-1A0D-89A34499DA96}"/>
                  </a:ext>
                </a:extLst>
              </p:cNvPr>
              <p:cNvSpPr>
                <a:spLocks noChangeShapeType="1"/>
              </p:cNvSpPr>
              <p:nvPr/>
            </p:nvSpPr>
            <p:spPr bwMode="auto">
              <a:xfrm>
                <a:off x="3352" y="3528"/>
                <a:ext cx="544" cy="632"/>
              </a:xfrm>
              <a:prstGeom prst="line">
                <a:avLst/>
              </a:prstGeom>
              <a:noFill/>
              <a:ln w="28575">
                <a:solidFill>
                  <a:srgbClr val="009900"/>
                </a:solidFill>
                <a:round/>
                <a:headEnd/>
                <a:tailEnd/>
              </a:ln>
            </p:spPr>
            <p:txBody>
              <a:bodyPr wrap="none"/>
              <a:lstStyle/>
              <a:p>
                <a:endParaRPr lang="zh-CN" altLang="en-US" sz="1350"/>
              </a:p>
            </p:txBody>
          </p:sp>
        </p:grpSp>
        <p:grpSp>
          <p:nvGrpSpPr>
            <p:cNvPr id="8" name="Group 33">
              <a:extLst>
                <a:ext uri="{FF2B5EF4-FFF2-40B4-BE49-F238E27FC236}">
                  <a16:creationId xmlns:a16="http://schemas.microsoft.com/office/drawing/2014/main" id="{728D3D1A-8D93-694E-7164-6C0F49A9C7A6}"/>
                </a:ext>
              </a:extLst>
            </p:cNvPr>
            <p:cNvGrpSpPr>
              <a:grpSpLocks/>
            </p:cNvGrpSpPr>
            <p:nvPr/>
          </p:nvGrpSpPr>
          <p:grpSpPr bwMode="auto">
            <a:xfrm>
              <a:off x="3647" y="2945"/>
              <a:ext cx="1635" cy="810"/>
              <a:chOff x="2274" y="3289"/>
              <a:chExt cx="1635" cy="810"/>
            </a:xfrm>
          </p:grpSpPr>
          <p:sp>
            <p:nvSpPr>
              <p:cNvPr id="9" name="Oval 34">
                <a:extLst>
                  <a:ext uri="{FF2B5EF4-FFF2-40B4-BE49-F238E27FC236}">
                    <a16:creationId xmlns:a16="http://schemas.microsoft.com/office/drawing/2014/main" id="{0CBF4FC8-CBD1-A9C0-353C-7878F7BF08C1}"/>
                  </a:ext>
                </a:extLst>
              </p:cNvPr>
              <p:cNvSpPr>
                <a:spLocks noChangeArrowheads="1"/>
              </p:cNvSpPr>
              <p:nvPr/>
            </p:nvSpPr>
            <p:spPr bwMode="auto">
              <a:xfrm>
                <a:off x="2856" y="3352"/>
                <a:ext cx="64" cy="80"/>
              </a:xfrm>
              <a:prstGeom prst="ellipse">
                <a:avLst/>
              </a:prstGeom>
              <a:solidFill>
                <a:schemeClr val="bg1"/>
              </a:solidFill>
              <a:ln w="38100">
                <a:noFill/>
                <a:round/>
                <a:headEnd/>
                <a:tailEnd/>
              </a:ln>
            </p:spPr>
            <p:txBody>
              <a:bodyPr wrap="none" anchor="ctr"/>
              <a:lstStyle/>
              <a:p>
                <a:endParaRPr lang="zh-CN" altLang="en-US" sz="1350"/>
              </a:p>
            </p:txBody>
          </p:sp>
          <p:sp>
            <p:nvSpPr>
              <p:cNvPr id="10" name="Text Box 35">
                <a:extLst>
                  <a:ext uri="{FF2B5EF4-FFF2-40B4-BE49-F238E27FC236}">
                    <a16:creationId xmlns:a16="http://schemas.microsoft.com/office/drawing/2014/main" id="{FA1D9212-B3FF-4433-6819-A3C0737590C7}"/>
                  </a:ext>
                </a:extLst>
              </p:cNvPr>
              <p:cNvSpPr txBox="1">
                <a:spLocks noChangeArrowheads="1"/>
              </p:cNvSpPr>
              <p:nvPr/>
            </p:nvSpPr>
            <p:spPr bwMode="auto">
              <a:xfrm>
                <a:off x="2852" y="3289"/>
                <a:ext cx="278" cy="233"/>
              </a:xfrm>
              <a:prstGeom prst="rect">
                <a:avLst/>
              </a:prstGeom>
              <a:noFill/>
              <a:ln w="38100">
                <a:noFill/>
                <a:miter lim="800000"/>
                <a:headEnd/>
                <a:tailEnd/>
              </a:ln>
            </p:spPr>
            <p:txBody>
              <a:bodyPr wrap="none">
                <a:spAutoFit/>
              </a:bodyPr>
              <a:lstStyle/>
              <a:p>
                <a:pPr algn="ctr" eaLnBrk="0" hangingPunct="0"/>
                <a:r>
                  <a:rPr lang="en-US" altLang="zh-CN" sz="1200">
                    <a:solidFill>
                      <a:schemeClr val="bg1"/>
                    </a:solidFill>
                    <a:latin typeface="Comic Sans MS" pitchFamily="66" charset="0"/>
                  </a:rPr>
                  <a:t>i</a:t>
                </a:r>
                <a:r>
                  <a:rPr lang="en-US" altLang="zh-CN" sz="1500" baseline="-25000">
                    <a:solidFill>
                      <a:schemeClr val="bg1"/>
                    </a:solidFill>
                    <a:latin typeface="Comic Sans MS" pitchFamily="66" charset="0"/>
                  </a:rPr>
                  <a:t>1</a:t>
                </a:r>
                <a:endParaRPr lang="en-GB" altLang="zh-CN" sz="1500" baseline="-25000">
                  <a:solidFill>
                    <a:schemeClr val="bg1"/>
                  </a:solidFill>
                  <a:latin typeface="Comic Sans MS" pitchFamily="66" charset="0"/>
                </a:endParaRPr>
              </a:p>
            </p:txBody>
          </p:sp>
          <p:sp>
            <p:nvSpPr>
              <p:cNvPr id="11" name="Oval 36">
                <a:extLst>
                  <a:ext uri="{FF2B5EF4-FFF2-40B4-BE49-F238E27FC236}">
                    <a16:creationId xmlns:a16="http://schemas.microsoft.com/office/drawing/2014/main" id="{78B45414-ED26-A794-BE52-992029B71B2C}"/>
                  </a:ext>
                </a:extLst>
              </p:cNvPr>
              <p:cNvSpPr>
                <a:spLocks noChangeArrowheads="1"/>
              </p:cNvSpPr>
              <p:nvPr/>
            </p:nvSpPr>
            <p:spPr bwMode="auto">
              <a:xfrm>
                <a:off x="3624" y="3576"/>
                <a:ext cx="64" cy="80"/>
              </a:xfrm>
              <a:prstGeom prst="ellipse">
                <a:avLst/>
              </a:prstGeom>
              <a:solidFill>
                <a:schemeClr val="bg1"/>
              </a:solidFill>
              <a:ln w="38100">
                <a:noFill/>
                <a:round/>
                <a:headEnd/>
                <a:tailEnd/>
              </a:ln>
            </p:spPr>
            <p:txBody>
              <a:bodyPr wrap="none" anchor="ctr"/>
              <a:lstStyle/>
              <a:p>
                <a:endParaRPr lang="zh-CN" altLang="en-US" sz="1350"/>
              </a:p>
            </p:txBody>
          </p:sp>
          <p:sp>
            <p:nvSpPr>
              <p:cNvPr id="12" name="Text Box 37">
                <a:extLst>
                  <a:ext uri="{FF2B5EF4-FFF2-40B4-BE49-F238E27FC236}">
                    <a16:creationId xmlns:a16="http://schemas.microsoft.com/office/drawing/2014/main" id="{31F6C463-B0F8-F481-AF5E-C1792D73B6AD}"/>
                  </a:ext>
                </a:extLst>
              </p:cNvPr>
              <p:cNvSpPr txBox="1">
                <a:spLocks noChangeArrowheads="1"/>
              </p:cNvSpPr>
              <p:nvPr/>
            </p:nvSpPr>
            <p:spPr bwMode="auto">
              <a:xfrm>
                <a:off x="3610" y="3513"/>
                <a:ext cx="299" cy="233"/>
              </a:xfrm>
              <a:prstGeom prst="rect">
                <a:avLst/>
              </a:prstGeom>
              <a:noFill/>
              <a:ln w="38100">
                <a:noFill/>
                <a:miter lim="800000"/>
                <a:headEnd/>
                <a:tailEnd/>
              </a:ln>
            </p:spPr>
            <p:txBody>
              <a:bodyPr wrap="none">
                <a:spAutoFit/>
              </a:bodyPr>
              <a:lstStyle/>
              <a:p>
                <a:pPr algn="ctr" eaLnBrk="0" hangingPunct="0"/>
                <a:r>
                  <a:rPr lang="en-US" altLang="zh-CN" sz="1200">
                    <a:solidFill>
                      <a:schemeClr val="bg1"/>
                    </a:solidFill>
                    <a:latin typeface="Comic Sans MS" pitchFamily="66" charset="0"/>
                  </a:rPr>
                  <a:t>i</a:t>
                </a:r>
                <a:r>
                  <a:rPr lang="en-US" altLang="zh-CN" sz="1500" baseline="-25000">
                    <a:solidFill>
                      <a:schemeClr val="bg1"/>
                    </a:solidFill>
                    <a:latin typeface="Comic Sans MS" pitchFamily="66" charset="0"/>
                  </a:rPr>
                  <a:t>4</a:t>
                </a:r>
                <a:endParaRPr lang="en-GB" altLang="zh-CN" sz="1500" baseline="-25000">
                  <a:solidFill>
                    <a:schemeClr val="bg1"/>
                  </a:solidFill>
                  <a:latin typeface="Comic Sans MS" pitchFamily="66" charset="0"/>
                </a:endParaRPr>
              </a:p>
            </p:txBody>
          </p:sp>
          <p:sp>
            <p:nvSpPr>
              <p:cNvPr id="13" name="Oval 38">
                <a:extLst>
                  <a:ext uri="{FF2B5EF4-FFF2-40B4-BE49-F238E27FC236}">
                    <a16:creationId xmlns:a16="http://schemas.microsoft.com/office/drawing/2014/main" id="{BDF10AE8-2EFF-E56A-0B00-92675DC94A37}"/>
                  </a:ext>
                </a:extLst>
              </p:cNvPr>
              <p:cNvSpPr>
                <a:spLocks noChangeArrowheads="1"/>
              </p:cNvSpPr>
              <p:nvPr/>
            </p:nvSpPr>
            <p:spPr bwMode="auto">
              <a:xfrm>
                <a:off x="2288" y="3720"/>
                <a:ext cx="64" cy="80"/>
              </a:xfrm>
              <a:prstGeom prst="ellipse">
                <a:avLst/>
              </a:prstGeom>
              <a:solidFill>
                <a:schemeClr val="bg1"/>
              </a:solidFill>
              <a:ln w="38100">
                <a:noFill/>
                <a:round/>
                <a:headEnd/>
                <a:tailEnd/>
              </a:ln>
            </p:spPr>
            <p:txBody>
              <a:bodyPr wrap="none" anchor="ctr"/>
              <a:lstStyle/>
              <a:p>
                <a:endParaRPr lang="zh-CN" altLang="en-US" sz="1350"/>
              </a:p>
            </p:txBody>
          </p:sp>
          <p:sp>
            <p:nvSpPr>
              <p:cNvPr id="14" name="Text Box 39">
                <a:extLst>
                  <a:ext uri="{FF2B5EF4-FFF2-40B4-BE49-F238E27FC236}">
                    <a16:creationId xmlns:a16="http://schemas.microsoft.com/office/drawing/2014/main" id="{8A9E3A15-E400-8E58-F211-E57548F86F4F}"/>
                  </a:ext>
                </a:extLst>
              </p:cNvPr>
              <p:cNvSpPr txBox="1">
                <a:spLocks noChangeArrowheads="1"/>
              </p:cNvSpPr>
              <p:nvPr/>
            </p:nvSpPr>
            <p:spPr bwMode="auto">
              <a:xfrm>
                <a:off x="2274" y="3657"/>
                <a:ext cx="299" cy="233"/>
              </a:xfrm>
              <a:prstGeom prst="rect">
                <a:avLst/>
              </a:prstGeom>
              <a:noFill/>
              <a:ln w="38100">
                <a:noFill/>
                <a:miter lim="800000"/>
                <a:headEnd/>
                <a:tailEnd/>
              </a:ln>
            </p:spPr>
            <p:txBody>
              <a:bodyPr wrap="none">
                <a:spAutoFit/>
              </a:bodyPr>
              <a:lstStyle/>
              <a:p>
                <a:pPr algn="ctr" eaLnBrk="0" hangingPunct="0"/>
                <a:r>
                  <a:rPr lang="en-US" altLang="zh-CN" sz="1200">
                    <a:solidFill>
                      <a:schemeClr val="bg1"/>
                    </a:solidFill>
                    <a:latin typeface="Comic Sans MS" pitchFamily="66" charset="0"/>
                  </a:rPr>
                  <a:t>i</a:t>
                </a:r>
                <a:r>
                  <a:rPr lang="en-US" altLang="zh-CN" sz="1500" baseline="-25000">
                    <a:solidFill>
                      <a:schemeClr val="bg1"/>
                    </a:solidFill>
                    <a:latin typeface="Comic Sans MS" pitchFamily="66" charset="0"/>
                  </a:rPr>
                  <a:t>2</a:t>
                </a:r>
                <a:endParaRPr lang="en-GB" altLang="zh-CN" sz="1500" baseline="-25000">
                  <a:solidFill>
                    <a:schemeClr val="bg1"/>
                  </a:solidFill>
                  <a:latin typeface="Comic Sans MS" pitchFamily="66" charset="0"/>
                </a:endParaRPr>
              </a:p>
            </p:txBody>
          </p:sp>
          <p:sp>
            <p:nvSpPr>
              <p:cNvPr id="15" name="Oval 40">
                <a:extLst>
                  <a:ext uri="{FF2B5EF4-FFF2-40B4-BE49-F238E27FC236}">
                    <a16:creationId xmlns:a16="http://schemas.microsoft.com/office/drawing/2014/main" id="{53C12924-728E-0C30-C44F-CDA9F63CBBB1}"/>
                  </a:ext>
                </a:extLst>
              </p:cNvPr>
              <p:cNvSpPr>
                <a:spLocks noChangeArrowheads="1"/>
              </p:cNvSpPr>
              <p:nvPr/>
            </p:nvSpPr>
            <p:spPr bwMode="auto">
              <a:xfrm>
                <a:off x="3080" y="3800"/>
                <a:ext cx="64" cy="80"/>
              </a:xfrm>
              <a:prstGeom prst="ellipse">
                <a:avLst/>
              </a:prstGeom>
              <a:solidFill>
                <a:schemeClr val="bg1"/>
              </a:solidFill>
              <a:ln w="38100">
                <a:noFill/>
                <a:round/>
                <a:headEnd/>
                <a:tailEnd/>
              </a:ln>
            </p:spPr>
            <p:txBody>
              <a:bodyPr wrap="none" anchor="ctr"/>
              <a:lstStyle/>
              <a:p>
                <a:endParaRPr lang="zh-CN" altLang="en-US" sz="1350"/>
              </a:p>
            </p:txBody>
          </p:sp>
          <p:sp>
            <p:nvSpPr>
              <p:cNvPr id="16" name="Text Box 41">
                <a:extLst>
                  <a:ext uri="{FF2B5EF4-FFF2-40B4-BE49-F238E27FC236}">
                    <a16:creationId xmlns:a16="http://schemas.microsoft.com/office/drawing/2014/main" id="{95BDBE7E-F41D-0A9D-E535-989DE7C30ED7}"/>
                  </a:ext>
                </a:extLst>
              </p:cNvPr>
              <p:cNvSpPr txBox="1">
                <a:spLocks noChangeArrowheads="1"/>
              </p:cNvSpPr>
              <p:nvPr/>
            </p:nvSpPr>
            <p:spPr bwMode="auto">
              <a:xfrm>
                <a:off x="3108" y="3737"/>
                <a:ext cx="215" cy="362"/>
              </a:xfrm>
              <a:prstGeom prst="rect">
                <a:avLst/>
              </a:prstGeom>
              <a:noFill/>
              <a:ln w="38100">
                <a:noFill/>
                <a:miter lim="800000"/>
                <a:headEnd/>
                <a:tailEnd/>
              </a:ln>
            </p:spPr>
            <p:txBody>
              <a:bodyPr>
                <a:spAutoFit/>
              </a:bodyPr>
              <a:lstStyle/>
              <a:p>
                <a:pPr algn="ctr" eaLnBrk="0" hangingPunct="0"/>
                <a:r>
                  <a:rPr lang="en-US" altLang="zh-CN" sz="1200">
                    <a:solidFill>
                      <a:schemeClr val="bg1"/>
                    </a:solidFill>
                    <a:latin typeface="Comic Sans MS" pitchFamily="66" charset="0"/>
                  </a:rPr>
                  <a:t>i</a:t>
                </a:r>
                <a:r>
                  <a:rPr lang="en-US" altLang="zh-CN" sz="1500" baseline="-25000">
                    <a:solidFill>
                      <a:schemeClr val="bg1"/>
                    </a:solidFill>
                    <a:latin typeface="Comic Sans MS" pitchFamily="66" charset="0"/>
                  </a:rPr>
                  <a:t>3</a:t>
                </a:r>
                <a:endParaRPr lang="en-GB" altLang="zh-CN" sz="1500" baseline="-25000">
                  <a:solidFill>
                    <a:schemeClr val="bg1"/>
                  </a:solidFill>
                  <a:latin typeface="Comic Sans MS" pitchFamily="66" charset="0"/>
                </a:endParaRPr>
              </a:p>
            </p:txBody>
          </p:sp>
        </p:grpSp>
      </p:grpSp>
    </p:spTree>
    <p:extLst>
      <p:ext uri="{BB962C8B-B14F-4D97-AF65-F5344CB8AC3E}">
        <p14:creationId xmlns:p14="http://schemas.microsoft.com/office/powerpoint/2010/main" val="213968378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等价类划分方法应用示例</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498379" y="1328173"/>
            <a:ext cx="3824251" cy="2881686"/>
          </a:xfrm>
          <a:prstGeom prst="rect">
            <a:avLst/>
          </a:prstGeom>
        </p:spPr>
        <p:txBody>
          <a:bodyPr wrap="square">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dirty="0">
                <a:ea typeface="楷体"/>
              </a:rPr>
              <a:t>输入条件规定了取值范围或值的个数，则可以划分为一个有效等价类和两个无效等价类</a:t>
            </a:r>
          </a:p>
          <a:p>
            <a:pPr marL="355596" indent="-355596">
              <a:lnSpc>
                <a:spcPct val="140000"/>
              </a:lnSpc>
              <a:spcBef>
                <a:spcPct val="20000"/>
              </a:spcBef>
              <a:buClr>
                <a:srgbClr val="0070C0"/>
              </a:buClr>
              <a:buSzPct val="80000"/>
              <a:buFont typeface="Wingdings" pitchFamily="2" charset="2"/>
              <a:buChar char="p"/>
              <a:defRPr/>
            </a:pPr>
            <a:r>
              <a:rPr lang="zh-CN" altLang="en-US" dirty="0">
                <a:ea typeface="楷体"/>
              </a:rPr>
              <a:t>输入条件规定了输入值的集合，可以确立一个有效等价类和一个无效等价类</a:t>
            </a:r>
            <a:endParaRPr lang="en-US" altLang="zh-CN" dirty="0">
              <a:ea typeface="楷体"/>
            </a:endParaRPr>
          </a:p>
          <a:p>
            <a:pPr marL="355596" indent="-355596">
              <a:lnSpc>
                <a:spcPct val="140000"/>
              </a:lnSpc>
              <a:spcBef>
                <a:spcPct val="20000"/>
              </a:spcBef>
              <a:buClr>
                <a:srgbClr val="0070C0"/>
              </a:buClr>
              <a:buSzPct val="80000"/>
              <a:buFont typeface="Wingdings" pitchFamily="2" charset="2"/>
              <a:buChar char="p"/>
              <a:defRPr/>
            </a:pPr>
            <a:r>
              <a:rPr lang="en-US" altLang="zh-CN" dirty="0">
                <a:ea typeface="楷体"/>
              </a:rPr>
              <a:t>N</a:t>
            </a:r>
            <a:r>
              <a:rPr lang="zh-CN" altLang="en-US" dirty="0">
                <a:ea typeface="楷体"/>
              </a:rPr>
              <a:t>个条件</a:t>
            </a:r>
            <a:r>
              <a:rPr lang="en-US" altLang="zh-CN" dirty="0">
                <a:ea typeface="楷体"/>
              </a:rPr>
              <a:t>……</a:t>
            </a:r>
            <a:endParaRPr lang="zh-CN" altLang="en-US" dirty="0">
              <a:ea typeface="楷体"/>
            </a:endParaRPr>
          </a:p>
        </p:txBody>
      </p:sp>
      <p:grpSp>
        <p:nvGrpSpPr>
          <p:cNvPr id="31" name="组合 30">
            <a:extLst>
              <a:ext uri="{FF2B5EF4-FFF2-40B4-BE49-F238E27FC236}">
                <a16:creationId xmlns:a16="http://schemas.microsoft.com/office/drawing/2014/main" id="{11DA2795-B48A-B39E-5254-45044371B745}"/>
              </a:ext>
            </a:extLst>
          </p:cNvPr>
          <p:cNvGrpSpPr/>
          <p:nvPr/>
        </p:nvGrpSpPr>
        <p:grpSpPr>
          <a:xfrm>
            <a:off x="4631407" y="1068844"/>
            <a:ext cx="4352575" cy="1753745"/>
            <a:chOff x="4631407" y="1068844"/>
            <a:chExt cx="4352575" cy="1753745"/>
          </a:xfrm>
        </p:grpSpPr>
        <p:grpSp>
          <p:nvGrpSpPr>
            <p:cNvPr id="4" name="Group 5">
              <a:extLst>
                <a:ext uri="{FF2B5EF4-FFF2-40B4-BE49-F238E27FC236}">
                  <a16:creationId xmlns:a16="http://schemas.microsoft.com/office/drawing/2014/main" id="{4E93563F-0FF1-0F2F-676B-0FB11B3CCEE9}"/>
                </a:ext>
              </a:extLst>
            </p:cNvPr>
            <p:cNvGrpSpPr>
              <a:grpSpLocks/>
            </p:cNvGrpSpPr>
            <p:nvPr/>
          </p:nvGrpSpPr>
          <p:grpSpPr bwMode="auto">
            <a:xfrm>
              <a:off x="4984778" y="1311137"/>
              <a:ext cx="3725818" cy="126206"/>
              <a:chOff x="912" y="1174"/>
              <a:chExt cx="3792" cy="106"/>
            </a:xfrm>
          </p:grpSpPr>
          <p:sp>
            <p:nvSpPr>
              <p:cNvPr id="5" name="Line 6">
                <a:extLst>
                  <a:ext uri="{FF2B5EF4-FFF2-40B4-BE49-F238E27FC236}">
                    <a16:creationId xmlns:a16="http://schemas.microsoft.com/office/drawing/2014/main" id="{4F1FE0C1-562F-6A0D-197E-19FDEF8EBB97}"/>
                  </a:ext>
                </a:extLst>
              </p:cNvPr>
              <p:cNvSpPr>
                <a:spLocks noChangeShapeType="1"/>
              </p:cNvSpPr>
              <p:nvPr/>
            </p:nvSpPr>
            <p:spPr bwMode="auto">
              <a:xfrm>
                <a:off x="912" y="1227"/>
                <a:ext cx="3792" cy="0"/>
              </a:xfrm>
              <a:prstGeom prst="line">
                <a:avLst/>
              </a:prstGeom>
              <a:noFill/>
              <a:ln w="38100">
                <a:solidFill>
                  <a:schemeClr val="tx1"/>
                </a:solidFill>
                <a:round/>
                <a:headEnd/>
                <a:tailEnd/>
              </a:ln>
            </p:spPr>
            <p:txBody>
              <a:bodyPr wrap="none" anchor="ctr"/>
              <a:lstStyle/>
              <a:p>
                <a:endParaRPr lang="zh-CN" altLang="en-US" sz="1350"/>
              </a:p>
            </p:txBody>
          </p:sp>
          <p:sp>
            <p:nvSpPr>
              <p:cNvPr id="6" name="Rectangle 7" descr="Light upward diagonal">
                <a:extLst>
                  <a:ext uri="{FF2B5EF4-FFF2-40B4-BE49-F238E27FC236}">
                    <a16:creationId xmlns:a16="http://schemas.microsoft.com/office/drawing/2014/main" id="{8FE751DC-1067-E9AD-0EEF-615FF973AA11}"/>
                  </a:ext>
                </a:extLst>
              </p:cNvPr>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p:spPr>
            <p:txBody>
              <a:bodyPr wrap="none" anchor="ctr"/>
              <a:lstStyle/>
              <a:p>
                <a:endParaRPr lang="zh-CN" altLang="en-US" sz="1350"/>
              </a:p>
            </p:txBody>
          </p:sp>
        </p:grpSp>
        <p:grpSp>
          <p:nvGrpSpPr>
            <p:cNvPr id="7" name="Group 8">
              <a:extLst>
                <a:ext uri="{FF2B5EF4-FFF2-40B4-BE49-F238E27FC236}">
                  <a16:creationId xmlns:a16="http://schemas.microsoft.com/office/drawing/2014/main" id="{C83D4EC5-D724-8738-D5BA-F0DA9FA14F4F}"/>
                </a:ext>
              </a:extLst>
            </p:cNvPr>
            <p:cNvGrpSpPr>
              <a:grpSpLocks/>
            </p:cNvGrpSpPr>
            <p:nvPr/>
          </p:nvGrpSpPr>
          <p:grpSpPr bwMode="auto">
            <a:xfrm>
              <a:off x="6159917" y="1133733"/>
              <a:ext cx="1380478" cy="713185"/>
              <a:chOff x="2178" y="1024"/>
              <a:chExt cx="1405" cy="599"/>
            </a:xfrm>
          </p:grpSpPr>
          <p:sp>
            <p:nvSpPr>
              <p:cNvPr id="8" name="Freeform 9">
                <a:extLst>
                  <a:ext uri="{FF2B5EF4-FFF2-40B4-BE49-F238E27FC236}">
                    <a16:creationId xmlns:a16="http://schemas.microsoft.com/office/drawing/2014/main" id="{D2B629B2-0ABA-8A49-84C6-2E533CDC6E7A}"/>
                  </a:ext>
                </a:extLst>
              </p:cNvPr>
              <p:cNvSpPr>
                <a:spLocks/>
              </p:cNvSpPr>
              <p:nvPr/>
            </p:nvSpPr>
            <p:spPr bwMode="auto">
              <a:xfrm>
                <a:off x="2178" y="1024"/>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5"/>
                  <a:gd name="T52" fmla="*/ 0 h 414"/>
                  <a:gd name="T53" fmla="*/ 1405 w 1405"/>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a:solidFill>
                  <a:schemeClr val="tx1"/>
                </a:solidFill>
                <a:round/>
                <a:headEnd/>
                <a:tailEnd/>
              </a:ln>
            </p:spPr>
            <p:txBody>
              <a:bodyPr wrap="none" anchor="ctr"/>
              <a:lstStyle/>
              <a:p>
                <a:endParaRPr lang="zh-CN" altLang="en-US" sz="1350"/>
              </a:p>
            </p:txBody>
          </p:sp>
          <p:sp>
            <p:nvSpPr>
              <p:cNvPr id="9" name="Text Box 10">
                <a:extLst>
                  <a:ext uri="{FF2B5EF4-FFF2-40B4-BE49-F238E27FC236}">
                    <a16:creationId xmlns:a16="http://schemas.microsoft.com/office/drawing/2014/main" id="{9B66A71B-CDF7-919F-B7DA-55E6B074F196}"/>
                  </a:ext>
                </a:extLst>
              </p:cNvPr>
              <p:cNvSpPr txBox="1">
                <a:spLocks noChangeArrowheads="1"/>
              </p:cNvSpPr>
              <p:nvPr/>
            </p:nvSpPr>
            <p:spPr bwMode="auto">
              <a:xfrm>
                <a:off x="2631" y="1390"/>
                <a:ext cx="588" cy="233"/>
              </a:xfrm>
              <a:prstGeom prst="rect">
                <a:avLst/>
              </a:prstGeom>
              <a:noFill/>
              <a:ln w="12700">
                <a:noFill/>
                <a:miter lim="800000"/>
                <a:headEnd/>
                <a:tailEnd/>
              </a:ln>
            </p:spPr>
            <p:txBody>
              <a:bodyPr wrap="none">
                <a:spAutoFit/>
              </a:bodyPr>
              <a:lstStyle/>
              <a:p>
                <a:pPr algn="ctr" eaLnBrk="0" hangingPunct="0"/>
                <a:r>
                  <a:rPr lang="en-US" altLang="zh-CN" sz="1200" b="1"/>
                  <a:t>in range</a:t>
                </a:r>
              </a:p>
            </p:txBody>
          </p:sp>
        </p:grpSp>
        <p:grpSp>
          <p:nvGrpSpPr>
            <p:cNvPr id="10" name="Group 11">
              <a:extLst>
                <a:ext uri="{FF2B5EF4-FFF2-40B4-BE49-F238E27FC236}">
                  <a16:creationId xmlns:a16="http://schemas.microsoft.com/office/drawing/2014/main" id="{7BA96082-05AA-3882-363C-C97CD41E7E18}"/>
                </a:ext>
              </a:extLst>
            </p:cNvPr>
            <p:cNvGrpSpPr>
              <a:grpSpLocks/>
            </p:cNvGrpSpPr>
            <p:nvPr/>
          </p:nvGrpSpPr>
          <p:grpSpPr bwMode="auto">
            <a:xfrm>
              <a:off x="7551561" y="1068844"/>
              <a:ext cx="1378514" cy="790576"/>
              <a:chOff x="3574" y="960"/>
              <a:chExt cx="1403" cy="664"/>
            </a:xfrm>
          </p:grpSpPr>
          <p:sp>
            <p:nvSpPr>
              <p:cNvPr id="11" name="Freeform 12">
                <a:extLst>
                  <a:ext uri="{FF2B5EF4-FFF2-40B4-BE49-F238E27FC236}">
                    <a16:creationId xmlns:a16="http://schemas.microsoft.com/office/drawing/2014/main" id="{001C4DA6-2A3B-F9D5-58F5-82D5B8B256C6}"/>
                  </a:ext>
                </a:extLst>
              </p:cNvPr>
              <p:cNvSpPr>
                <a:spLocks/>
              </p:cNvSpPr>
              <p:nvPr/>
            </p:nvSpPr>
            <p:spPr bwMode="auto">
              <a:xfrm>
                <a:off x="3574" y="96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a:solidFill>
                  <a:schemeClr val="tx1"/>
                </a:solidFill>
                <a:round/>
                <a:headEnd/>
                <a:tailEnd/>
              </a:ln>
            </p:spPr>
            <p:txBody>
              <a:bodyPr wrap="none" anchor="ctr"/>
              <a:lstStyle/>
              <a:p>
                <a:endParaRPr lang="zh-CN" altLang="en-US" sz="1350"/>
              </a:p>
            </p:txBody>
          </p:sp>
          <p:sp>
            <p:nvSpPr>
              <p:cNvPr id="12" name="Text Box 13">
                <a:extLst>
                  <a:ext uri="{FF2B5EF4-FFF2-40B4-BE49-F238E27FC236}">
                    <a16:creationId xmlns:a16="http://schemas.microsoft.com/office/drawing/2014/main" id="{DBF80F9F-9327-BB57-F324-34B712E7581F}"/>
                  </a:ext>
                </a:extLst>
              </p:cNvPr>
              <p:cNvSpPr txBox="1">
                <a:spLocks noChangeArrowheads="1"/>
              </p:cNvSpPr>
              <p:nvPr/>
            </p:nvSpPr>
            <p:spPr bwMode="auto">
              <a:xfrm>
                <a:off x="3747" y="1391"/>
                <a:ext cx="1150" cy="233"/>
              </a:xfrm>
              <a:prstGeom prst="rect">
                <a:avLst/>
              </a:prstGeom>
              <a:noFill/>
              <a:ln w="12700">
                <a:noFill/>
                <a:miter lim="800000"/>
                <a:headEnd/>
                <a:tailEnd/>
              </a:ln>
            </p:spPr>
            <p:txBody>
              <a:bodyPr wrap="none">
                <a:spAutoFit/>
              </a:bodyPr>
              <a:lstStyle/>
              <a:p>
                <a:pPr algn="ctr" eaLnBrk="0" hangingPunct="0"/>
                <a:r>
                  <a:rPr lang="en-US" altLang="zh-CN" sz="1200" b="1"/>
                  <a:t>greater than range</a:t>
                </a:r>
              </a:p>
            </p:txBody>
          </p:sp>
        </p:grpSp>
        <p:grpSp>
          <p:nvGrpSpPr>
            <p:cNvPr id="13" name="Group 14">
              <a:extLst>
                <a:ext uri="{FF2B5EF4-FFF2-40B4-BE49-F238E27FC236}">
                  <a16:creationId xmlns:a16="http://schemas.microsoft.com/office/drawing/2014/main" id="{6761F0F5-8549-51CB-B1C4-7FCDDD4D09AC}"/>
                </a:ext>
              </a:extLst>
            </p:cNvPr>
            <p:cNvGrpSpPr>
              <a:grpSpLocks/>
            </p:cNvGrpSpPr>
            <p:nvPr/>
          </p:nvGrpSpPr>
          <p:grpSpPr bwMode="auto">
            <a:xfrm>
              <a:off x="4787134" y="1152783"/>
              <a:ext cx="1339212" cy="694135"/>
              <a:chOff x="818" y="1041"/>
              <a:chExt cx="1363" cy="583"/>
            </a:xfrm>
          </p:grpSpPr>
          <p:sp>
            <p:nvSpPr>
              <p:cNvPr id="14" name="Freeform 15">
                <a:extLst>
                  <a:ext uri="{FF2B5EF4-FFF2-40B4-BE49-F238E27FC236}">
                    <a16:creationId xmlns:a16="http://schemas.microsoft.com/office/drawing/2014/main" id="{7E1EF557-F2E1-8635-F18C-15EB9CDED800}"/>
                  </a:ext>
                </a:extLst>
              </p:cNvPr>
              <p:cNvSpPr>
                <a:spLocks/>
              </p:cNvSpPr>
              <p:nvPr/>
            </p:nvSpPr>
            <p:spPr bwMode="auto">
              <a:xfrm>
                <a:off x="818" y="1041"/>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a:solidFill>
                  <a:schemeClr val="tx1"/>
                </a:solidFill>
                <a:round/>
                <a:headEnd/>
                <a:tailEnd/>
              </a:ln>
            </p:spPr>
            <p:txBody>
              <a:bodyPr wrap="none" anchor="ctr"/>
              <a:lstStyle/>
              <a:p>
                <a:endParaRPr lang="zh-CN" altLang="en-US" sz="1350"/>
              </a:p>
            </p:txBody>
          </p:sp>
          <p:sp>
            <p:nvSpPr>
              <p:cNvPr id="15" name="Text Box 16">
                <a:extLst>
                  <a:ext uri="{FF2B5EF4-FFF2-40B4-BE49-F238E27FC236}">
                    <a16:creationId xmlns:a16="http://schemas.microsoft.com/office/drawing/2014/main" id="{87E0440C-DBCB-22DF-4FA4-64FC33EDAF9D}"/>
                  </a:ext>
                </a:extLst>
              </p:cNvPr>
              <p:cNvSpPr txBox="1">
                <a:spLocks noChangeArrowheads="1"/>
              </p:cNvSpPr>
              <p:nvPr/>
            </p:nvSpPr>
            <p:spPr bwMode="auto">
              <a:xfrm>
                <a:off x="1007" y="1391"/>
                <a:ext cx="963" cy="233"/>
              </a:xfrm>
              <a:prstGeom prst="rect">
                <a:avLst/>
              </a:prstGeom>
              <a:noFill/>
              <a:ln w="12700">
                <a:noFill/>
                <a:miter lim="800000"/>
                <a:headEnd/>
                <a:tailEnd/>
              </a:ln>
            </p:spPr>
            <p:txBody>
              <a:bodyPr wrap="none">
                <a:spAutoFit/>
              </a:bodyPr>
              <a:lstStyle/>
              <a:p>
                <a:pPr algn="ctr" eaLnBrk="0" hangingPunct="0"/>
                <a:r>
                  <a:rPr lang="en-US" altLang="zh-CN" sz="1200" b="1"/>
                  <a:t>less than range</a:t>
                </a:r>
              </a:p>
            </p:txBody>
          </p:sp>
        </p:grpSp>
        <p:grpSp>
          <p:nvGrpSpPr>
            <p:cNvPr id="16" name="Group 17">
              <a:extLst>
                <a:ext uri="{FF2B5EF4-FFF2-40B4-BE49-F238E27FC236}">
                  <a16:creationId xmlns:a16="http://schemas.microsoft.com/office/drawing/2014/main" id="{2F32785E-CED8-6A4A-E152-DBDD4753B348}"/>
                </a:ext>
              </a:extLst>
            </p:cNvPr>
            <p:cNvGrpSpPr>
              <a:grpSpLocks/>
            </p:cNvGrpSpPr>
            <p:nvPr/>
          </p:nvGrpSpPr>
          <p:grpSpPr bwMode="auto">
            <a:xfrm>
              <a:off x="4997874" y="2323168"/>
              <a:ext cx="3725818" cy="57150"/>
              <a:chOff x="984" y="2066"/>
              <a:chExt cx="3792" cy="48"/>
            </a:xfrm>
          </p:grpSpPr>
          <p:sp>
            <p:nvSpPr>
              <p:cNvPr id="17" name="Line 18">
                <a:extLst>
                  <a:ext uri="{FF2B5EF4-FFF2-40B4-BE49-F238E27FC236}">
                    <a16:creationId xmlns:a16="http://schemas.microsoft.com/office/drawing/2014/main" id="{10CD36D1-4E46-5B5A-36C0-797D712A16B2}"/>
                  </a:ext>
                </a:extLst>
              </p:cNvPr>
              <p:cNvSpPr>
                <a:spLocks noChangeShapeType="1"/>
              </p:cNvSpPr>
              <p:nvPr/>
            </p:nvSpPr>
            <p:spPr bwMode="auto">
              <a:xfrm>
                <a:off x="984" y="2091"/>
                <a:ext cx="3792" cy="0"/>
              </a:xfrm>
              <a:prstGeom prst="line">
                <a:avLst/>
              </a:prstGeom>
              <a:noFill/>
              <a:ln w="38100">
                <a:solidFill>
                  <a:schemeClr val="tx1"/>
                </a:solidFill>
                <a:round/>
                <a:headEnd/>
                <a:tailEnd/>
              </a:ln>
            </p:spPr>
            <p:txBody>
              <a:bodyPr wrap="none" anchor="ctr"/>
              <a:lstStyle/>
              <a:p>
                <a:endParaRPr lang="zh-CN" altLang="en-US" sz="1350"/>
              </a:p>
            </p:txBody>
          </p:sp>
          <p:sp>
            <p:nvSpPr>
              <p:cNvPr id="18" name="Oval 19">
                <a:extLst>
                  <a:ext uri="{FF2B5EF4-FFF2-40B4-BE49-F238E27FC236}">
                    <a16:creationId xmlns:a16="http://schemas.microsoft.com/office/drawing/2014/main" id="{69F97776-C04C-E647-0505-22556C483334}"/>
                  </a:ext>
                </a:extLst>
              </p:cNvPr>
              <p:cNvSpPr>
                <a:spLocks noChangeArrowheads="1"/>
              </p:cNvSpPr>
              <p:nvPr/>
            </p:nvSpPr>
            <p:spPr bwMode="auto">
              <a:xfrm>
                <a:off x="2856" y="2066"/>
                <a:ext cx="48" cy="48"/>
              </a:xfrm>
              <a:prstGeom prst="ellipse">
                <a:avLst/>
              </a:prstGeom>
              <a:solidFill>
                <a:schemeClr val="hlink"/>
              </a:solidFill>
              <a:ln w="12700">
                <a:solidFill>
                  <a:schemeClr val="tx1"/>
                </a:solidFill>
                <a:round/>
                <a:headEnd/>
                <a:tailEnd/>
              </a:ln>
            </p:spPr>
            <p:txBody>
              <a:bodyPr wrap="none" anchor="ctr"/>
              <a:lstStyle/>
              <a:p>
                <a:endParaRPr lang="zh-CN" altLang="en-US" sz="1350"/>
              </a:p>
            </p:txBody>
          </p:sp>
        </p:grpSp>
        <p:sp>
          <p:nvSpPr>
            <p:cNvPr id="19" name="Text Box 20">
              <a:extLst>
                <a:ext uri="{FF2B5EF4-FFF2-40B4-BE49-F238E27FC236}">
                  <a16:creationId xmlns:a16="http://schemas.microsoft.com/office/drawing/2014/main" id="{9F789A57-4E0B-A37C-CC21-157A19F7B392}"/>
                </a:ext>
              </a:extLst>
            </p:cNvPr>
            <p:cNvSpPr txBox="1">
              <a:spLocks noChangeArrowheads="1"/>
            </p:cNvSpPr>
            <p:nvPr/>
          </p:nvSpPr>
          <p:spPr bwMode="auto">
            <a:xfrm>
              <a:off x="6555785" y="2490322"/>
              <a:ext cx="713733" cy="276999"/>
            </a:xfrm>
            <a:prstGeom prst="rect">
              <a:avLst/>
            </a:prstGeom>
            <a:noFill/>
            <a:ln w="12700">
              <a:noFill/>
              <a:miter lim="800000"/>
              <a:headEnd/>
              <a:tailEnd/>
            </a:ln>
          </p:spPr>
          <p:txBody>
            <a:bodyPr wrap="square">
              <a:spAutoFit/>
            </a:bodyPr>
            <a:lstStyle/>
            <a:p>
              <a:pPr algn="ctr" eaLnBrk="0" hangingPunct="0"/>
              <a:r>
                <a:rPr lang="en-US" altLang="zh-CN" sz="1200" b="1" dirty="0"/>
                <a:t>value</a:t>
              </a:r>
            </a:p>
          </p:txBody>
        </p:sp>
        <p:grpSp>
          <p:nvGrpSpPr>
            <p:cNvPr id="20" name="Group 21">
              <a:extLst>
                <a:ext uri="{FF2B5EF4-FFF2-40B4-BE49-F238E27FC236}">
                  <a16:creationId xmlns:a16="http://schemas.microsoft.com/office/drawing/2014/main" id="{2B19D063-9136-4088-163D-A9CB2DD7066A}"/>
                </a:ext>
              </a:extLst>
            </p:cNvPr>
            <p:cNvGrpSpPr>
              <a:grpSpLocks/>
            </p:cNvGrpSpPr>
            <p:nvPr/>
          </p:nvGrpSpPr>
          <p:grpSpPr bwMode="auto">
            <a:xfrm>
              <a:off x="6894104" y="2042180"/>
              <a:ext cx="2089878" cy="765572"/>
              <a:chOff x="2509" y="1830"/>
              <a:chExt cx="2127" cy="643"/>
            </a:xfrm>
          </p:grpSpPr>
          <p:sp>
            <p:nvSpPr>
              <p:cNvPr id="21" name="Freeform 22">
                <a:extLst>
                  <a:ext uri="{FF2B5EF4-FFF2-40B4-BE49-F238E27FC236}">
                    <a16:creationId xmlns:a16="http://schemas.microsoft.com/office/drawing/2014/main" id="{DA179DB6-8FEF-AED4-78BF-83C008422513}"/>
                  </a:ext>
                </a:extLst>
              </p:cNvPr>
              <p:cNvSpPr>
                <a:spLocks/>
              </p:cNvSpPr>
              <p:nvPr/>
            </p:nvSpPr>
            <p:spPr bwMode="auto">
              <a:xfrm>
                <a:off x="2509" y="1830"/>
                <a:ext cx="2127" cy="432"/>
              </a:xfrm>
              <a:custGeom>
                <a:avLst/>
                <a:gdLst>
                  <a:gd name="T0" fmla="*/ 6396 w 1403"/>
                  <a:gd name="T1" fmla="*/ 100 h 432"/>
                  <a:gd name="T2" fmla="*/ 703 w 1403"/>
                  <a:gd name="T3" fmla="*/ 156 h 432"/>
                  <a:gd name="T4" fmla="*/ 356 w 1403"/>
                  <a:gd name="T5" fmla="*/ 179 h 432"/>
                  <a:gd name="T6" fmla="*/ 258 w 1403"/>
                  <a:gd name="T7" fmla="*/ 203 h 432"/>
                  <a:gd name="T8" fmla="*/ 62 w 1403"/>
                  <a:gd name="T9" fmla="*/ 252 h 432"/>
                  <a:gd name="T10" fmla="*/ 183 w 1403"/>
                  <a:gd name="T11" fmla="*/ 347 h 432"/>
                  <a:gd name="T12" fmla="*/ 1349 w 1403"/>
                  <a:gd name="T13" fmla="*/ 384 h 432"/>
                  <a:gd name="T14" fmla="*/ 5755 w 1403"/>
                  <a:gd name="T15" fmla="*/ 422 h 432"/>
                  <a:gd name="T16" fmla="*/ 7439 w 1403"/>
                  <a:gd name="T17" fmla="*/ 432 h 432"/>
                  <a:gd name="T18" fmla="*/ 11717 w 1403"/>
                  <a:gd name="T19" fmla="*/ 422 h 432"/>
                  <a:gd name="T20" fmla="*/ 13268 w 1403"/>
                  <a:gd name="T21" fmla="*/ 394 h 432"/>
                  <a:gd name="T22" fmla="*/ 16889 w 1403"/>
                  <a:gd name="T23" fmla="*/ 356 h 432"/>
                  <a:gd name="T24" fmla="*/ 17022 w 1403"/>
                  <a:gd name="T25" fmla="*/ 290 h 432"/>
                  <a:gd name="T26" fmla="*/ 8346 w 1403"/>
                  <a:gd name="T27" fmla="*/ 100 h 432"/>
                  <a:gd name="T28" fmla="*/ 6396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a:solidFill>
                  <a:schemeClr val="tx1"/>
                </a:solidFill>
                <a:round/>
                <a:headEnd/>
                <a:tailEnd/>
              </a:ln>
            </p:spPr>
            <p:txBody>
              <a:bodyPr wrap="none" anchor="ctr"/>
              <a:lstStyle/>
              <a:p>
                <a:endParaRPr lang="zh-CN" altLang="en-US" sz="1350"/>
              </a:p>
            </p:txBody>
          </p:sp>
          <p:sp>
            <p:nvSpPr>
              <p:cNvPr id="22" name="Text Box 23">
                <a:extLst>
                  <a:ext uri="{FF2B5EF4-FFF2-40B4-BE49-F238E27FC236}">
                    <a16:creationId xmlns:a16="http://schemas.microsoft.com/office/drawing/2014/main" id="{8BA95252-49FD-FFA9-DB50-11C6EFD8A3F3}"/>
                  </a:ext>
                </a:extLst>
              </p:cNvPr>
              <p:cNvSpPr txBox="1">
                <a:spLocks noChangeArrowheads="1"/>
              </p:cNvSpPr>
              <p:nvPr/>
            </p:nvSpPr>
            <p:spPr bwMode="auto">
              <a:xfrm>
                <a:off x="3156" y="2240"/>
                <a:ext cx="1137" cy="233"/>
              </a:xfrm>
              <a:prstGeom prst="rect">
                <a:avLst/>
              </a:prstGeom>
              <a:noFill/>
              <a:ln w="12700">
                <a:noFill/>
                <a:miter lim="800000"/>
                <a:headEnd/>
                <a:tailEnd/>
              </a:ln>
            </p:spPr>
            <p:txBody>
              <a:bodyPr wrap="none">
                <a:spAutoFit/>
              </a:bodyPr>
              <a:lstStyle/>
              <a:p>
                <a:pPr algn="ctr" eaLnBrk="0" hangingPunct="0"/>
                <a:r>
                  <a:rPr lang="en-US" altLang="zh-CN" sz="1200" b="1" dirty="0"/>
                  <a:t>greater than value</a:t>
                </a:r>
              </a:p>
            </p:txBody>
          </p:sp>
        </p:grpSp>
        <p:grpSp>
          <p:nvGrpSpPr>
            <p:cNvPr id="23" name="Group 24">
              <a:extLst>
                <a:ext uri="{FF2B5EF4-FFF2-40B4-BE49-F238E27FC236}">
                  <a16:creationId xmlns:a16="http://schemas.microsoft.com/office/drawing/2014/main" id="{F97C3699-0D5C-AD04-C7E5-789CEB4E33B0}"/>
                </a:ext>
              </a:extLst>
            </p:cNvPr>
            <p:cNvGrpSpPr>
              <a:grpSpLocks/>
            </p:cNvGrpSpPr>
            <p:nvPr/>
          </p:nvGrpSpPr>
          <p:grpSpPr bwMode="auto">
            <a:xfrm>
              <a:off x="4631407" y="2127264"/>
              <a:ext cx="2195993" cy="695325"/>
              <a:chOff x="624" y="1905"/>
              <a:chExt cx="2235" cy="584"/>
            </a:xfrm>
          </p:grpSpPr>
          <p:sp>
            <p:nvSpPr>
              <p:cNvPr id="24" name="Freeform 25">
                <a:extLst>
                  <a:ext uri="{FF2B5EF4-FFF2-40B4-BE49-F238E27FC236}">
                    <a16:creationId xmlns:a16="http://schemas.microsoft.com/office/drawing/2014/main" id="{56AD1A3D-D5D5-27BE-741F-3976A07FA47F}"/>
                  </a:ext>
                </a:extLst>
              </p:cNvPr>
              <p:cNvSpPr>
                <a:spLocks/>
              </p:cNvSpPr>
              <p:nvPr/>
            </p:nvSpPr>
            <p:spPr bwMode="auto">
              <a:xfrm>
                <a:off x="624" y="1905"/>
                <a:ext cx="2235" cy="351"/>
              </a:xfrm>
              <a:custGeom>
                <a:avLst/>
                <a:gdLst>
                  <a:gd name="T0" fmla="*/ 26499 w 1363"/>
                  <a:gd name="T1" fmla="*/ 178 h 351"/>
                  <a:gd name="T2" fmla="*/ 26187 w 1363"/>
                  <a:gd name="T3" fmla="*/ 103 h 351"/>
                  <a:gd name="T4" fmla="*/ 25159 w 1363"/>
                  <a:gd name="T5" fmla="*/ 52 h 351"/>
                  <a:gd name="T6" fmla="*/ 20082 w 1363"/>
                  <a:gd name="T7" fmla="*/ 20 h 351"/>
                  <a:gd name="T8" fmla="*/ 4316 w 1363"/>
                  <a:gd name="T9" fmla="*/ 30 h 351"/>
                  <a:gd name="T10" fmla="*/ 1614 w 1363"/>
                  <a:gd name="T11" fmla="*/ 122 h 351"/>
                  <a:gd name="T12" fmla="*/ 9083 w 1363"/>
                  <a:gd name="T13" fmla="*/ 333 h 351"/>
                  <a:gd name="T14" fmla="*/ 16975 w 1363"/>
                  <a:gd name="T15" fmla="*/ 342 h 351"/>
                  <a:gd name="T16" fmla="*/ 21515 w 1363"/>
                  <a:gd name="T17" fmla="*/ 333 h 351"/>
                  <a:gd name="T18" fmla="*/ 21640 w 1363"/>
                  <a:gd name="T19" fmla="*/ 332 h 351"/>
                  <a:gd name="T20" fmla="*/ 22666 w 1363"/>
                  <a:gd name="T21" fmla="*/ 324 h 351"/>
                  <a:gd name="T22" fmla="*/ 24314 w 1363"/>
                  <a:gd name="T23" fmla="*/ 314 h 351"/>
                  <a:gd name="T24" fmla="*/ 25057 w 1363"/>
                  <a:gd name="T25" fmla="*/ 308 h 351"/>
                  <a:gd name="T26" fmla="*/ 26092 w 1363"/>
                  <a:gd name="T27" fmla="*/ 266 h 351"/>
                  <a:gd name="T28" fmla="*/ 26344 w 1363"/>
                  <a:gd name="T29" fmla="*/ 250 h 351"/>
                  <a:gd name="T30" fmla="*/ 26499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a:solidFill>
                  <a:schemeClr val="tx1"/>
                </a:solidFill>
                <a:round/>
                <a:headEnd/>
                <a:tailEnd/>
              </a:ln>
            </p:spPr>
            <p:txBody>
              <a:bodyPr wrap="none" anchor="ctr"/>
              <a:lstStyle/>
              <a:p>
                <a:endParaRPr lang="zh-CN" altLang="en-US" sz="1350"/>
              </a:p>
            </p:txBody>
          </p:sp>
          <p:sp>
            <p:nvSpPr>
              <p:cNvPr id="25" name="Text Box 26">
                <a:extLst>
                  <a:ext uri="{FF2B5EF4-FFF2-40B4-BE49-F238E27FC236}">
                    <a16:creationId xmlns:a16="http://schemas.microsoft.com/office/drawing/2014/main" id="{66E6BDB3-2348-0A1E-8BDC-4432F02C3AB8}"/>
                  </a:ext>
                </a:extLst>
              </p:cNvPr>
              <p:cNvSpPr txBox="1">
                <a:spLocks noChangeArrowheads="1"/>
              </p:cNvSpPr>
              <p:nvPr/>
            </p:nvSpPr>
            <p:spPr bwMode="auto">
              <a:xfrm>
                <a:off x="1358" y="2256"/>
                <a:ext cx="950" cy="233"/>
              </a:xfrm>
              <a:prstGeom prst="rect">
                <a:avLst/>
              </a:prstGeom>
              <a:noFill/>
              <a:ln w="12700">
                <a:noFill/>
                <a:miter lim="800000"/>
                <a:headEnd/>
                <a:tailEnd/>
              </a:ln>
            </p:spPr>
            <p:txBody>
              <a:bodyPr wrap="none">
                <a:spAutoFit/>
              </a:bodyPr>
              <a:lstStyle/>
              <a:p>
                <a:pPr algn="ctr" eaLnBrk="0" hangingPunct="0"/>
                <a:r>
                  <a:rPr lang="en-US" altLang="zh-CN" sz="1200" b="1"/>
                  <a:t>less than value</a:t>
                </a:r>
              </a:p>
            </p:txBody>
          </p:sp>
        </p:grpSp>
      </p:grpSp>
      <p:grpSp>
        <p:nvGrpSpPr>
          <p:cNvPr id="26" name="组合 25">
            <a:extLst>
              <a:ext uri="{FF2B5EF4-FFF2-40B4-BE49-F238E27FC236}">
                <a16:creationId xmlns:a16="http://schemas.microsoft.com/office/drawing/2014/main" id="{0ECAC2D0-3015-C186-DE7F-B07072EAFBC3}"/>
              </a:ext>
            </a:extLst>
          </p:cNvPr>
          <p:cNvGrpSpPr/>
          <p:nvPr/>
        </p:nvGrpSpPr>
        <p:grpSpPr>
          <a:xfrm>
            <a:off x="5314090" y="3418950"/>
            <a:ext cx="3332878" cy="920354"/>
            <a:chOff x="2351486" y="2056210"/>
            <a:chExt cx="3332878" cy="920354"/>
          </a:xfrm>
        </p:grpSpPr>
        <p:sp>
          <p:nvSpPr>
            <p:cNvPr id="27" name="Freeform 17">
              <a:extLst>
                <a:ext uri="{FF2B5EF4-FFF2-40B4-BE49-F238E27FC236}">
                  <a16:creationId xmlns:a16="http://schemas.microsoft.com/office/drawing/2014/main" id="{4423A529-59F3-F88E-F672-0580D980B12A}"/>
                </a:ext>
              </a:extLst>
            </p:cNvPr>
            <p:cNvSpPr>
              <a:spLocks/>
            </p:cNvSpPr>
            <p:nvPr/>
          </p:nvSpPr>
          <p:spPr bwMode="auto">
            <a:xfrm>
              <a:off x="2351486" y="2056210"/>
              <a:ext cx="3332878" cy="920354"/>
            </a:xfrm>
            <a:custGeom>
              <a:avLst/>
              <a:gdLst>
                <a:gd name="T0" fmla="*/ 2147483647 w 3340"/>
                <a:gd name="T1" fmla="*/ 2147483647 h 666"/>
                <a:gd name="T2" fmla="*/ 2147483647 w 3340"/>
                <a:gd name="T3" fmla="*/ 2147483647 h 666"/>
                <a:gd name="T4" fmla="*/ 2147483647 w 3340"/>
                <a:gd name="T5" fmla="*/ 2147483647 h 666"/>
                <a:gd name="T6" fmla="*/ 0 w 3340"/>
                <a:gd name="T7" fmla="*/ 2147483647 h 666"/>
                <a:gd name="T8" fmla="*/ 2147483647 w 3340"/>
                <a:gd name="T9" fmla="*/ 2147483647 h 666"/>
                <a:gd name="T10" fmla="*/ 2147483647 w 3340"/>
                <a:gd name="T11" fmla="*/ 2147483647 h 666"/>
                <a:gd name="T12" fmla="*/ 2147483647 w 3340"/>
                <a:gd name="T13" fmla="*/ 2147483647 h 666"/>
                <a:gd name="T14" fmla="*/ 2147483647 w 3340"/>
                <a:gd name="T15" fmla="*/ 2147483647 h 666"/>
                <a:gd name="T16" fmla="*/ 2147483647 w 3340"/>
                <a:gd name="T17" fmla="*/ 2147483647 h 666"/>
                <a:gd name="T18" fmla="*/ 2147483647 w 3340"/>
                <a:gd name="T19" fmla="*/ 2147483647 h 666"/>
                <a:gd name="T20" fmla="*/ 2147483647 w 3340"/>
                <a:gd name="T21" fmla="*/ 2147483647 h 666"/>
                <a:gd name="T22" fmla="*/ 2147483647 w 3340"/>
                <a:gd name="T23" fmla="*/ 2147483647 h 666"/>
                <a:gd name="T24" fmla="*/ 2147483647 w 3340"/>
                <a:gd name="T25" fmla="*/ 2147483647 h 666"/>
                <a:gd name="T26" fmla="*/ 2147483647 w 3340"/>
                <a:gd name="T27" fmla="*/ 2147483647 h 666"/>
                <a:gd name="T28" fmla="*/ 2147483647 w 3340"/>
                <a:gd name="T29" fmla="*/ 2147483647 h 666"/>
                <a:gd name="T30" fmla="*/ 2147483647 w 3340"/>
                <a:gd name="T31" fmla="*/ 2147483647 h 666"/>
                <a:gd name="T32" fmla="*/ 2147483647 w 3340"/>
                <a:gd name="T33" fmla="*/ 2147483647 h 666"/>
                <a:gd name="T34" fmla="*/ 2147483647 w 3340"/>
                <a:gd name="T35" fmla="*/ 2147483647 h 666"/>
                <a:gd name="T36" fmla="*/ 2147483647 w 3340"/>
                <a:gd name="T37" fmla="*/ 2147483647 h 666"/>
                <a:gd name="T38" fmla="*/ 2147483647 w 3340"/>
                <a:gd name="T39" fmla="*/ 2147483647 h 6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0"/>
                <a:gd name="T61" fmla="*/ 0 h 666"/>
                <a:gd name="T62" fmla="*/ 3340 w 3340"/>
                <a:gd name="T63" fmla="*/ 666 h 6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a:solidFill>
                <a:schemeClr val="tx1"/>
              </a:solidFill>
              <a:round/>
              <a:headEnd/>
              <a:tailEnd/>
            </a:ln>
          </p:spPr>
          <p:txBody>
            <a:bodyPr wrap="none" anchor="ctr"/>
            <a:lstStyle/>
            <a:p>
              <a:endParaRPr lang="zh-CN" altLang="en-US" sz="1350"/>
            </a:p>
          </p:txBody>
        </p:sp>
        <p:sp>
          <p:nvSpPr>
            <p:cNvPr id="28" name="Text Box 18">
              <a:extLst>
                <a:ext uri="{FF2B5EF4-FFF2-40B4-BE49-F238E27FC236}">
                  <a16:creationId xmlns:a16="http://schemas.microsoft.com/office/drawing/2014/main" id="{94097528-0424-E04A-56F8-18FB0157E7C1}"/>
                </a:ext>
              </a:extLst>
            </p:cNvPr>
            <p:cNvSpPr txBox="1">
              <a:spLocks noChangeArrowheads="1"/>
            </p:cNvSpPr>
            <p:nvPr/>
          </p:nvSpPr>
          <p:spPr bwMode="auto">
            <a:xfrm>
              <a:off x="2577426" y="2409825"/>
              <a:ext cx="1373068" cy="276999"/>
            </a:xfrm>
            <a:prstGeom prst="rect">
              <a:avLst/>
            </a:prstGeom>
            <a:noFill/>
            <a:ln w="12700">
              <a:noFill/>
              <a:miter lim="800000"/>
              <a:headEnd/>
              <a:tailEnd/>
            </a:ln>
          </p:spPr>
          <p:txBody>
            <a:bodyPr wrap="none">
              <a:spAutoFit/>
            </a:bodyPr>
            <a:lstStyle/>
            <a:p>
              <a:pPr algn="ctr" eaLnBrk="0" hangingPunct="0"/>
              <a:r>
                <a:rPr lang="en-US" altLang="zh-CN" sz="1200" b="1" dirty="0"/>
                <a:t>not member of set</a:t>
              </a:r>
            </a:p>
          </p:txBody>
        </p:sp>
        <p:sp>
          <p:nvSpPr>
            <p:cNvPr id="29" name="Freeform 19">
              <a:extLst>
                <a:ext uri="{FF2B5EF4-FFF2-40B4-BE49-F238E27FC236}">
                  <a16:creationId xmlns:a16="http://schemas.microsoft.com/office/drawing/2014/main" id="{E653D13A-9EB9-262E-D9B1-B3A8D252AEFC}"/>
                </a:ext>
              </a:extLst>
            </p:cNvPr>
            <p:cNvSpPr>
              <a:spLocks/>
            </p:cNvSpPr>
            <p:nvPr/>
          </p:nvSpPr>
          <p:spPr bwMode="auto">
            <a:xfrm>
              <a:off x="3950494" y="2166938"/>
              <a:ext cx="1517052" cy="485775"/>
            </a:xfrm>
            <a:custGeom>
              <a:avLst/>
              <a:gdLst>
                <a:gd name="T0" fmla="*/ 2147483647 w 1079"/>
                <a:gd name="T1" fmla="*/ 2147483647 h 394"/>
                <a:gd name="T2" fmla="*/ 2147483647 w 1079"/>
                <a:gd name="T3" fmla="*/ 2147483647 h 394"/>
                <a:gd name="T4" fmla="*/ 2147483647 w 1079"/>
                <a:gd name="T5" fmla="*/ 2147483647 h 394"/>
                <a:gd name="T6" fmla="*/ 2147483647 w 1079"/>
                <a:gd name="T7" fmla="*/ 2147483647 h 394"/>
                <a:gd name="T8" fmla="*/ 2147483647 w 1079"/>
                <a:gd name="T9" fmla="*/ 2147483647 h 394"/>
                <a:gd name="T10" fmla="*/ 2147483647 w 1079"/>
                <a:gd name="T11" fmla="*/ 2147483647 h 394"/>
                <a:gd name="T12" fmla="*/ 2147483647 w 1079"/>
                <a:gd name="T13" fmla="*/ 2147483647 h 394"/>
                <a:gd name="T14" fmla="*/ 2147483647 w 1079"/>
                <a:gd name="T15" fmla="*/ 2147483647 h 394"/>
                <a:gd name="T16" fmla="*/ 2147483647 w 1079"/>
                <a:gd name="T17" fmla="*/ 2147483647 h 394"/>
                <a:gd name="T18" fmla="*/ 2147483647 w 1079"/>
                <a:gd name="T19" fmla="*/ 2147483647 h 394"/>
                <a:gd name="T20" fmla="*/ 2147483647 w 1079"/>
                <a:gd name="T21" fmla="*/ 2147483647 h 394"/>
                <a:gd name="T22" fmla="*/ 2147483647 w 1079"/>
                <a:gd name="T23" fmla="*/ 2147483647 h 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9"/>
                <a:gd name="T37" fmla="*/ 0 h 394"/>
                <a:gd name="T38" fmla="*/ 1079 w 1079"/>
                <a:gd name="T39" fmla="*/ 394 h 3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a:solidFill>
                <a:schemeClr val="tx1"/>
              </a:solidFill>
              <a:round/>
              <a:headEnd/>
              <a:tailEnd/>
            </a:ln>
          </p:spPr>
          <p:txBody>
            <a:bodyPr wrap="none" anchor="ctr"/>
            <a:lstStyle/>
            <a:p>
              <a:endParaRPr lang="zh-CN" altLang="en-US" sz="1350"/>
            </a:p>
          </p:txBody>
        </p:sp>
        <p:sp>
          <p:nvSpPr>
            <p:cNvPr id="30" name="Text Box 20">
              <a:extLst>
                <a:ext uri="{FF2B5EF4-FFF2-40B4-BE49-F238E27FC236}">
                  <a16:creationId xmlns:a16="http://schemas.microsoft.com/office/drawing/2014/main" id="{5A54E40B-A8D1-2C57-64B4-181D8B58FFC3}"/>
                </a:ext>
              </a:extLst>
            </p:cNvPr>
            <p:cNvSpPr txBox="1">
              <a:spLocks noChangeArrowheads="1"/>
            </p:cNvSpPr>
            <p:nvPr/>
          </p:nvSpPr>
          <p:spPr bwMode="auto">
            <a:xfrm>
              <a:off x="3996928" y="2259450"/>
              <a:ext cx="1312069" cy="276999"/>
            </a:xfrm>
            <a:prstGeom prst="rect">
              <a:avLst/>
            </a:prstGeom>
            <a:noFill/>
            <a:ln w="12700">
              <a:noFill/>
              <a:miter lim="800000"/>
              <a:headEnd/>
              <a:tailEnd/>
            </a:ln>
          </p:spPr>
          <p:txBody>
            <a:bodyPr>
              <a:spAutoFit/>
            </a:bodyPr>
            <a:lstStyle/>
            <a:p>
              <a:pPr algn="ctr" eaLnBrk="0" hangingPunct="0"/>
              <a:r>
                <a:rPr lang="en-US" altLang="zh-CN" sz="1200" b="1" dirty="0"/>
                <a:t>member of set</a:t>
              </a:r>
            </a:p>
          </p:txBody>
        </p:sp>
      </p:grpSp>
    </p:spTree>
    <p:extLst>
      <p:ext uri="{BB962C8B-B14F-4D97-AF65-F5344CB8AC3E}">
        <p14:creationId xmlns:p14="http://schemas.microsoft.com/office/powerpoint/2010/main" val="4269374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ppt_y</p:attrName>
                                        </p:attrNameLst>
                                      </p:cBhvr>
                                      <p:tavLst>
                                        <p:tav tm="0">
                                          <p:val>
                                            <p:strVal val="#ppt_y+#ppt_h*1.125000"/>
                                          </p:val>
                                        </p:tav>
                                        <p:tav tm="100000">
                                          <p:val>
                                            <p:strVal val="#ppt_y"/>
                                          </p:val>
                                        </p:tav>
                                      </p:tavLst>
                                    </p:anim>
                                    <p:animEffect transition="in" filter="wipe(up)">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练习</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408384" y="1936523"/>
            <a:ext cx="2523352" cy="1406539"/>
          </a:xfrm>
          <a:prstGeom prst="rect">
            <a:avLst/>
          </a:prstGeom>
        </p:spPr>
        <p:txBody>
          <a:bodyPr wrap="square">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有效等价类如何划分？</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无效等价类呢？</a:t>
            </a:r>
          </a:p>
        </p:txBody>
      </p:sp>
      <p:grpSp>
        <p:nvGrpSpPr>
          <p:cNvPr id="4" name="Group 3">
            <a:extLst>
              <a:ext uri="{FF2B5EF4-FFF2-40B4-BE49-F238E27FC236}">
                <a16:creationId xmlns:a16="http://schemas.microsoft.com/office/drawing/2014/main" id="{1C73BC28-1768-E650-FBB8-2626CF68FBDE}"/>
              </a:ext>
            </a:extLst>
          </p:cNvPr>
          <p:cNvGrpSpPr>
            <a:grpSpLocks/>
          </p:cNvGrpSpPr>
          <p:nvPr/>
        </p:nvGrpSpPr>
        <p:grpSpPr bwMode="auto">
          <a:xfrm>
            <a:off x="3197632" y="1425311"/>
            <a:ext cx="2971800" cy="2707481"/>
            <a:chOff x="1584" y="1104"/>
            <a:chExt cx="2496" cy="2274"/>
          </a:xfrm>
        </p:grpSpPr>
        <p:pic>
          <p:nvPicPr>
            <p:cNvPr id="5" name="Picture 4">
              <a:extLst>
                <a:ext uri="{FF2B5EF4-FFF2-40B4-BE49-F238E27FC236}">
                  <a16:creationId xmlns:a16="http://schemas.microsoft.com/office/drawing/2014/main" id="{59DD11CD-2F6A-6FF4-B099-FFECC24C6909}"/>
                </a:ext>
              </a:extLst>
            </p:cNvPr>
            <p:cNvPicPr>
              <a:picLocks noChangeAspect="1" noChangeArrowheads="1"/>
            </p:cNvPicPr>
            <p:nvPr/>
          </p:nvPicPr>
          <p:blipFill>
            <a:blip r:embed="rId2" cstate="print"/>
            <a:srcRect/>
            <a:stretch>
              <a:fillRect/>
            </a:stretch>
          </p:blipFill>
          <p:spPr bwMode="auto">
            <a:xfrm>
              <a:off x="1584" y="1104"/>
              <a:ext cx="2496" cy="2274"/>
            </a:xfrm>
            <a:prstGeom prst="rect">
              <a:avLst/>
            </a:prstGeom>
            <a:noFill/>
            <a:ln w="9525">
              <a:noFill/>
              <a:miter lim="800000"/>
              <a:headEnd/>
              <a:tailEnd/>
            </a:ln>
          </p:spPr>
        </p:pic>
        <p:sp>
          <p:nvSpPr>
            <p:cNvPr id="6" name="Oval 5">
              <a:extLst>
                <a:ext uri="{FF2B5EF4-FFF2-40B4-BE49-F238E27FC236}">
                  <a16:creationId xmlns:a16="http://schemas.microsoft.com/office/drawing/2014/main" id="{5BF5122F-63D4-8AAE-E2FB-FEB3EE7B7087}"/>
                </a:ext>
              </a:extLst>
            </p:cNvPr>
            <p:cNvSpPr>
              <a:spLocks noChangeArrowheads="1"/>
            </p:cNvSpPr>
            <p:nvPr/>
          </p:nvSpPr>
          <p:spPr bwMode="auto">
            <a:xfrm>
              <a:off x="3264" y="2976"/>
              <a:ext cx="288" cy="288"/>
            </a:xfrm>
            <a:prstGeom prst="ellipse">
              <a:avLst/>
            </a:prstGeom>
            <a:noFill/>
            <a:ln w="28575">
              <a:solidFill>
                <a:srgbClr val="FF0000"/>
              </a:solidFill>
              <a:round/>
              <a:headEnd/>
              <a:tailEnd/>
            </a:ln>
          </p:spPr>
          <p:txBody>
            <a:bodyPr wrap="none" lIns="0" tIns="0" rIns="0" bIns="0" anchor="ctr"/>
            <a:lstStyle/>
            <a:p>
              <a:endParaRPr lang="zh-CN" altLang="en-US" sz="1350"/>
            </a:p>
          </p:txBody>
        </p:sp>
      </p:grpSp>
      <p:sp>
        <p:nvSpPr>
          <p:cNvPr id="7" name="Text Box 7">
            <a:extLst>
              <a:ext uri="{FF2B5EF4-FFF2-40B4-BE49-F238E27FC236}">
                <a16:creationId xmlns:a16="http://schemas.microsoft.com/office/drawing/2014/main" id="{70F4272F-1DD9-C1E3-BC45-A14D06CF2A92}"/>
              </a:ext>
            </a:extLst>
          </p:cNvPr>
          <p:cNvSpPr txBox="1">
            <a:spLocks noChangeArrowheads="1"/>
          </p:cNvSpPr>
          <p:nvPr/>
        </p:nvSpPr>
        <p:spPr bwMode="auto">
          <a:xfrm>
            <a:off x="6435328" y="1978532"/>
            <a:ext cx="2708672" cy="1379930"/>
          </a:xfrm>
          <a:prstGeom prst="rect">
            <a:avLst/>
          </a:prstGeom>
          <a:noFill/>
          <a:ln w="9525">
            <a:noFill/>
            <a:miter lim="800000"/>
            <a:headEnd/>
            <a:tailEnd/>
          </a:ln>
        </p:spPr>
        <p:txBody>
          <a:bodyPr lIns="0" tIns="0" rIns="0" bIns="0">
            <a:spAutoFit/>
          </a:bodyPr>
          <a:lstStyle/>
          <a:p>
            <a:pPr>
              <a:lnSpc>
                <a:spcPts val="1950"/>
              </a:lnSpc>
              <a:spcBef>
                <a:spcPct val="50000"/>
              </a:spcBef>
            </a:pPr>
            <a:r>
              <a:rPr lang="zh-CN" altLang="en-US" sz="1600" dirty="0">
                <a:solidFill>
                  <a:schemeClr val="accent5">
                    <a:lumMod val="75000"/>
                  </a:schemeClr>
                </a:solidFill>
                <a:latin typeface="Microsoft YaHei" panose="020B0503020204020204" pitchFamily="34" charset="-122"/>
                <a:ea typeface="Microsoft YaHei" panose="020B0503020204020204" pitchFamily="34" charset="-122"/>
              </a:rPr>
              <a:t>等价类</a:t>
            </a:r>
            <a:r>
              <a:rPr lang="en-US" altLang="zh-CN" sz="1600" dirty="0">
                <a:solidFill>
                  <a:schemeClr val="accent5">
                    <a:lumMod val="75000"/>
                  </a:schemeClr>
                </a:solidFill>
                <a:latin typeface="Microsoft YaHei" panose="020B0503020204020204" pitchFamily="34" charset="-122"/>
                <a:ea typeface="Microsoft YaHei" panose="020B0503020204020204" pitchFamily="34" charset="-122"/>
              </a:rPr>
              <a:t>1: Integer</a:t>
            </a:r>
          </a:p>
          <a:p>
            <a:pPr>
              <a:lnSpc>
                <a:spcPts val="1950"/>
              </a:lnSpc>
              <a:spcBef>
                <a:spcPct val="50000"/>
              </a:spcBef>
            </a:pPr>
            <a:r>
              <a:rPr lang="zh-CN" altLang="en-US" sz="1600" dirty="0">
                <a:solidFill>
                  <a:schemeClr val="accent5">
                    <a:lumMod val="75000"/>
                  </a:schemeClr>
                </a:solidFill>
                <a:latin typeface="Microsoft YaHei" panose="020B0503020204020204" pitchFamily="34" charset="-122"/>
                <a:ea typeface="Microsoft YaHei" panose="020B0503020204020204" pitchFamily="34" charset="-122"/>
              </a:rPr>
              <a:t>等价类</a:t>
            </a:r>
            <a:r>
              <a:rPr lang="en-US" altLang="zh-CN" sz="1600" dirty="0">
                <a:solidFill>
                  <a:schemeClr val="accent5">
                    <a:lumMod val="75000"/>
                  </a:schemeClr>
                </a:solidFill>
                <a:latin typeface="Microsoft YaHei" panose="020B0503020204020204" pitchFamily="34" charset="-122"/>
                <a:ea typeface="Microsoft YaHei" panose="020B0503020204020204" pitchFamily="34" charset="-122"/>
              </a:rPr>
              <a:t>2: Decimal fraction</a:t>
            </a:r>
          </a:p>
          <a:p>
            <a:pPr>
              <a:lnSpc>
                <a:spcPts val="1950"/>
              </a:lnSpc>
              <a:spcBef>
                <a:spcPct val="50000"/>
              </a:spcBef>
            </a:pPr>
            <a:r>
              <a:rPr lang="zh-CN" altLang="en-US" sz="1600" dirty="0">
                <a:solidFill>
                  <a:schemeClr val="accent5">
                    <a:lumMod val="75000"/>
                  </a:schemeClr>
                </a:solidFill>
                <a:latin typeface="Microsoft YaHei" panose="020B0503020204020204" pitchFamily="34" charset="-122"/>
                <a:ea typeface="Microsoft YaHei" panose="020B0503020204020204" pitchFamily="34" charset="-122"/>
              </a:rPr>
              <a:t>等价类</a:t>
            </a:r>
            <a:r>
              <a:rPr lang="en-US" altLang="zh-CN" sz="1600" dirty="0">
                <a:solidFill>
                  <a:schemeClr val="accent5">
                    <a:lumMod val="75000"/>
                  </a:schemeClr>
                </a:solidFill>
                <a:latin typeface="Microsoft YaHei" panose="020B0503020204020204" pitchFamily="34" charset="-122"/>
                <a:ea typeface="Microsoft YaHei" panose="020B0503020204020204" pitchFamily="34" charset="-122"/>
              </a:rPr>
              <a:t>3: Negative</a:t>
            </a:r>
          </a:p>
          <a:p>
            <a:pPr>
              <a:lnSpc>
                <a:spcPts val="1950"/>
              </a:lnSpc>
              <a:spcBef>
                <a:spcPct val="50000"/>
              </a:spcBef>
            </a:pPr>
            <a:r>
              <a:rPr lang="zh-CN" altLang="en-US" sz="1600" dirty="0">
                <a:solidFill>
                  <a:schemeClr val="accent5">
                    <a:lumMod val="75000"/>
                  </a:schemeClr>
                </a:solidFill>
                <a:latin typeface="Microsoft YaHei" panose="020B0503020204020204" pitchFamily="34" charset="-122"/>
                <a:ea typeface="Microsoft YaHei" panose="020B0503020204020204" pitchFamily="34" charset="-122"/>
              </a:rPr>
              <a:t>等价类</a:t>
            </a:r>
            <a:r>
              <a:rPr lang="en-US" altLang="zh-CN" sz="1600" dirty="0">
                <a:solidFill>
                  <a:schemeClr val="accent5">
                    <a:lumMod val="75000"/>
                  </a:schemeClr>
                </a:solidFill>
                <a:latin typeface="Microsoft YaHei" panose="020B0503020204020204" pitchFamily="34" charset="-122"/>
                <a:ea typeface="Microsoft YaHei" panose="020B0503020204020204" pitchFamily="34" charset="-122"/>
              </a:rPr>
              <a:t>4: Invalid input</a:t>
            </a:r>
          </a:p>
        </p:txBody>
      </p:sp>
    </p:spTree>
    <p:extLst>
      <p:ext uri="{BB962C8B-B14F-4D97-AF65-F5344CB8AC3E}">
        <p14:creationId xmlns:p14="http://schemas.microsoft.com/office/powerpoint/2010/main" val="2631536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3.2.2</a:t>
            </a:r>
            <a:r>
              <a:rPr lang="zh-CN" altLang="en-US" dirty="0"/>
              <a:t> 边界值分析方法</a:t>
            </a:r>
            <a:endParaRPr kumimoji="1" lang="zh-CN" altLang="en-US" dirty="0"/>
          </a:p>
        </p:txBody>
      </p:sp>
      <p:sp>
        <p:nvSpPr>
          <p:cNvPr id="4" name="Rectangle 3">
            <a:extLst>
              <a:ext uri="{FF2B5EF4-FFF2-40B4-BE49-F238E27FC236}">
                <a16:creationId xmlns:a16="http://schemas.microsoft.com/office/drawing/2014/main" id="{E7BC406B-B6AA-6C71-5BF7-7BFE6657F5FD}"/>
              </a:ext>
            </a:extLst>
          </p:cNvPr>
          <p:cNvSpPr txBox="1">
            <a:spLocks noChangeArrowheads="1"/>
          </p:cNvSpPr>
          <p:nvPr/>
        </p:nvSpPr>
        <p:spPr>
          <a:xfrm>
            <a:off x="701806" y="1565283"/>
            <a:ext cx="6085493" cy="26384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lvl="1" indent="-266700" eaLnBrk="0" hangingPunct="0">
              <a:lnSpc>
                <a:spcPct val="150000"/>
              </a:lnSpc>
              <a:spcBef>
                <a:spcPct val="0"/>
              </a:spcBef>
              <a:buClr>
                <a:srgbClr val="91AC4E"/>
              </a:buClr>
              <a:buSzPct val="80000"/>
              <a:buFont typeface="Wingdings" pitchFamily="2" charset="2"/>
              <a:buChar char="p"/>
              <a:defRPr/>
            </a:pPr>
            <a:r>
              <a:rPr lang="zh-CN" altLang="de-DE" dirty="0">
                <a:effectLst>
                  <a:outerShdw blurRad="38100" dist="38100" dir="2700000" algn="tl">
                    <a:srgbClr val="FFFFFF"/>
                  </a:outerShdw>
                </a:effectLst>
                <a:latin typeface="宋体"/>
                <a:ea typeface="宋体"/>
                <a:cs typeface="宋体"/>
              </a:rPr>
              <a:t>很多错误发生在输入或输出范围的边界上，因此针对各种边界情况设置测试用例，可以</a:t>
            </a:r>
            <a:r>
              <a:rPr lang="zh-CN" altLang="en-US" dirty="0">
                <a:effectLst>
                  <a:outerShdw blurRad="38100" dist="38100" dir="2700000" algn="tl">
                    <a:srgbClr val="FFFFFF"/>
                  </a:outerShdw>
                </a:effectLst>
                <a:latin typeface="宋体"/>
                <a:ea typeface="宋体"/>
                <a:cs typeface="宋体"/>
              </a:rPr>
              <a:t>更有效地发现</a:t>
            </a:r>
            <a:r>
              <a:rPr lang="zh-CN" altLang="de-DE" dirty="0">
                <a:effectLst>
                  <a:outerShdw blurRad="38100" dist="38100" dir="2700000" algn="tl">
                    <a:srgbClr val="FFFFFF"/>
                  </a:outerShdw>
                </a:effectLst>
                <a:latin typeface="宋体"/>
                <a:ea typeface="宋体"/>
                <a:cs typeface="宋体"/>
              </a:rPr>
              <a:t>缺陷。</a:t>
            </a:r>
            <a:endParaRPr lang="zh-CN" altLang="en-US" dirty="0">
              <a:effectLst>
                <a:outerShdw blurRad="38100" dist="38100" dir="2700000" algn="tl">
                  <a:srgbClr val="FFFFFF"/>
                </a:outerShdw>
              </a:effectLst>
              <a:latin typeface="宋体"/>
              <a:ea typeface="宋体"/>
              <a:cs typeface="宋体"/>
            </a:endParaRPr>
          </a:p>
          <a:p>
            <a:pPr marL="266700" lvl="1" indent="-266700" eaLnBrk="0" hangingPunct="0">
              <a:lnSpc>
                <a:spcPct val="150000"/>
              </a:lnSpc>
              <a:spcBef>
                <a:spcPct val="0"/>
              </a:spcBef>
              <a:buClr>
                <a:srgbClr val="91AC4E"/>
              </a:buClr>
              <a:buSzPct val="80000"/>
              <a:buFont typeface="Wingdings" pitchFamily="2" charset="2"/>
              <a:buChar char="p"/>
              <a:defRPr/>
            </a:pPr>
            <a:r>
              <a:rPr lang="zh-CN" altLang="en-US" dirty="0">
                <a:effectLst>
                  <a:outerShdw blurRad="38100" dist="38100" dir="2700000" algn="tl">
                    <a:srgbClr val="FFFFFF"/>
                  </a:outerShdw>
                </a:effectLst>
                <a:latin typeface="宋体"/>
                <a:ea typeface="宋体"/>
                <a:cs typeface="宋体"/>
              </a:rPr>
              <a:t>设计方法：</a:t>
            </a:r>
          </a:p>
          <a:p>
            <a:pPr marL="535781" lvl="2" indent="-257175">
              <a:lnSpc>
                <a:spcPct val="150000"/>
              </a:lnSpc>
              <a:buFont typeface="Wingdings" charset="2"/>
              <a:buChar char="²"/>
            </a:pPr>
            <a:r>
              <a:rPr lang="zh-CN" altLang="en-US" sz="1800" dirty="0">
                <a:latin typeface="楷体"/>
                <a:ea typeface="楷体"/>
                <a:cs typeface="楷体"/>
              </a:rPr>
              <a:t>确定边界情况（输入或输出等价类的边界）</a:t>
            </a:r>
          </a:p>
          <a:p>
            <a:pPr marL="535781" lvl="2" indent="-257175">
              <a:lnSpc>
                <a:spcPct val="150000"/>
              </a:lnSpc>
              <a:buFont typeface="Wingdings" charset="2"/>
              <a:buChar char="²"/>
            </a:pPr>
            <a:r>
              <a:rPr lang="zh-CN" altLang="en-US" sz="1800" dirty="0">
                <a:latin typeface="楷体"/>
                <a:ea typeface="楷体"/>
                <a:cs typeface="楷体"/>
              </a:rPr>
              <a:t>选取正好等于、刚刚大于或小于边界值作为测试数据</a:t>
            </a:r>
          </a:p>
        </p:txBody>
      </p:sp>
      <p:sp>
        <p:nvSpPr>
          <p:cNvPr id="6" name="文本框 5">
            <a:extLst>
              <a:ext uri="{FF2B5EF4-FFF2-40B4-BE49-F238E27FC236}">
                <a16:creationId xmlns:a16="http://schemas.microsoft.com/office/drawing/2014/main" id="{E0F94FAC-ECAF-0FCB-72F6-99BE69F051E8}"/>
              </a:ext>
            </a:extLst>
          </p:cNvPr>
          <p:cNvSpPr txBox="1"/>
          <p:nvPr/>
        </p:nvSpPr>
        <p:spPr>
          <a:xfrm>
            <a:off x="701806" y="834105"/>
            <a:ext cx="3672231" cy="456472"/>
          </a:xfrm>
          <a:prstGeom prst="rect">
            <a:avLst/>
          </a:prstGeom>
          <a:noFill/>
        </p:spPr>
        <p:txBody>
          <a:bodyPr wrap="square">
            <a:spAutoFit/>
          </a:bodyPr>
          <a:lstStyle/>
          <a:p>
            <a:pPr marL="0" lvl="1" eaLnBrk="0" hangingPunct="0">
              <a:lnSpc>
                <a:spcPct val="150000"/>
              </a:lnSpc>
              <a:spcBef>
                <a:spcPct val="0"/>
              </a:spcBef>
              <a:buClr>
                <a:srgbClr val="91AC4E"/>
              </a:buClr>
              <a:buSzPct val="80000"/>
              <a:defRPr/>
            </a:pPr>
            <a:r>
              <a:rPr lang="en-US" altLang="zh-CN" dirty="0">
                <a:solidFill>
                  <a:schemeClr val="accent1"/>
                </a:solidFill>
                <a:effectLst>
                  <a:outerShdw blurRad="38100" dist="38100" dir="2700000" algn="tl">
                    <a:srgbClr val="FFFFFF"/>
                  </a:outerShdw>
                </a:effectLst>
                <a:latin typeface="Arial"/>
                <a:ea typeface="宋体"/>
                <a:cs typeface="Arial"/>
              </a:rPr>
              <a:t>BVA – Boundary Value Analysis</a:t>
            </a:r>
          </a:p>
        </p:txBody>
      </p:sp>
    </p:spTree>
    <p:extLst>
      <p:ext uri="{BB962C8B-B14F-4D97-AF65-F5344CB8AC3E}">
        <p14:creationId xmlns:p14="http://schemas.microsoft.com/office/powerpoint/2010/main" val="3003535465"/>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示例</a:t>
            </a:r>
            <a:r>
              <a:rPr lang="en-US" altLang="zh-CN" dirty="0"/>
              <a:t>1</a:t>
            </a:r>
            <a:endParaRPr kumimoji="1" lang="zh-CN" altLang="en-US" dirty="0"/>
          </a:p>
        </p:txBody>
      </p:sp>
      <p:sp>
        <p:nvSpPr>
          <p:cNvPr id="4" name="Rectangle 3">
            <a:extLst>
              <a:ext uri="{FF2B5EF4-FFF2-40B4-BE49-F238E27FC236}">
                <a16:creationId xmlns:a16="http://schemas.microsoft.com/office/drawing/2014/main" id="{A5F65151-E3D1-91B6-C1E1-F4E330DDF671}"/>
              </a:ext>
            </a:extLst>
          </p:cNvPr>
          <p:cNvSpPr txBox="1">
            <a:spLocks noChangeArrowheads="1"/>
          </p:cNvSpPr>
          <p:nvPr/>
        </p:nvSpPr>
        <p:spPr>
          <a:xfrm>
            <a:off x="846896" y="907258"/>
            <a:ext cx="7777000" cy="234910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50000"/>
              </a:lnSpc>
              <a:buClr>
                <a:schemeClr val="tx2"/>
              </a:buClr>
              <a:buSzPct val="60000"/>
            </a:pPr>
            <a:r>
              <a:rPr lang="zh-CN" altLang="en-US" sz="1800" dirty="0">
                <a:latin typeface="Arial" panose="020B0604020202020204" pitchFamily="34" charset="0"/>
                <a:ea typeface="宋体"/>
                <a:cs typeface="Arial" panose="020B0604020202020204" pitchFamily="34" charset="0"/>
              </a:rPr>
              <a:t>如果输入条件规定了值的范围，则应取刚达到这个范围的边界的值，以及刚刚超越这个范围边界的值作为测试输入数据。</a:t>
            </a:r>
          </a:p>
          <a:p>
            <a:pPr marL="457200" indent="-457200">
              <a:lnSpc>
                <a:spcPct val="150000"/>
              </a:lnSpc>
              <a:buClr>
                <a:schemeClr val="tx2"/>
              </a:buClr>
              <a:buSzPct val="60000"/>
              <a:buFont typeface="Arial" panose="020B0604020202020204" pitchFamily="34" charset="0"/>
              <a:buNone/>
            </a:pPr>
            <a:endParaRPr lang="zh-CN" altLang="en-US" sz="1800" dirty="0">
              <a:latin typeface="Arial" panose="020B0604020202020204" pitchFamily="34" charset="0"/>
              <a:ea typeface="宋体"/>
              <a:cs typeface="Arial" panose="020B0604020202020204" pitchFamily="34" charset="0"/>
            </a:endParaRPr>
          </a:p>
          <a:p>
            <a:pPr marL="457200" indent="-457200">
              <a:lnSpc>
                <a:spcPct val="150000"/>
              </a:lnSpc>
              <a:buClr>
                <a:schemeClr val="tx2"/>
              </a:buClr>
              <a:buSzPct val="60000"/>
              <a:buFont typeface="Arial" panose="020B0604020202020204" pitchFamily="34" charset="0"/>
              <a:buNone/>
            </a:pPr>
            <a:endParaRPr lang="zh-CN" altLang="en-US" sz="1800" dirty="0">
              <a:latin typeface="Arial" panose="020B0604020202020204" pitchFamily="34" charset="0"/>
              <a:ea typeface="宋体"/>
              <a:cs typeface="Arial" panose="020B0604020202020204" pitchFamily="34" charset="0"/>
            </a:endParaRPr>
          </a:p>
          <a:p>
            <a:pPr marL="457200" indent="-457200">
              <a:lnSpc>
                <a:spcPct val="150000"/>
              </a:lnSpc>
              <a:buClr>
                <a:schemeClr val="tx2"/>
              </a:buClr>
              <a:buSzPct val="60000"/>
            </a:pPr>
            <a:r>
              <a:rPr lang="zh-CN" altLang="en-US" sz="1800" dirty="0">
                <a:latin typeface="Arial" panose="020B0604020202020204" pitchFamily="34" charset="0"/>
                <a:ea typeface="宋体"/>
                <a:cs typeface="Arial" panose="020B0604020202020204" pitchFamily="34" charset="0"/>
              </a:rPr>
              <a:t>如果输入条件规定了值的个数，则用最大个数、最小个数、比最小个数少一、比最大个数多一的数作为测试数据。</a:t>
            </a:r>
          </a:p>
        </p:txBody>
      </p:sp>
      <p:grpSp>
        <p:nvGrpSpPr>
          <p:cNvPr id="5" name="Group 5">
            <a:extLst>
              <a:ext uri="{FF2B5EF4-FFF2-40B4-BE49-F238E27FC236}">
                <a16:creationId xmlns:a16="http://schemas.microsoft.com/office/drawing/2014/main" id="{60CE992F-9EEA-72D1-C9B5-9FA2B0688867}"/>
              </a:ext>
            </a:extLst>
          </p:cNvPr>
          <p:cNvGrpSpPr>
            <a:grpSpLocks/>
          </p:cNvGrpSpPr>
          <p:nvPr/>
        </p:nvGrpSpPr>
        <p:grpSpPr bwMode="auto">
          <a:xfrm>
            <a:off x="2049346" y="1960446"/>
            <a:ext cx="5372100" cy="486965"/>
            <a:chOff x="720" y="1440"/>
            <a:chExt cx="4512" cy="409"/>
          </a:xfrm>
        </p:grpSpPr>
        <p:grpSp>
          <p:nvGrpSpPr>
            <p:cNvPr id="6" name="Group 6">
              <a:extLst>
                <a:ext uri="{FF2B5EF4-FFF2-40B4-BE49-F238E27FC236}">
                  <a16:creationId xmlns:a16="http://schemas.microsoft.com/office/drawing/2014/main" id="{5D719EB0-0AC9-2FC3-308B-5B222A563469}"/>
                </a:ext>
              </a:extLst>
            </p:cNvPr>
            <p:cNvGrpSpPr>
              <a:grpSpLocks/>
            </p:cNvGrpSpPr>
            <p:nvPr/>
          </p:nvGrpSpPr>
          <p:grpSpPr bwMode="auto">
            <a:xfrm>
              <a:off x="720" y="1440"/>
              <a:ext cx="4512" cy="106"/>
              <a:chOff x="912" y="1174"/>
              <a:chExt cx="3792" cy="106"/>
            </a:xfrm>
          </p:grpSpPr>
          <p:sp>
            <p:nvSpPr>
              <p:cNvPr id="17" name="Line 7">
                <a:extLst>
                  <a:ext uri="{FF2B5EF4-FFF2-40B4-BE49-F238E27FC236}">
                    <a16:creationId xmlns:a16="http://schemas.microsoft.com/office/drawing/2014/main" id="{7020E827-1364-4087-CBD7-1F08E56AD2FC}"/>
                  </a:ext>
                </a:extLst>
              </p:cNvPr>
              <p:cNvSpPr>
                <a:spLocks noChangeShapeType="1"/>
              </p:cNvSpPr>
              <p:nvPr/>
            </p:nvSpPr>
            <p:spPr bwMode="auto">
              <a:xfrm>
                <a:off x="912" y="1227"/>
                <a:ext cx="3792" cy="0"/>
              </a:xfrm>
              <a:prstGeom prst="line">
                <a:avLst/>
              </a:prstGeom>
              <a:noFill/>
              <a:ln w="381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18" name="Rectangle 8" descr="Light upward diagonal">
                <a:extLst>
                  <a:ext uri="{FF2B5EF4-FFF2-40B4-BE49-F238E27FC236}">
                    <a16:creationId xmlns:a16="http://schemas.microsoft.com/office/drawing/2014/main" id="{475A51D1-0D4C-ED07-54E0-722F99957A31}"/>
                  </a:ext>
                </a:extLst>
              </p:cNvPr>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grpSp>
          <p:nvGrpSpPr>
            <p:cNvPr id="7" name="Group 9">
              <a:extLst>
                <a:ext uri="{FF2B5EF4-FFF2-40B4-BE49-F238E27FC236}">
                  <a16:creationId xmlns:a16="http://schemas.microsoft.com/office/drawing/2014/main" id="{0B6CC59E-8C69-D099-0B11-34F7EC96F1D9}"/>
                </a:ext>
              </a:extLst>
            </p:cNvPr>
            <p:cNvGrpSpPr>
              <a:grpSpLocks/>
            </p:cNvGrpSpPr>
            <p:nvPr/>
          </p:nvGrpSpPr>
          <p:grpSpPr bwMode="auto">
            <a:xfrm>
              <a:off x="1999" y="1480"/>
              <a:ext cx="250" cy="347"/>
              <a:chOff x="2077" y="1312"/>
              <a:chExt cx="211" cy="347"/>
            </a:xfrm>
          </p:grpSpPr>
          <p:sp>
            <p:nvSpPr>
              <p:cNvPr id="15" name="Text Box 10">
                <a:extLst>
                  <a:ext uri="{FF2B5EF4-FFF2-40B4-BE49-F238E27FC236}">
                    <a16:creationId xmlns:a16="http://schemas.microsoft.com/office/drawing/2014/main" id="{96D77A56-0C0E-111D-55DA-58E48A027494}"/>
                  </a:ext>
                </a:extLst>
              </p:cNvPr>
              <p:cNvSpPr txBox="1">
                <a:spLocks noChangeArrowheads="1"/>
              </p:cNvSpPr>
              <p:nvPr/>
            </p:nvSpPr>
            <p:spPr bwMode="auto">
              <a:xfrm>
                <a:off x="2077" y="1375"/>
                <a:ext cx="211" cy="284"/>
              </a:xfrm>
              <a:prstGeom prst="rect">
                <a:avLst/>
              </a:prstGeom>
              <a:noFill/>
              <a:ln w="12700">
                <a:noFill/>
                <a:miter lim="800000"/>
                <a:headEnd/>
                <a:tailEnd/>
              </a:ln>
            </p:spPr>
            <p:txBody>
              <a:bodyPr wrap="none">
                <a:spAutoFit/>
              </a:bodyPr>
              <a:lstStyle/>
              <a:p>
                <a:pPr algn="ctr" eaLnBrk="0" hangingPunct="0"/>
                <a:r>
                  <a:rPr lang="en-US" altLang="zh-CN" sz="1600" b="1">
                    <a:latin typeface="Arial" panose="020B0604020202020204" pitchFamily="34" charset="0"/>
                    <a:ea typeface="宋体"/>
                    <a:cs typeface="Arial" panose="020B0604020202020204" pitchFamily="34" charset="0"/>
                  </a:rPr>
                  <a:t>a</a:t>
                </a:r>
              </a:p>
            </p:txBody>
          </p:sp>
          <p:sp>
            <p:nvSpPr>
              <p:cNvPr id="16" name="Line 11">
                <a:extLst>
                  <a:ext uri="{FF2B5EF4-FFF2-40B4-BE49-F238E27FC236}">
                    <a16:creationId xmlns:a16="http://schemas.microsoft.com/office/drawing/2014/main" id="{FC1D1A50-8481-799F-FC20-7274C60AD75B}"/>
                  </a:ext>
                </a:extLst>
              </p:cNvPr>
              <p:cNvSpPr>
                <a:spLocks noChangeShapeType="1"/>
              </p:cNvSpPr>
              <p:nvPr/>
            </p:nvSpPr>
            <p:spPr bwMode="auto">
              <a:xfrm>
                <a:off x="2186" y="1312"/>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sp>
          <p:nvSpPr>
            <p:cNvPr id="8" name="Line 12">
              <a:extLst>
                <a:ext uri="{FF2B5EF4-FFF2-40B4-BE49-F238E27FC236}">
                  <a16:creationId xmlns:a16="http://schemas.microsoft.com/office/drawing/2014/main" id="{E928DDC6-E884-04E3-FDB9-9338992A05B4}"/>
                </a:ext>
              </a:extLst>
            </p:cNvPr>
            <p:cNvSpPr>
              <a:spLocks noChangeShapeType="1"/>
            </p:cNvSpPr>
            <p:nvPr/>
          </p:nvSpPr>
          <p:spPr bwMode="auto">
            <a:xfrm>
              <a:off x="2086" y="1502"/>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9" name="Line 13">
              <a:extLst>
                <a:ext uri="{FF2B5EF4-FFF2-40B4-BE49-F238E27FC236}">
                  <a16:creationId xmlns:a16="http://schemas.microsoft.com/office/drawing/2014/main" id="{57EC048A-6386-A4A3-CEEA-942E7DB6351A}"/>
                </a:ext>
              </a:extLst>
            </p:cNvPr>
            <p:cNvSpPr>
              <a:spLocks noChangeShapeType="1"/>
            </p:cNvSpPr>
            <p:nvPr/>
          </p:nvSpPr>
          <p:spPr bwMode="auto">
            <a:xfrm>
              <a:off x="3855" y="1525"/>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nvGrpSpPr>
            <p:cNvPr id="10" name="Group 14">
              <a:extLst>
                <a:ext uri="{FF2B5EF4-FFF2-40B4-BE49-F238E27FC236}">
                  <a16:creationId xmlns:a16="http://schemas.microsoft.com/office/drawing/2014/main" id="{89432AD5-082E-FC9D-CB43-9B27AA176794}"/>
                </a:ext>
              </a:extLst>
            </p:cNvPr>
            <p:cNvGrpSpPr>
              <a:grpSpLocks/>
            </p:cNvGrpSpPr>
            <p:nvPr/>
          </p:nvGrpSpPr>
          <p:grpSpPr bwMode="auto">
            <a:xfrm>
              <a:off x="3658" y="1502"/>
              <a:ext cx="260" cy="347"/>
              <a:chOff x="3461" y="1312"/>
              <a:chExt cx="219" cy="347"/>
            </a:xfrm>
          </p:grpSpPr>
          <p:sp>
            <p:nvSpPr>
              <p:cNvPr id="13" name="Text Box 15">
                <a:extLst>
                  <a:ext uri="{FF2B5EF4-FFF2-40B4-BE49-F238E27FC236}">
                    <a16:creationId xmlns:a16="http://schemas.microsoft.com/office/drawing/2014/main" id="{BA6A77AF-6304-1E97-ADF9-31E18B60A3DD}"/>
                  </a:ext>
                </a:extLst>
              </p:cNvPr>
              <p:cNvSpPr txBox="1">
                <a:spLocks noChangeArrowheads="1"/>
              </p:cNvSpPr>
              <p:nvPr/>
            </p:nvSpPr>
            <p:spPr bwMode="auto">
              <a:xfrm>
                <a:off x="3461" y="1375"/>
                <a:ext cx="219" cy="284"/>
              </a:xfrm>
              <a:prstGeom prst="rect">
                <a:avLst/>
              </a:prstGeom>
              <a:noFill/>
              <a:ln w="12700">
                <a:noFill/>
                <a:miter lim="800000"/>
                <a:headEnd/>
                <a:tailEnd/>
              </a:ln>
            </p:spPr>
            <p:txBody>
              <a:bodyPr wrap="none">
                <a:spAutoFit/>
              </a:bodyPr>
              <a:lstStyle/>
              <a:p>
                <a:pPr algn="ctr" eaLnBrk="0" hangingPunct="0"/>
                <a:r>
                  <a:rPr lang="en-US" altLang="zh-CN" sz="1600" b="1">
                    <a:latin typeface="Arial" panose="020B0604020202020204" pitchFamily="34" charset="0"/>
                    <a:ea typeface="宋体"/>
                    <a:cs typeface="Arial" panose="020B0604020202020204" pitchFamily="34" charset="0"/>
                  </a:rPr>
                  <a:t>b</a:t>
                </a:r>
              </a:p>
            </p:txBody>
          </p:sp>
          <p:sp>
            <p:nvSpPr>
              <p:cNvPr id="14" name="Line 16">
                <a:extLst>
                  <a:ext uri="{FF2B5EF4-FFF2-40B4-BE49-F238E27FC236}">
                    <a16:creationId xmlns:a16="http://schemas.microsoft.com/office/drawing/2014/main" id="{6AA63954-5E98-A447-005D-0548A5D43F15}"/>
                  </a:ext>
                </a:extLst>
              </p:cNvPr>
              <p:cNvSpPr>
                <a:spLocks noChangeShapeType="1"/>
              </p:cNvSpPr>
              <p:nvPr/>
            </p:nvSpPr>
            <p:spPr bwMode="auto">
              <a:xfrm>
                <a:off x="3568" y="1312"/>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sp>
          <p:nvSpPr>
            <p:cNvPr id="11" name="Line 17">
              <a:extLst>
                <a:ext uri="{FF2B5EF4-FFF2-40B4-BE49-F238E27FC236}">
                  <a16:creationId xmlns:a16="http://schemas.microsoft.com/office/drawing/2014/main" id="{20A17CC9-C907-DCB4-7C05-B3781F6462E4}"/>
                </a:ext>
              </a:extLst>
            </p:cNvPr>
            <p:cNvSpPr>
              <a:spLocks noChangeShapeType="1"/>
            </p:cNvSpPr>
            <p:nvPr/>
          </p:nvSpPr>
          <p:spPr bwMode="auto">
            <a:xfrm>
              <a:off x="2200" y="1525"/>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12" name="Line 18">
              <a:extLst>
                <a:ext uri="{FF2B5EF4-FFF2-40B4-BE49-F238E27FC236}">
                  <a16:creationId xmlns:a16="http://schemas.microsoft.com/office/drawing/2014/main" id="{F22A6524-B24C-0D98-2A40-6E8522CD1C87}"/>
                </a:ext>
              </a:extLst>
            </p:cNvPr>
            <p:cNvSpPr>
              <a:spLocks noChangeShapeType="1"/>
            </p:cNvSpPr>
            <p:nvPr/>
          </p:nvSpPr>
          <p:spPr bwMode="auto">
            <a:xfrm>
              <a:off x="3749" y="1536"/>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grpSp>
        <p:nvGrpSpPr>
          <p:cNvPr id="19" name="Group 19">
            <a:extLst>
              <a:ext uri="{FF2B5EF4-FFF2-40B4-BE49-F238E27FC236}">
                <a16:creationId xmlns:a16="http://schemas.microsoft.com/office/drawing/2014/main" id="{F3DF35B5-3675-0402-4469-10E44ACEE658}"/>
              </a:ext>
            </a:extLst>
          </p:cNvPr>
          <p:cNvGrpSpPr>
            <a:grpSpLocks/>
          </p:cNvGrpSpPr>
          <p:nvPr/>
        </p:nvGrpSpPr>
        <p:grpSpPr bwMode="auto">
          <a:xfrm>
            <a:off x="2548612" y="4005856"/>
            <a:ext cx="4597003" cy="460772"/>
            <a:chOff x="1080" y="2256"/>
            <a:chExt cx="3861" cy="387"/>
          </a:xfrm>
        </p:grpSpPr>
        <p:grpSp>
          <p:nvGrpSpPr>
            <p:cNvPr id="20" name="Group 20">
              <a:extLst>
                <a:ext uri="{FF2B5EF4-FFF2-40B4-BE49-F238E27FC236}">
                  <a16:creationId xmlns:a16="http://schemas.microsoft.com/office/drawing/2014/main" id="{F3F7B419-D114-1C50-46CB-E8CD25771AC1}"/>
                </a:ext>
              </a:extLst>
            </p:cNvPr>
            <p:cNvGrpSpPr>
              <a:grpSpLocks/>
            </p:cNvGrpSpPr>
            <p:nvPr/>
          </p:nvGrpSpPr>
          <p:grpSpPr bwMode="auto">
            <a:xfrm>
              <a:off x="1080" y="2256"/>
              <a:ext cx="3861" cy="48"/>
              <a:chOff x="984" y="2065"/>
              <a:chExt cx="3792" cy="48"/>
            </a:xfrm>
          </p:grpSpPr>
          <p:sp>
            <p:nvSpPr>
              <p:cNvPr id="31" name="Line 21">
                <a:extLst>
                  <a:ext uri="{FF2B5EF4-FFF2-40B4-BE49-F238E27FC236}">
                    <a16:creationId xmlns:a16="http://schemas.microsoft.com/office/drawing/2014/main" id="{B65E182F-7F9E-C412-86DF-5EC2BAACDE9A}"/>
                  </a:ext>
                </a:extLst>
              </p:cNvPr>
              <p:cNvSpPr>
                <a:spLocks noChangeShapeType="1"/>
              </p:cNvSpPr>
              <p:nvPr/>
            </p:nvSpPr>
            <p:spPr bwMode="auto">
              <a:xfrm>
                <a:off x="984" y="2089"/>
                <a:ext cx="3792" cy="0"/>
              </a:xfrm>
              <a:prstGeom prst="line">
                <a:avLst/>
              </a:prstGeom>
              <a:noFill/>
              <a:ln w="381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32" name="Oval 22">
                <a:extLst>
                  <a:ext uri="{FF2B5EF4-FFF2-40B4-BE49-F238E27FC236}">
                    <a16:creationId xmlns:a16="http://schemas.microsoft.com/office/drawing/2014/main" id="{4D735369-8701-E6D4-8701-0487962CE748}"/>
                  </a:ext>
                </a:extLst>
              </p:cNvPr>
              <p:cNvSpPr>
                <a:spLocks noChangeArrowheads="1"/>
              </p:cNvSpPr>
              <p:nvPr/>
            </p:nvSpPr>
            <p:spPr bwMode="auto">
              <a:xfrm>
                <a:off x="2856" y="2065"/>
                <a:ext cx="48" cy="48"/>
              </a:xfrm>
              <a:prstGeom prst="ellipse">
                <a:avLst/>
              </a:prstGeom>
              <a:solidFill>
                <a:schemeClr val="hlink"/>
              </a:solidFill>
              <a:ln w="127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33" name="Oval 23">
                <a:extLst>
                  <a:ext uri="{FF2B5EF4-FFF2-40B4-BE49-F238E27FC236}">
                    <a16:creationId xmlns:a16="http://schemas.microsoft.com/office/drawing/2014/main" id="{F629FB63-47BF-251A-EE5B-10128FDE21F3}"/>
                  </a:ext>
                </a:extLst>
              </p:cNvPr>
              <p:cNvSpPr>
                <a:spLocks noChangeArrowheads="1"/>
              </p:cNvSpPr>
              <p:nvPr/>
            </p:nvSpPr>
            <p:spPr bwMode="auto">
              <a:xfrm>
                <a:off x="1776" y="2065"/>
                <a:ext cx="48" cy="48"/>
              </a:xfrm>
              <a:prstGeom prst="ellipse">
                <a:avLst/>
              </a:prstGeom>
              <a:solidFill>
                <a:schemeClr val="hlink"/>
              </a:solidFill>
              <a:ln w="127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34" name="Oval 24">
                <a:extLst>
                  <a:ext uri="{FF2B5EF4-FFF2-40B4-BE49-F238E27FC236}">
                    <a16:creationId xmlns:a16="http://schemas.microsoft.com/office/drawing/2014/main" id="{0066BE15-481E-D43D-9BE0-FAA60107A0DC}"/>
                  </a:ext>
                </a:extLst>
              </p:cNvPr>
              <p:cNvSpPr>
                <a:spLocks noChangeArrowheads="1"/>
              </p:cNvSpPr>
              <p:nvPr/>
            </p:nvSpPr>
            <p:spPr bwMode="auto">
              <a:xfrm>
                <a:off x="2400" y="2065"/>
                <a:ext cx="48" cy="48"/>
              </a:xfrm>
              <a:prstGeom prst="ellipse">
                <a:avLst/>
              </a:prstGeom>
              <a:solidFill>
                <a:schemeClr val="hlink"/>
              </a:solidFill>
              <a:ln w="127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35" name="Oval 25">
                <a:extLst>
                  <a:ext uri="{FF2B5EF4-FFF2-40B4-BE49-F238E27FC236}">
                    <a16:creationId xmlns:a16="http://schemas.microsoft.com/office/drawing/2014/main" id="{B510E487-DDA9-3152-5626-B6A1FB8262D4}"/>
                  </a:ext>
                </a:extLst>
              </p:cNvPr>
              <p:cNvSpPr>
                <a:spLocks noChangeArrowheads="1"/>
              </p:cNvSpPr>
              <p:nvPr/>
            </p:nvSpPr>
            <p:spPr bwMode="auto">
              <a:xfrm>
                <a:off x="3216" y="2065"/>
                <a:ext cx="48" cy="48"/>
              </a:xfrm>
              <a:prstGeom prst="ellipse">
                <a:avLst/>
              </a:prstGeom>
              <a:solidFill>
                <a:schemeClr val="hlink"/>
              </a:solidFill>
              <a:ln w="127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36" name="Oval 26">
                <a:extLst>
                  <a:ext uri="{FF2B5EF4-FFF2-40B4-BE49-F238E27FC236}">
                    <a16:creationId xmlns:a16="http://schemas.microsoft.com/office/drawing/2014/main" id="{3758C95F-4D81-87F5-C8D5-E5F9AA3C79FB}"/>
                  </a:ext>
                </a:extLst>
              </p:cNvPr>
              <p:cNvSpPr>
                <a:spLocks noChangeArrowheads="1"/>
              </p:cNvSpPr>
              <p:nvPr/>
            </p:nvSpPr>
            <p:spPr bwMode="auto">
              <a:xfrm>
                <a:off x="3744" y="2065"/>
                <a:ext cx="48" cy="48"/>
              </a:xfrm>
              <a:prstGeom prst="ellipse">
                <a:avLst/>
              </a:prstGeom>
              <a:solidFill>
                <a:schemeClr val="hlink"/>
              </a:solidFill>
              <a:ln w="12700">
                <a:solidFill>
                  <a:schemeClr val="tx1"/>
                </a:solidFill>
                <a:round/>
                <a:headEn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grpSp>
          <p:nvGrpSpPr>
            <p:cNvPr id="21" name="Group 27">
              <a:extLst>
                <a:ext uri="{FF2B5EF4-FFF2-40B4-BE49-F238E27FC236}">
                  <a16:creationId xmlns:a16="http://schemas.microsoft.com/office/drawing/2014/main" id="{DA8E8EA0-DCB6-124C-04B0-0ACA8E0AB8A6}"/>
                </a:ext>
              </a:extLst>
            </p:cNvPr>
            <p:cNvGrpSpPr>
              <a:grpSpLocks/>
            </p:cNvGrpSpPr>
            <p:nvPr/>
          </p:nvGrpSpPr>
          <p:grpSpPr bwMode="auto">
            <a:xfrm>
              <a:off x="1792" y="2296"/>
              <a:ext cx="251" cy="347"/>
              <a:chOff x="2061" y="1312"/>
              <a:chExt cx="246" cy="347"/>
            </a:xfrm>
          </p:grpSpPr>
          <p:sp>
            <p:nvSpPr>
              <p:cNvPr id="29" name="Text Box 28">
                <a:extLst>
                  <a:ext uri="{FF2B5EF4-FFF2-40B4-BE49-F238E27FC236}">
                    <a16:creationId xmlns:a16="http://schemas.microsoft.com/office/drawing/2014/main" id="{C92C4457-3FC4-B47E-4008-DC0B2755C680}"/>
                  </a:ext>
                </a:extLst>
              </p:cNvPr>
              <p:cNvSpPr txBox="1">
                <a:spLocks noChangeArrowheads="1"/>
              </p:cNvSpPr>
              <p:nvPr/>
            </p:nvSpPr>
            <p:spPr bwMode="auto">
              <a:xfrm>
                <a:off x="2061" y="1375"/>
                <a:ext cx="246" cy="284"/>
              </a:xfrm>
              <a:prstGeom prst="rect">
                <a:avLst/>
              </a:prstGeom>
              <a:noFill/>
              <a:ln w="12700">
                <a:noFill/>
                <a:miter lim="800000"/>
                <a:headEnd/>
                <a:tailEnd/>
              </a:ln>
            </p:spPr>
            <p:txBody>
              <a:bodyPr wrap="none">
                <a:spAutoFit/>
              </a:bodyPr>
              <a:lstStyle/>
              <a:p>
                <a:pPr algn="ctr" eaLnBrk="0" hangingPunct="0"/>
                <a:r>
                  <a:rPr lang="en-US" altLang="zh-CN" sz="1600" b="1">
                    <a:latin typeface="Arial" panose="020B0604020202020204" pitchFamily="34" charset="0"/>
                    <a:ea typeface="宋体"/>
                    <a:cs typeface="Arial" panose="020B0604020202020204" pitchFamily="34" charset="0"/>
                  </a:rPr>
                  <a:t>a</a:t>
                </a:r>
              </a:p>
            </p:txBody>
          </p:sp>
          <p:sp>
            <p:nvSpPr>
              <p:cNvPr id="30" name="Line 29">
                <a:extLst>
                  <a:ext uri="{FF2B5EF4-FFF2-40B4-BE49-F238E27FC236}">
                    <a16:creationId xmlns:a16="http://schemas.microsoft.com/office/drawing/2014/main" id="{5E3E5382-EA07-02B8-D7AD-7B40235B1C02}"/>
                  </a:ext>
                </a:extLst>
              </p:cNvPr>
              <p:cNvSpPr>
                <a:spLocks noChangeShapeType="1"/>
              </p:cNvSpPr>
              <p:nvPr/>
            </p:nvSpPr>
            <p:spPr bwMode="auto">
              <a:xfrm>
                <a:off x="2186" y="1312"/>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grpSp>
          <p:nvGrpSpPr>
            <p:cNvPr id="22" name="Group 30">
              <a:extLst>
                <a:ext uri="{FF2B5EF4-FFF2-40B4-BE49-F238E27FC236}">
                  <a16:creationId xmlns:a16="http://schemas.microsoft.com/office/drawing/2014/main" id="{9B8E6058-5BFA-9BF1-78F5-DE3483D0CF50}"/>
                </a:ext>
              </a:extLst>
            </p:cNvPr>
            <p:cNvGrpSpPr>
              <a:grpSpLocks/>
            </p:cNvGrpSpPr>
            <p:nvPr/>
          </p:nvGrpSpPr>
          <p:grpSpPr bwMode="auto">
            <a:xfrm>
              <a:off x="3788" y="2296"/>
              <a:ext cx="260" cy="347"/>
              <a:chOff x="3442" y="1312"/>
              <a:chExt cx="255" cy="347"/>
            </a:xfrm>
          </p:grpSpPr>
          <p:sp>
            <p:nvSpPr>
              <p:cNvPr id="27" name="Text Box 31">
                <a:extLst>
                  <a:ext uri="{FF2B5EF4-FFF2-40B4-BE49-F238E27FC236}">
                    <a16:creationId xmlns:a16="http://schemas.microsoft.com/office/drawing/2014/main" id="{322DBF0A-5735-A80B-4C6E-E59E87CAC9BA}"/>
                  </a:ext>
                </a:extLst>
              </p:cNvPr>
              <p:cNvSpPr txBox="1">
                <a:spLocks noChangeArrowheads="1"/>
              </p:cNvSpPr>
              <p:nvPr/>
            </p:nvSpPr>
            <p:spPr bwMode="auto">
              <a:xfrm>
                <a:off x="3442" y="1375"/>
                <a:ext cx="255" cy="284"/>
              </a:xfrm>
              <a:prstGeom prst="rect">
                <a:avLst/>
              </a:prstGeom>
              <a:noFill/>
              <a:ln w="12700">
                <a:noFill/>
                <a:miter lim="800000"/>
                <a:headEnd/>
                <a:tailEnd/>
              </a:ln>
            </p:spPr>
            <p:txBody>
              <a:bodyPr wrap="none">
                <a:spAutoFit/>
              </a:bodyPr>
              <a:lstStyle/>
              <a:p>
                <a:pPr algn="ctr" eaLnBrk="0" hangingPunct="0"/>
                <a:r>
                  <a:rPr lang="en-US" altLang="zh-CN" sz="1600" b="1">
                    <a:latin typeface="Arial" panose="020B0604020202020204" pitchFamily="34" charset="0"/>
                    <a:ea typeface="宋体"/>
                    <a:cs typeface="Arial" panose="020B0604020202020204" pitchFamily="34" charset="0"/>
                  </a:rPr>
                  <a:t>b</a:t>
                </a:r>
              </a:p>
            </p:txBody>
          </p:sp>
          <p:sp>
            <p:nvSpPr>
              <p:cNvPr id="28" name="Line 32">
                <a:extLst>
                  <a:ext uri="{FF2B5EF4-FFF2-40B4-BE49-F238E27FC236}">
                    <a16:creationId xmlns:a16="http://schemas.microsoft.com/office/drawing/2014/main" id="{E16DD9FE-5063-748C-75BD-75223600F1C6}"/>
                  </a:ext>
                </a:extLst>
              </p:cNvPr>
              <p:cNvSpPr>
                <a:spLocks noChangeShapeType="1"/>
              </p:cNvSpPr>
              <p:nvPr/>
            </p:nvSpPr>
            <p:spPr bwMode="auto">
              <a:xfrm>
                <a:off x="3568" y="1312"/>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sp>
          <p:nvSpPr>
            <p:cNvPr id="23" name="Line 33">
              <a:extLst>
                <a:ext uri="{FF2B5EF4-FFF2-40B4-BE49-F238E27FC236}">
                  <a16:creationId xmlns:a16="http://schemas.microsoft.com/office/drawing/2014/main" id="{5768097B-621B-BFD3-7F32-9611A789EFDE}"/>
                </a:ext>
              </a:extLst>
            </p:cNvPr>
            <p:cNvSpPr>
              <a:spLocks noChangeShapeType="1"/>
            </p:cNvSpPr>
            <p:nvPr/>
          </p:nvSpPr>
          <p:spPr bwMode="auto">
            <a:xfrm>
              <a:off x="3969" y="2296"/>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24" name="Line 34">
              <a:extLst>
                <a:ext uri="{FF2B5EF4-FFF2-40B4-BE49-F238E27FC236}">
                  <a16:creationId xmlns:a16="http://schemas.microsoft.com/office/drawing/2014/main" id="{865A5F27-407C-853E-3F42-A4DC601603D9}"/>
                </a:ext>
              </a:extLst>
            </p:cNvPr>
            <p:cNvSpPr>
              <a:spLocks noChangeShapeType="1"/>
            </p:cNvSpPr>
            <p:nvPr/>
          </p:nvSpPr>
          <p:spPr bwMode="auto">
            <a:xfrm>
              <a:off x="3855" y="2296"/>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25" name="Line 35">
              <a:extLst>
                <a:ext uri="{FF2B5EF4-FFF2-40B4-BE49-F238E27FC236}">
                  <a16:creationId xmlns:a16="http://schemas.microsoft.com/office/drawing/2014/main" id="{2E0CA810-A7D0-F3F6-5FD0-760C601676F1}"/>
                </a:ext>
              </a:extLst>
            </p:cNvPr>
            <p:cNvSpPr>
              <a:spLocks noChangeShapeType="1"/>
            </p:cNvSpPr>
            <p:nvPr/>
          </p:nvSpPr>
          <p:spPr bwMode="auto">
            <a:xfrm>
              <a:off x="1995" y="2296"/>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sp>
          <p:nvSpPr>
            <p:cNvPr id="26" name="Line 36">
              <a:extLst>
                <a:ext uri="{FF2B5EF4-FFF2-40B4-BE49-F238E27FC236}">
                  <a16:creationId xmlns:a16="http://schemas.microsoft.com/office/drawing/2014/main" id="{DF325DB2-5529-2E2F-E483-49CF90130039}"/>
                </a:ext>
              </a:extLst>
            </p:cNvPr>
            <p:cNvSpPr>
              <a:spLocks noChangeShapeType="1"/>
            </p:cNvSpPr>
            <p:nvPr/>
          </p:nvSpPr>
          <p:spPr bwMode="auto">
            <a:xfrm>
              <a:off x="1837" y="2296"/>
              <a:ext cx="0" cy="144"/>
            </a:xfrm>
            <a:prstGeom prst="line">
              <a:avLst/>
            </a:prstGeom>
            <a:noFill/>
            <a:ln w="12700">
              <a:solidFill>
                <a:schemeClr val="tx1"/>
              </a:solidFill>
              <a:round/>
              <a:headEnd type="triangle" w="med" len="med"/>
              <a:tailEnd/>
            </a:ln>
          </p:spPr>
          <p:txBody>
            <a:bodyPr wrap="none" anchor="ctr"/>
            <a:lstStyle/>
            <a:p>
              <a:endParaRPr lang="zh-CN" altLang="en-US" sz="1600">
                <a:latin typeface="Arial" panose="020B0604020202020204" pitchFamily="34" charset="0"/>
                <a:ea typeface="宋体"/>
                <a:cs typeface="Arial" panose="020B0604020202020204" pitchFamily="34" charset="0"/>
              </a:endParaRPr>
            </a:p>
          </p:txBody>
        </p:sp>
      </p:grpSp>
      <p:sp>
        <p:nvSpPr>
          <p:cNvPr id="37" name="文本框 36">
            <a:extLst>
              <a:ext uri="{FF2B5EF4-FFF2-40B4-BE49-F238E27FC236}">
                <a16:creationId xmlns:a16="http://schemas.microsoft.com/office/drawing/2014/main" id="{DEB0B1F8-8728-3880-55C6-7E2FB44FCD42}"/>
              </a:ext>
            </a:extLst>
          </p:cNvPr>
          <p:cNvSpPr txBox="1"/>
          <p:nvPr/>
        </p:nvSpPr>
        <p:spPr>
          <a:xfrm>
            <a:off x="3413741" y="4502522"/>
            <a:ext cx="2632452" cy="338554"/>
          </a:xfrm>
          <a:prstGeom prst="rect">
            <a:avLst/>
          </a:prstGeom>
          <a:noFill/>
        </p:spPr>
        <p:txBody>
          <a:bodyPr wrap="none" rtlCol="0">
            <a:spAutoFit/>
          </a:bodyPr>
          <a:lstStyle/>
          <a:p>
            <a:r>
              <a:rPr kumimoji="1" lang="en-US" altLang="zh-CN" sz="1600" dirty="0">
                <a:solidFill>
                  <a:schemeClr val="accent1"/>
                </a:solidFill>
              </a:rPr>
              <a:t>{X} =</a:t>
            </a:r>
            <a:r>
              <a:rPr kumimoji="1" lang="zh-CN" altLang="en-US" sz="1600" dirty="0">
                <a:solidFill>
                  <a:schemeClr val="accent1"/>
                </a:solidFill>
              </a:rPr>
              <a:t>（</a:t>
            </a:r>
            <a:r>
              <a:rPr kumimoji="1" lang="en-US" altLang="zh-CN" sz="1600" dirty="0">
                <a:solidFill>
                  <a:schemeClr val="accent1"/>
                </a:solidFill>
              </a:rPr>
              <a:t>1</a:t>
            </a:r>
            <a:r>
              <a:rPr kumimoji="1" lang="zh-CN" altLang="en-US" sz="1600" dirty="0">
                <a:solidFill>
                  <a:schemeClr val="accent1"/>
                </a:solidFill>
              </a:rPr>
              <a:t>，</a:t>
            </a:r>
            <a:r>
              <a:rPr kumimoji="1" lang="en-US" altLang="zh-CN" sz="1600" dirty="0">
                <a:solidFill>
                  <a:schemeClr val="accent1"/>
                </a:solidFill>
              </a:rPr>
              <a:t>5</a:t>
            </a:r>
            <a:r>
              <a:rPr kumimoji="1" lang="zh-CN" altLang="en-US" sz="1600" dirty="0">
                <a:solidFill>
                  <a:schemeClr val="accent1"/>
                </a:solidFill>
              </a:rPr>
              <a:t>，</a:t>
            </a:r>
            <a:r>
              <a:rPr kumimoji="1" lang="en-US" altLang="zh-CN" sz="1600" dirty="0">
                <a:solidFill>
                  <a:schemeClr val="accent1"/>
                </a:solidFill>
              </a:rPr>
              <a:t>10</a:t>
            </a:r>
            <a:r>
              <a:rPr kumimoji="1" lang="zh-CN" altLang="en-US" sz="1600" dirty="0">
                <a:solidFill>
                  <a:schemeClr val="accent1"/>
                </a:solidFill>
              </a:rPr>
              <a:t>，</a:t>
            </a:r>
            <a:r>
              <a:rPr kumimoji="1" lang="en-US" altLang="zh-CN" sz="1600" dirty="0">
                <a:solidFill>
                  <a:schemeClr val="accent1"/>
                </a:solidFill>
              </a:rPr>
              <a:t>15</a:t>
            </a:r>
            <a:r>
              <a:rPr kumimoji="1" lang="zh-CN" altLang="en-US" sz="1600" dirty="0">
                <a:solidFill>
                  <a:schemeClr val="accent1"/>
                </a:solidFill>
              </a:rPr>
              <a:t>，</a:t>
            </a:r>
            <a:r>
              <a:rPr kumimoji="1" lang="en-US" altLang="zh-CN" sz="1600" dirty="0">
                <a:solidFill>
                  <a:schemeClr val="accent1"/>
                </a:solidFill>
              </a:rPr>
              <a:t>20</a:t>
            </a:r>
            <a:r>
              <a:rPr kumimoji="1" lang="zh-CN" altLang="en-US" sz="1600" dirty="0">
                <a:solidFill>
                  <a:schemeClr val="accent1"/>
                </a:solidFill>
              </a:rPr>
              <a:t>）</a:t>
            </a:r>
          </a:p>
        </p:txBody>
      </p:sp>
      <p:sp>
        <p:nvSpPr>
          <p:cNvPr id="38" name="文本框 37">
            <a:extLst>
              <a:ext uri="{FF2B5EF4-FFF2-40B4-BE49-F238E27FC236}">
                <a16:creationId xmlns:a16="http://schemas.microsoft.com/office/drawing/2014/main" id="{AD568F3C-63A1-BD30-9D39-B8E570372E42}"/>
              </a:ext>
            </a:extLst>
          </p:cNvPr>
          <p:cNvSpPr txBox="1"/>
          <p:nvPr/>
        </p:nvSpPr>
        <p:spPr>
          <a:xfrm>
            <a:off x="3413741" y="2404012"/>
            <a:ext cx="2055371" cy="338554"/>
          </a:xfrm>
          <a:prstGeom prst="rect">
            <a:avLst/>
          </a:prstGeom>
          <a:noFill/>
        </p:spPr>
        <p:txBody>
          <a:bodyPr wrap="none" rtlCol="0">
            <a:spAutoFit/>
          </a:bodyPr>
          <a:lstStyle/>
          <a:p>
            <a:r>
              <a:rPr kumimoji="1" lang="zh-CN" altLang="en-US" sz="1600" dirty="0">
                <a:solidFill>
                  <a:schemeClr val="accent1"/>
                </a:solidFill>
              </a:rPr>
              <a:t>（</a:t>
            </a:r>
            <a:r>
              <a:rPr kumimoji="1" lang="en-US" altLang="zh-CN" sz="1600" dirty="0">
                <a:solidFill>
                  <a:schemeClr val="accent1"/>
                </a:solidFill>
              </a:rPr>
              <a:t>1,20] </a:t>
            </a:r>
            <a:r>
              <a:rPr kumimoji="1" lang="zh-CN" altLang="en-US" sz="1600" dirty="0">
                <a:solidFill>
                  <a:schemeClr val="accent1"/>
                </a:solidFill>
              </a:rPr>
              <a:t> 即  </a:t>
            </a:r>
            <a:r>
              <a:rPr kumimoji="1" lang="en-US" altLang="zh-CN" sz="1600" dirty="0">
                <a:solidFill>
                  <a:schemeClr val="accent1"/>
                </a:solidFill>
              </a:rPr>
              <a:t>1&lt; x &lt;= 20</a:t>
            </a:r>
            <a:endParaRPr kumimoji="1" lang="zh-CN" altLang="en-US" sz="1600" dirty="0">
              <a:solidFill>
                <a:schemeClr val="accent1"/>
              </a:solidFill>
            </a:endParaRPr>
          </a:p>
        </p:txBody>
      </p:sp>
    </p:spTree>
    <p:extLst>
      <p:ext uri="{BB962C8B-B14F-4D97-AF65-F5344CB8AC3E}">
        <p14:creationId xmlns:p14="http://schemas.microsoft.com/office/powerpoint/2010/main" val="28644393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示例</a:t>
            </a:r>
            <a:r>
              <a:rPr lang="en-US" altLang="zh-CN" dirty="0"/>
              <a:t>2</a:t>
            </a:r>
            <a:endParaRPr kumimoji="1" lang="zh-CN" altLang="en-US" dirty="0"/>
          </a:p>
        </p:txBody>
      </p:sp>
      <p:graphicFrame>
        <p:nvGraphicFramePr>
          <p:cNvPr id="3" name="Object 2">
            <a:extLst>
              <a:ext uri="{FF2B5EF4-FFF2-40B4-BE49-F238E27FC236}">
                <a16:creationId xmlns:a16="http://schemas.microsoft.com/office/drawing/2014/main" id="{88E0B0BC-4093-752B-8F1C-36C43A0DD1DD}"/>
              </a:ext>
            </a:extLst>
          </p:cNvPr>
          <p:cNvGraphicFramePr>
            <a:graphicFrameLocks noChangeAspect="1"/>
          </p:cNvGraphicFramePr>
          <p:nvPr>
            <p:extLst>
              <p:ext uri="{D42A27DB-BD31-4B8C-83A1-F6EECF244321}">
                <p14:modId xmlns:p14="http://schemas.microsoft.com/office/powerpoint/2010/main" val="80176086"/>
              </p:ext>
            </p:extLst>
          </p:nvPr>
        </p:nvGraphicFramePr>
        <p:xfrm>
          <a:off x="2043193" y="951186"/>
          <a:ext cx="6892666" cy="3441704"/>
        </p:xfrm>
        <a:graphic>
          <a:graphicData uri="http://schemas.openxmlformats.org/presentationml/2006/ole">
            <mc:AlternateContent xmlns:mc="http://schemas.openxmlformats.org/markup-compatibility/2006">
              <mc:Choice xmlns:v="urn:schemas-microsoft-com:vml" Requires="v">
                <p:oleObj name="位图图像" r:id="rId2" imgW="7685714" imgH="3839111" progId="PBrush">
                  <p:embed/>
                </p:oleObj>
              </mc:Choice>
              <mc:Fallback>
                <p:oleObj name="位图图像" r:id="rId2" imgW="7685714" imgH="3839111" progId="PBrush">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193" y="951186"/>
                        <a:ext cx="6892666" cy="3441704"/>
                      </a:xfrm>
                      <a:prstGeom prst="rect">
                        <a:avLst/>
                      </a:prstGeom>
                      <a:noFill/>
                      <a:ln w="95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7" name="Rectangle 4">
            <a:extLst>
              <a:ext uri="{FF2B5EF4-FFF2-40B4-BE49-F238E27FC236}">
                <a16:creationId xmlns:a16="http://schemas.microsoft.com/office/drawing/2014/main" id="{2B2969A6-5147-288C-A743-73D4C3F7E05C}"/>
              </a:ext>
            </a:extLst>
          </p:cNvPr>
          <p:cNvSpPr>
            <a:spLocks noChangeArrowheads="1"/>
          </p:cNvSpPr>
          <p:nvPr/>
        </p:nvSpPr>
        <p:spPr bwMode="auto">
          <a:xfrm>
            <a:off x="208141" y="2916195"/>
            <a:ext cx="3400147" cy="1276119"/>
          </a:xfrm>
          <a:prstGeom prst="rect">
            <a:avLst/>
          </a:prstGeom>
          <a:solidFill>
            <a:srgbClr val="FFC600"/>
          </a:solidFill>
          <a:ln w="9525">
            <a:noFill/>
            <a:miter lim="800000"/>
            <a:headEnd/>
            <a:tailEnd/>
          </a:ln>
        </p:spPr>
        <p:txBody>
          <a:bodyPr wrap="square" lIns="0" tIns="0" rIns="0" bIns="0" anchor="b">
            <a:spAutoFit/>
          </a:bodyPr>
          <a:lstStyle/>
          <a:p>
            <a:pPr>
              <a:lnSpc>
                <a:spcPct val="110000"/>
              </a:lnSpc>
              <a:spcBef>
                <a:spcPct val="50000"/>
              </a:spcBef>
              <a:buClr>
                <a:schemeClr val="accent1"/>
              </a:buClr>
              <a:buSzPct val="75000"/>
              <a:defRPr/>
            </a:pPr>
            <a:r>
              <a:rPr lang="en-US" altLang="zh-CN" sz="1400" b="1" dirty="0">
                <a:solidFill>
                  <a:srgbClr val="000099"/>
                </a:solidFill>
                <a:latin typeface="Microsoft YaHei" panose="020B0503020204020204" pitchFamily="34" charset="-122"/>
                <a:ea typeface="Microsoft YaHei" panose="020B0503020204020204" pitchFamily="34" charset="-122"/>
              </a:rPr>
              <a:t>Test cases :</a:t>
            </a:r>
          </a:p>
          <a:p>
            <a:pPr marL="139700">
              <a:lnSpc>
                <a:spcPct val="110000"/>
              </a:lnSpc>
              <a:spcBef>
                <a:spcPct val="50000"/>
              </a:spcBef>
              <a:buClr>
                <a:schemeClr val="accent1"/>
              </a:buClr>
              <a:buSzPct val="75000"/>
              <a:defRPr/>
            </a:pPr>
            <a:r>
              <a:rPr lang="zh-CN" altLang="en-US" sz="1400" dirty="0">
                <a:latin typeface="Microsoft YaHei" panose="020B0503020204020204" pitchFamily="34" charset="-122"/>
                <a:ea typeface="Microsoft YaHei" panose="020B0503020204020204" pitchFamily="34" charset="-122"/>
              </a:rPr>
              <a:t>任意的正常值</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随机选择几个选项</a:t>
            </a:r>
            <a:r>
              <a:rPr lang="en-US" altLang="zh-CN" sz="1400" dirty="0">
                <a:latin typeface="Microsoft YaHei" panose="020B0503020204020204" pitchFamily="34" charset="-122"/>
                <a:ea typeface="Microsoft YaHei" panose="020B0503020204020204" pitchFamily="34" charset="-122"/>
              </a:rPr>
              <a:t> </a:t>
            </a:r>
            <a:br>
              <a:rPr lang="en-US" altLang="zh-CN" sz="1400" dirty="0">
                <a:latin typeface="Microsoft YaHei" panose="020B0503020204020204" pitchFamily="34" charset="-122"/>
                <a:ea typeface="Microsoft YaHei" panose="020B0503020204020204" pitchFamily="34" charset="-122"/>
              </a:rPr>
            </a:br>
            <a:r>
              <a:rPr lang="zh-CN" altLang="en-US" sz="1400" dirty="0">
                <a:latin typeface="Microsoft YaHei" panose="020B0503020204020204" pitchFamily="34" charset="-122"/>
                <a:ea typeface="Microsoft YaHei" panose="020B0503020204020204" pitchFamily="34" charset="-122"/>
              </a:rPr>
              <a:t>边界值</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选择所有选项</a:t>
            </a:r>
            <a:r>
              <a:rPr lang="en-US" altLang="zh-CN" sz="1400" dirty="0">
                <a:latin typeface="Microsoft YaHei" panose="020B0503020204020204" pitchFamily="34" charset="-122"/>
                <a:ea typeface="Microsoft YaHei" panose="020B0503020204020204" pitchFamily="34" charset="-122"/>
              </a:rPr>
              <a:t> </a:t>
            </a:r>
            <a:br>
              <a:rPr lang="en-US" altLang="zh-CN" sz="1400" dirty="0">
                <a:latin typeface="Microsoft YaHei" panose="020B0503020204020204" pitchFamily="34" charset="-122"/>
                <a:ea typeface="Microsoft YaHei" panose="020B0503020204020204" pitchFamily="34" charset="-122"/>
              </a:rPr>
            </a:br>
            <a:r>
              <a:rPr lang="zh-CN" altLang="en-US" sz="1400" dirty="0">
                <a:latin typeface="Microsoft YaHei" panose="020B0503020204020204" pitchFamily="34" charset="-122"/>
                <a:ea typeface="Microsoft YaHei" panose="020B0503020204020204" pitchFamily="34" charset="-122"/>
              </a:rPr>
              <a:t>边界值</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一个都不选</a:t>
            </a:r>
            <a:br>
              <a:rPr lang="en-US" altLang="zh-CN" sz="1400" dirty="0">
                <a:latin typeface="Microsoft YaHei" panose="020B0503020204020204" pitchFamily="34" charset="-122"/>
                <a:ea typeface="Microsoft YaHei" panose="020B0503020204020204" pitchFamily="34" charset="-122"/>
              </a:rPr>
            </a:br>
            <a:r>
              <a:rPr lang="zh-CN" altLang="en-US" sz="1400" dirty="0">
                <a:latin typeface="Microsoft YaHei" panose="020B0503020204020204" pitchFamily="34" charset="-122"/>
                <a:ea typeface="Microsoft YaHei" panose="020B0503020204020204" pitchFamily="34" charset="-122"/>
              </a:rPr>
              <a:t>边界值</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选择一个选项</a:t>
            </a:r>
            <a:endParaRPr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03447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一些特殊的边界值</a:t>
            </a:r>
            <a:endParaRPr kumimoji="1" lang="zh-CN" altLang="en-US" dirty="0"/>
          </a:p>
        </p:txBody>
      </p:sp>
      <p:graphicFrame>
        <p:nvGraphicFramePr>
          <p:cNvPr id="4" name="Group 3">
            <a:extLst>
              <a:ext uri="{FF2B5EF4-FFF2-40B4-BE49-F238E27FC236}">
                <a16:creationId xmlns:a16="http://schemas.microsoft.com/office/drawing/2014/main" id="{6E3BBFE6-1B55-C8AB-5A0B-D74559E0E2E7}"/>
              </a:ext>
            </a:extLst>
          </p:cNvPr>
          <p:cNvGraphicFramePr>
            <a:graphicFrameLocks/>
          </p:cNvGraphicFramePr>
          <p:nvPr>
            <p:extLst>
              <p:ext uri="{D42A27DB-BD31-4B8C-83A1-F6EECF244321}">
                <p14:modId xmlns:p14="http://schemas.microsoft.com/office/powerpoint/2010/main" val="4119124678"/>
              </p:ext>
            </p:extLst>
          </p:nvPr>
        </p:nvGraphicFramePr>
        <p:xfrm>
          <a:off x="327514" y="1349898"/>
          <a:ext cx="3496962" cy="2855167"/>
        </p:xfrm>
        <a:graphic>
          <a:graphicData uri="http://schemas.openxmlformats.org/drawingml/2006/table">
            <a:tbl>
              <a:tblPr/>
              <a:tblGrid>
                <a:gridCol w="904591">
                  <a:extLst>
                    <a:ext uri="{9D8B030D-6E8A-4147-A177-3AD203B41FA5}">
                      <a16:colId xmlns:a16="http://schemas.microsoft.com/office/drawing/2014/main" val="20000"/>
                    </a:ext>
                  </a:extLst>
                </a:gridCol>
                <a:gridCol w="2592371">
                  <a:extLst>
                    <a:ext uri="{9D8B030D-6E8A-4147-A177-3AD203B41FA5}">
                      <a16:colId xmlns:a16="http://schemas.microsoft.com/office/drawing/2014/main" val="20001"/>
                    </a:ext>
                  </a:extLst>
                </a:gridCol>
              </a:tblGrid>
              <a:tr h="2971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Term</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500" b="1" i="0" u="none" strike="noStrike" cap="none" normalizeH="0" baseline="0" dirty="0">
                          <a:ln>
                            <a:noFill/>
                          </a:ln>
                          <a:solidFill>
                            <a:schemeClr val="tx1"/>
                          </a:solidFill>
                          <a:effectLst/>
                          <a:latin typeface="Arial" pitchFamily="34" charset="0"/>
                          <a:ea typeface="宋体" pitchFamily="2" charset="-122"/>
                        </a:rPr>
                        <a:t> 取值范围</a:t>
                      </a:r>
                      <a:endParaRPr kumimoji="0" lang="en-US"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7987">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Bit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Nibble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Byte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Word</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Kilo</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Mega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Giga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Tera</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0 or 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0-15  &lt;Half byte&gt;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0-255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0-65535 or 0-4294967295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1024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1048576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1073741824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1099511627776</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文本框 6">
            <a:extLst>
              <a:ext uri="{FF2B5EF4-FFF2-40B4-BE49-F238E27FC236}">
                <a16:creationId xmlns:a16="http://schemas.microsoft.com/office/drawing/2014/main" id="{990C166A-E530-F53D-9FA4-CC9A6603BD40}"/>
              </a:ext>
            </a:extLst>
          </p:cNvPr>
          <p:cNvSpPr txBox="1"/>
          <p:nvPr/>
        </p:nvSpPr>
        <p:spPr>
          <a:xfrm>
            <a:off x="327514" y="980566"/>
            <a:ext cx="996884" cy="338554"/>
          </a:xfrm>
          <a:prstGeom prst="rect">
            <a:avLst/>
          </a:prstGeom>
          <a:noFill/>
        </p:spPr>
        <p:txBody>
          <a:bodyPr wrap="square">
            <a:spAutoFit/>
          </a:bodyPr>
          <a:lstStyle/>
          <a:p>
            <a:r>
              <a:rPr kumimoji="1" lang="zh-CN" altLang="en-US" sz="1600" dirty="0">
                <a:solidFill>
                  <a:srgbClr val="0070C0"/>
                </a:solidFill>
                <a:latin typeface="Microsoft YaHei" panose="020B0503020204020204" pitchFamily="34" charset="-122"/>
                <a:ea typeface="Microsoft YaHei" panose="020B0503020204020204" pitchFamily="34" charset="-122"/>
              </a:rPr>
              <a:t>二进制</a:t>
            </a:r>
            <a:endParaRPr lang="zh-CN" altLang="en-US" sz="1600" dirty="0"/>
          </a:p>
        </p:txBody>
      </p:sp>
      <p:grpSp>
        <p:nvGrpSpPr>
          <p:cNvPr id="10" name="组合 9">
            <a:extLst>
              <a:ext uri="{FF2B5EF4-FFF2-40B4-BE49-F238E27FC236}">
                <a16:creationId xmlns:a16="http://schemas.microsoft.com/office/drawing/2014/main" id="{473BF546-3701-7680-FE13-0A88F68E5C8E}"/>
              </a:ext>
            </a:extLst>
          </p:cNvPr>
          <p:cNvGrpSpPr/>
          <p:nvPr/>
        </p:nvGrpSpPr>
        <p:grpSpPr>
          <a:xfrm>
            <a:off x="4572000" y="660533"/>
            <a:ext cx="4496961" cy="3864563"/>
            <a:chOff x="4572000" y="660533"/>
            <a:chExt cx="4496961" cy="3864563"/>
          </a:xfrm>
        </p:grpSpPr>
        <p:graphicFrame>
          <p:nvGraphicFramePr>
            <p:cNvPr id="5" name="Group 3">
              <a:extLst>
                <a:ext uri="{FF2B5EF4-FFF2-40B4-BE49-F238E27FC236}">
                  <a16:creationId xmlns:a16="http://schemas.microsoft.com/office/drawing/2014/main" id="{ED9B92C3-A863-9FF5-4D45-57236EE7B6F3}"/>
                </a:ext>
              </a:extLst>
            </p:cNvPr>
            <p:cNvGraphicFramePr>
              <a:graphicFrameLocks/>
            </p:cNvGraphicFramePr>
            <p:nvPr>
              <p:extLst>
                <p:ext uri="{D42A27DB-BD31-4B8C-83A1-F6EECF244321}">
                  <p14:modId xmlns:p14="http://schemas.microsoft.com/office/powerpoint/2010/main" val="2603602797"/>
                </p:ext>
              </p:extLst>
            </p:nvPr>
          </p:nvGraphicFramePr>
          <p:xfrm>
            <a:off x="4572000" y="1029865"/>
            <a:ext cx="4496961" cy="3495231"/>
          </p:xfrm>
          <a:graphic>
            <a:graphicData uri="http://schemas.openxmlformats.org/drawingml/2006/table">
              <a:tbl>
                <a:tblPr/>
                <a:tblGrid>
                  <a:gridCol w="1046375">
                    <a:extLst>
                      <a:ext uri="{9D8B030D-6E8A-4147-A177-3AD203B41FA5}">
                        <a16:colId xmlns:a16="http://schemas.microsoft.com/office/drawing/2014/main" val="20000"/>
                      </a:ext>
                    </a:extLst>
                  </a:gridCol>
                  <a:gridCol w="1225485">
                    <a:extLst>
                      <a:ext uri="{9D8B030D-6E8A-4147-A177-3AD203B41FA5}">
                        <a16:colId xmlns:a16="http://schemas.microsoft.com/office/drawing/2014/main" val="20001"/>
                      </a:ext>
                    </a:extLst>
                  </a:gridCol>
                  <a:gridCol w="1008668">
                    <a:extLst>
                      <a:ext uri="{9D8B030D-6E8A-4147-A177-3AD203B41FA5}">
                        <a16:colId xmlns:a16="http://schemas.microsoft.com/office/drawing/2014/main" val="20002"/>
                      </a:ext>
                    </a:extLst>
                  </a:gridCol>
                  <a:gridCol w="1216433">
                    <a:extLst>
                      <a:ext uri="{9D8B030D-6E8A-4147-A177-3AD203B41FA5}">
                        <a16:colId xmlns:a16="http://schemas.microsoft.com/office/drawing/2014/main" val="20003"/>
                      </a:ext>
                    </a:extLst>
                  </a:gridCol>
                </a:tblGrid>
                <a:tr h="26953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Character</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ASCII Value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a:ln>
                              <a:noFill/>
                            </a:ln>
                            <a:solidFill>
                              <a:srgbClr val="13BBBF"/>
                            </a:solidFill>
                            <a:effectLst/>
                            <a:latin typeface="Arial" pitchFamily="34" charset="0"/>
                            <a:ea typeface="宋体" pitchFamily="2" charset="-122"/>
                          </a:rPr>
                          <a:t>Character</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500" b="0" i="0" u="none" strike="noStrike" cap="none" normalizeH="0" baseline="0">
                            <a:ln>
                              <a:noFill/>
                            </a:ln>
                            <a:solidFill>
                              <a:srgbClr val="13BBBF"/>
                            </a:solidFill>
                            <a:effectLst/>
                            <a:latin typeface="Arial" pitchFamily="34" charset="0"/>
                            <a:ea typeface="宋体" pitchFamily="2" charset="-122"/>
                          </a:rPr>
                          <a:t> </a:t>
                        </a:r>
                        <a:r>
                          <a:rPr kumimoji="0" lang="en-US" altLang="zh-CN" sz="1500" b="0" i="0" u="none" strike="noStrike" cap="none" normalizeH="0" baseline="0">
                            <a:ln>
                              <a:noFill/>
                            </a:ln>
                            <a:solidFill>
                              <a:srgbClr val="13BBBF"/>
                            </a:solidFill>
                            <a:effectLst/>
                            <a:latin typeface="Arial" pitchFamily="34" charset="0"/>
                            <a:ea typeface="宋体" pitchFamily="2" charset="-122"/>
                          </a:rPr>
                          <a:t>ASCII Value</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0777">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folHlink"/>
                            </a:solidFill>
                            <a:effectLst/>
                            <a:latin typeface="Arial" pitchFamily="34" charset="0"/>
                            <a:ea typeface="宋体"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folHlink"/>
                            </a:solidFill>
                            <a:effectLst/>
                            <a:latin typeface="Arial" pitchFamily="34" charset="0"/>
                            <a:ea typeface="宋体"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folHlink"/>
                            </a:solidFill>
                            <a:effectLst/>
                            <a:latin typeface="Arial" pitchFamily="34" charset="0"/>
                            <a:ea typeface="宋体"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folHlink"/>
                            </a:solidFill>
                            <a:effectLst/>
                            <a:latin typeface="Arial" pitchFamily="34" charset="0"/>
                            <a:ea typeface="宋体"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A</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chemeClr val="tx1"/>
                            </a:solidFill>
                            <a:effectLst/>
                            <a:latin typeface="Arial" pitchFamily="34" charset="0"/>
                            <a:ea typeface="宋体" pitchFamily="2" charset="-122"/>
                          </a:rPr>
                          <a:t>65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1" i="0" u="none" strike="noStrike" cap="none" normalizeH="0" baseline="0" dirty="0">
                            <a:ln>
                              <a:noFill/>
                            </a:ln>
                            <a:solidFill>
                              <a:schemeClr val="accent2"/>
                            </a:solidFill>
                            <a:effectLst/>
                            <a:latin typeface="Arial" pitchFamily="34" charset="0"/>
                            <a:ea typeface="宋体" pitchFamily="2" charset="-122"/>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itchFamily="2" charset="2"/>
                          <a:buNone/>
                          <a:tabLst/>
                        </a:pPr>
                        <a:r>
                          <a:rPr kumimoji="0" lang="en-US" altLang="zh-CN" sz="1500" b="0" i="0" u="none" strike="noStrike" cap="none" normalizeH="0" baseline="0" dirty="0">
                            <a:ln>
                              <a:noFill/>
                            </a:ln>
                            <a:solidFill>
                              <a:srgbClr val="13BBBF"/>
                            </a:solidFill>
                            <a:effectLst/>
                            <a:latin typeface="Arial" pitchFamily="34" charset="0"/>
                            <a:ea typeface="宋体" pitchFamily="2" charset="-122"/>
                          </a:rPr>
                          <a:t>123</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文本框 8">
              <a:extLst>
                <a:ext uri="{FF2B5EF4-FFF2-40B4-BE49-F238E27FC236}">
                  <a16:creationId xmlns:a16="http://schemas.microsoft.com/office/drawing/2014/main" id="{19F82987-A79E-45E5-5EC4-0DF70F389ADD}"/>
                </a:ext>
              </a:extLst>
            </p:cNvPr>
            <p:cNvSpPr txBox="1"/>
            <p:nvPr/>
          </p:nvSpPr>
          <p:spPr>
            <a:xfrm>
              <a:off x="4572000" y="660533"/>
              <a:ext cx="1769882" cy="338554"/>
            </a:xfrm>
            <a:prstGeom prst="rect">
              <a:avLst/>
            </a:prstGeom>
            <a:noFill/>
          </p:spPr>
          <p:txBody>
            <a:bodyPr wrap="square">
              <a:spAutoFit/>
            </a:bodyPr>
            <a:lstStyle/>
            <a:p>
              <a:r>
                <a:rPr kumimoji="1" lang="en-US" altLang="zh-CN" sz="1600" dirty="0">
                  <a:solidFill>
                    <a:srgbClr val="0070C0"/>
                  </a:solidFill>
                  <a:latin typeface="Microsoft YaHei" panose="020B0503020204020204" pitchFamily="34" charset="-122"/>
                  <a:ea typeface="Microsoft YaHei" panose="020B0503020204020204" pitchFamily="34" charset="-122"/>
                </a:rPr>
                <a:t>ASCII Table</a:t>
              </a:r>
              <a:endParaRPr lang="zh-CN" altLang="en-US" sz="1600" dirty="0"/>
            </a:p>
          </p:txBody>
        </p:sp>
      </p:grpSp>
    </p:spTree>
    <p:extLst>
      <p:ext uri="{BB962C8B-B14F-4D97-AF65-F5344CB8AC3E}">
        <p14:creationId xmlns:p14="http://schemas.microsoft.com/office/powerpoint/2010/main" val="16323712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3735" y="263262"/>
            <a:ext cx="3348038" cy="496491"/>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章 回顾</a:t>
            </a:r>
          </a:p>
        </p:txBody>
      </p:sp>
      <p:sp>
        <p:nvSpPr>
          <p:cNvPr id="5124" name="Text Box 6"/>
          <p:cNvSpPr txBox="1">
            <a:spLocks noChangeArrowheads="1"/>
          </p:cNvSpPr>
          <p:nvPr/>
        </p:nvSpPr>
        <p:spPr bwMode="auto">
          <a:xfrm>
            <a:off x="1188999" y="942233"/>
            <a:ext cx="7239383" cy="3259034"/>
          </a:xfrm>
          <a:prstGeom prst="rect">
            <a:avLst/>
          </a:prstGeom>
          <a:noFill/>
          <a:ln w="9525">
            <a:noFill/>
            <a:miter lim="800000"/>
            <a:headEnd/>
            <a:tailEnd/>
          </a:ln>
        </p:spPr>
        <p:txBody>
          <a:bodyPr wrap="square" lIns="0" tIns="0" rIns="0" bIns="0">
            <a:spAutoFit/>
          </a:bodyPr>
          <a:lstStyle/>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软件缺陷是软件质量的对立面</a:t>
            </a:r>
            <a:endParaRPr lang="en-US" altLang="zh-CN" dirty="0">
              <a:latin typeface="KaiTi" panose="02010609060101010101" pitchFamily="49" charset="-122"/>
              <a:ea typeface="KaiTi" panose="02010609060101010101" pitchFamily="49" charset="-122"/>
            </a:endParaRP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软件缺陷</a:t>
            </a:r>
            <a:r>
              <a:rPr lang="en-US" altLang="zh-CN" dirty="0">
                <a:latin typeface="KaiTi" panose="02010609060101010101" pitchFamily="49" charset="-122"/>
                <a:ea typeface="KaiTi" panose="02010609060101010101" pitchFamily="49" charset="-122"/>
              </a:rPr>
              <a:t>(Bug)</a:t>
            </a:r>
            <a:r>
              <a:rPr lang="zh-CN" altLang="en-US" dirty="0">
                <a:latin typeface="KaiTi" panose="02010609060101010101" pitchFamily="49" charset="-122"/>
                <a:ea typeface="KaiTi" panose="02010609060101010101" pitchFamily="49" charset="-122"/>
              </a:rPr>
              <a:t>是什么</a:t>
            </a: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软件测试的分类：层次、类型和方法</a:t>
            </a: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静态测试与动态测试</a:t>
            </a:r>
            <a:endParaRPr lang="en-US" altLang="zh-CN" dirty="0">
              <a:latin typeface="KaiTi" panose="02010609060101010101" pitchFamily="49" charset="-122"/>
              <a:ea typeface="KaiTi" panose="02010609060101010101" pitchFamily="49" charset="-122"/>
            </a:endParaRP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主动测试与被动测试</a:t>
            </a:r>
            <a:endParaRPr lang="en-US" altLang="zh-CN" dirty="0">
              <a:latin typeface="KaiTi" panose="02010609060101010101" pitchFamily="49" charset="-122"/>
              <a:ea typeface="KaiTi" panose="02010609060101010101" pitchFamily="49" charset="-122"/>
            </a:endParaRP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黑盒测试与白盒测试</a:t>
            </a:r>
            <a:endParaRPr lang="en-US" altLang="zh-CN" dirty="0">
              <a:latin typeface="KaiTi" panose="02010609060101010101" pitchFamily="49" charset="-122"/>
              <a:ea typeface="KaiTi" panose="02010609060101010101" pitchFamily="49" charset="-122"/>
            </a:endParaRP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测试层次：单元、集成、系统和验收</a:t>
            </a:r>
          </a:p>
          <a:p>
            <a:pPr marL="266700" indent="-266700">
              <a:lnSpc>
                <a:spcPct val="150000"/>
              </a:lnSpc>
              <a:buClr>
                <a:schemeClr val="accent1">
                  <a:lumMod val="50000"/>
                </a:schemeClr>
              </a:buClr>
              <a:buSzPct val="80000"/>
              <a:buFont typeface="Wingdings" pitchFamily="2" charset="2"/>
              <a:buChar char="p"/>
              <a:defRPr/>
            </a:pPr>
            <a:r>
              <a:rPr lang="zh-CN" altLang="en-US" dirty="0">
                <a:latin typeface="KaiTi" panose="02010609060101010101" pitchFamily="49" charset="-122"/>
                <a:ea typeface="KaiTi" panose="02010609060101010101" pitchFamily="49" charset="-122"/>
              </a:rPr>
              <a:t>软件测试工作范畴：测试需求分析、计划与设计、执行、结果评估</a:t>
            </a:r>
            <a:endParaRPr lang="en-US" altLang="zh-CN"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0154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一些特殊的边界值 </a:t>
            </a:r>
            <a:r>
              <a:rPr lang="en-US" altLang="zh-CN" sz="2000" b="0" dirty="0"/>
              <a:t>–</a:t>
            </a:r>
            <a:r>
              <a:rPr lang="zh-CN" altLang="en-US" sz="2000" b="0" dirty="0"/>
              <a:t>续</a:t>
            </a:r>
            <a:endParaRPr kumimoji="1" lang="zh-CN" altLang="en-US" sz="2000" b="0" dirty="0"/>
          </a:p>
        </p:txBody>
      </p:sp>
      <p:sp>
        <p:nvSpPr>
          <p:cNvPr id="9" name="文本框 8">
            <a:extLst>
              <a:ext uri="{FF2B5EF4-FFF2-40B4-BE49-F238E27FC236}">
                <a16:creationId xmlns:a16="http://schemas.microsoft.com/office/drawing/2014/main" id="{19F82987-A79E-45E5-5EC4-0DF70F389ADD}"/>
              </a:ext>
            </a:extLst>
          </p:cNvPr>
          <p:cNvSpPr txBox="1"/>
          <p:nvPr/>
        </p:nvSpPr>
        <p:spPr>
          <a:xfrm>
            <a:off x="291532" y="4178211"/>
            <a:ext cx="3648873" cy="338554"/>
          </a:xfrm>
          <a:prstGeom prst="rect">
            <a:avLst/>
          </a:prstGeom>
          <a:noFill/>
        </p:spPr>
        <p:txBody>
          <a:bodyPr wrap="square">
            <a:spAutoFit/>
          </a:bodyPr>
          <a:lstStyle/>
          <a:p>
            <a:r>
              <a:rPr kumimoji="1" lang="zh-CN" altLang="en-US" sz="1600" dirty="0">
                <a:solidFill>
                  <a:srgbClr val="0070C0"/>
                </a:solidFill>
                <a:latin typeface="Microsoft YaHei" panose="020B0503020204020204" pitchFamily="34" charset="-122"/>
                <a:ea typeface="Microsoft YaHei" panose="020B0503020204020204" pitchFamily="34" charset="-122"/>
              </a:rPr>
              <a:t>缺省值、空格、</a:t>
            </a:r>
            <a:r>
              <a:rPr kumimoji="1" lang="en-US" altLang="zh-CN" sz="1600" dirty="0">
                <a:solidFill>
                  <a:srgbClr val="0070C0"/>
                </a:solidFill>
                <a:latin typeface="Microsoft YaHei" panose="020B0503020204020204" pitchFamily="34" charset="-122"/>
                <a:ea typeface="Microsoft YaHei" panose="020B0503020204020204" pitchFamily="34" charset="-122"/>
              </a:rPr>
              <a:t>(none)</a:t>
            </a:r>
            <a:r>
              <a:rPr kumimoji="1" lang="zh-CN" altLang="en-US" sz="1600" dirty="0">
                <a:solidFill>
                  <a:srgbClr val="0070C0"/>
                </a:solidFill>
                <a:latin typeface="Microsoft YaHei" panose="020B0503020204020204" pitchFamily="34" charset="-122"/>
                <a:ea typeface="Microsoft YaHei" panose="020B0503020204020204" pitchFamily="34" charset="-122"/>
              </a:rPr>
              <a:t>、</a:t>
            </a:r>
            <a:r>
              <a:rPr kumimoji="1" lang="en-US" altLang="zh-CN" sz="1600" dirty="0">
                <a:solidFill>
                  <a:srgbClr val="0070C0"/>
                </a:solidFill>
                <a:latin typeface="Microsoft YaHei" panose="020B0503020204020204" pitchFamily="34" charset="-122"/>
                <a:ea typeface="Microsoft YaHei" panose="020B0503020204020204" pitchFamily="34" charset="-122"/>
              </a:rPr>
              <a:t>0</a:t>
            </a:r>
            <a:r>
              <a:rPr kumimoji="1" lang="zh-CN" altLang="en-US" sz="1600" dirty="0">
                <a:solidFill>
                  <a:srgbClr val="0070C0"/>
                </a:solidFill>
                <a:latin typeface="Microsoft YaHei" panose="020B0503020204020204" pitchFamily="34" charset="-122"/>
                <a:ea typeface="Microsoft YaHei" panose="020B0503020204020204" pitchFamily="34" charset="-122"/>
              </a:rPr>
              <a:t>、</a:t>
            </a:r>
            <a:r>
              <a:rPr kumimoji="1" lang="en-US" altLang="zh-CN" sz="1600" dirty="0">
                <a:solidFill>
                  <a:srgbClr val="0070C0"/>
                </a:solidFill>
                <a:latin typeface="Microsoft YaHei" panose="020B0503020204020204" pitchFamily="34" charset="-122"/>
                <a:ea typeface="Microsoft YaHei" panose="020B0503020204020204" pitchFamily="34" charset="-122"/>
              </a:rPr>
              <a:t>Null</a:t>
            </a:r>
            <a:r>
              <a:rPr kumimoji="1" lang="zh-CN" altLang="en-US" sz="1600" dirty="0">
                <a:solidFill>
                  <a:srgbClr val="0070C0"/>
                </a:solidFill>
                <a:latin typeface="Microsoft YaHei" panose="020B0503020204020204" pitchFamily="34" charset="-122"/>
                <a:ea typeface="Microsoft YaHei" panose="020B0503020204020204" pitchFamily="34" charset="-122"/>
              </a:rPr>
              <a:t>等</a:t>
            </a:r>
            <a:endParaRPr lang="zh-CN" altLang="en-US" sz="1600" dirty="0"/>
          </a:p>
        </p:txBody>
      </p:sp>
      <p:pic>
        <p:nvPicPr>
          <p:cNvPr id="3" name="Picture 4" descr="5-1">
            <a:extLst>
              <a:ext uri="{FF2B5EF4-FFF2-40B4-BE49-F238E27FC236}">
                <a16:creationId xmlns:a16="http://schemas.microsoft.com/office/drawing/2014/main" id="{D5B8448C-56E5-A7F5-D377-C5EE4E9CBFBB}"/>
              </a:ext>
            </a:extLst>
          </p:cNvPr>
          <p:cNvPicPr>
            <a:picLocks noChangeAspect="1" noChangeArrowheads="1"/>
          </p:cNvPicPr>
          <p:nvPr/>
        </p:nvPicPr>
        <p:blipFill>
          <a:blip r:embed="rId2" cstate="print"/>
          <a:srcRect/>
          <a:stretch>
            <a:fillRect/>
          </a:stretch>
        </p:blipFill>
        <p:spPr>
          <a:xfrm>
            <a:off x="291532" y="1287569"/>
            <a:ext cx="3735662" cy="2728250"/>
          </a:xfrm>
          <a:prstGeom prst="rect">
            <a:avLst/>
          </a:prstGeom>
          <a:noFill/>
        </p:spPr>
      </p:pic>
      <p:grpSp>
        <p:nvGrpSpPr>
          <p:cNvPr id="8" name="组合 7">
            <a:extLst>
              <a:ext uri="{FF2B5EF4-FFF2-40B4-BE49-F238E27FC236}">
                <a16:creationId xmlns:a16="http://schemas.microsoft.com/office/drawing/2014/main" id="{F42EFA19-89C4-C0CD-0FC9-ECAA3665E4E8}"/>
              </a:ext>
            </a:extLst>
          </p:cNvPr>
          <p:cNvGrpSpPr/>
          <p:nvPr/>
        </p:nvGrpSpPr>
        <p:grpSpPr>
          <a:xfrm>
            <a:off x="4365463" y="1077362"/>
            <a:ext cx="4778537" cy="3439403"/>
            <a:chOff x="2223734" y="1194198"/>
            <a:chExt cx="4778537" cy="3439403"/>
          </a:xfrm>
        </p:grpSpPr>
        <p:sp>
          <p:nvSpPr>
            <p:cNvPr id="10" name="Text Box 3">
              <a:extLst>
                <a:ext uri="{FF2B5EF4-FFF2-40B4-BE49-F238E27FC236}">
                  <a16:creationId xmlns:a16="http://schemas.microsoft.com/office/drawing/2014/main" id="{8F205328-04CF-FEBC-5AEE-37BBF1BFBC7B}"/>
                </a:ext>
              </a:extLst>
            </p:cNvPr>
            <p:cNvSpPr txBox="1">
              <a:spLocks noChangeArrowheads="1"/>
            </p:cNvSpPr>
            <p:nvPr/>
          </p:nvSpPr>
          <p:spPr bwMode="auto">
            <a:xfrm>
              <a:off x="2223734" y="1471583"/>
              <a:ext cx="700088" cy="2862322"/>
            </a:xfrm>
            <a:prstGeom prst="rect">
              <a:avLst/>
            </a:prstGeom>
            <a:noFill/>
            <a:ln w="9525">
              <a:noFill/>
              <a:miter lim="800000"/>
              <a:headEnd/>
              <a:tailEnd/>
            </a:ln>
            <a:effectLst/>
          </p:spPr>
          <p:txBody>
            <a:bodyPr wrap="square">
              <a:spAutoFit/>
            </a:bodyPr>
            <a:lstStyle/>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数值</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字符</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位置</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数量</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速度</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位置</a:t>
              </a:r>
              <a:endParaRPr lang="en-US" altLang="zh-CN" b="1" dirty="0">
                <a:solidFill>
                  <a:srgbClr val="00B050"/>
                </a:solidFill>
                <a:effectLst>
                  <a:outerShdw blurRad="38100" dist="38100" dir="2700000" algn="tl">
                    <a:srgbClr val="FFFFFF"/>
                  </a:outerShdw>
                </a:effectLst>
                <a:latin typeface="Verdana" pitchFamily="34" charset="0"/>
              </a:endParaRPr>
            </a:p>
            <a:p>
              <a:pPr eaLnBrk="0" hangingPunct="0">
                <a:spcBef>
                  <a:spcPct val="50000"/>
                </a:spcBef>
                <a:defRPr/>
              </a:pPr>
              <a:r>
                <a:rPr lang="zh-CN" altLang="en-US" b="1" dirty="0">
                  <a:solidFill>
                    <a:srgbClr val="00B050"/>
                  </a:solidFill>
                  <a:effectLst>
                    <a:outerShdw blurRad="38100" dist="38100" dir="2700000" algn="tl">
                      <a:srgbClr val="FFFFFF"/>
                    </a:outerShdw>
                  </a:effectLst>
                  <a:latin typeface="Verdana" pitchFamily="34" charset="0"/>
                </a:rPr>
                <a:t>体积</a:t>
              </a:r>
              <a:endParaRPr lang="en-US" altLang="zh-CN" b="1" dirty="0">
                <a:solidFill>
                  <a:srgbClr val="00B050"/>
                </a:solidFill>
                <a:effectLst>
                  <a:outerShdw blurRad="38100" dist="38100" dir="2700000" algn="tl">
                    <a:srgbClr val="FFFFFF"/>
                  </a:outerShdw>
                </a:effectLst>
                <a:latin typeface="Verdana" pitchFamily="34" charset="0"/>
              </a:endParaRPr>
            </a:p>
          </p:txBody>
        </p:sp>
        <p:sp>
          <p:nvSpPr>
            <p:cNvPr id="11" name="Text Box 4">
              <a:extLst>
                <a:ext uri="{FF2B5EF4-FFF2-40B4-BE49-F238E27FC236}">
                  <a16:creationId xmlns:a16="http://schemas.microsoft.com/office/drawing/2014/main" id="{D47C0984-69CE-46C7-6151-4B994EA1B2BE}"/>
                </a:ext>
              </a:extLst>
            </p:cNvPr>
            <p:cNvSpPr txBox="1">
              <a:spLocks noChangeArrowheads="1"/>
            </p:cNvSpPr>
            <p:nvPr/>
          </p:nvSpPr>
          <p:spPr bwMode="auto">
            <a:xfrm>
              <a:off x="3626645" y="1194198"/>
              <a:ext cx="3375626" cy="3439403"/>
            </a:xfrm>
            <a:prstGeom prst="rect">
              <a:avLst/>
            </a:prstGeom>
            <a:noFill/>
            <a:ln w="9525">
              <a:noFill/>
              <a:miter lim="800000"/>
              <a:headEnd/>
              <a:tailEnd/>
            </a:ln>
            <a:effectLst/>
          </p:spPr>
          <p:txBody>
            <a:bodyPr wrap="square">
              <a:spAutoFit/>
            </a:bodyPr>
            <a:lstStyle/>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First/last</a:t>
              </a:r>
              <a:r>
                <a:rPr lang="zh-CN" altLang="en-US" sz="1500" b="1" dirty="0">
                  <a:effectLst>
                    <a:outerShdw blurRad="38100" dist="38100" dir="2700000" algn="tl">
                      <a:srgbClr val="FFFFFF"/>
                    </a:outerShdw>
                  </a:effectLst>
                  <a:latin typeface="Tahoma" pitchFamily="34" charset="0"/>
                </a:rPr>
                <a:t>， </a:t>
              </a:r>
              <a:r>
                <a:rPr lang="en-US" altLang="zh-CN" sz="1500" dirty="0">
                  <a:latin typeface="Tahoma" pitchFamily="34" charset="0"/>
                </a:rPr>
                <a:t>First-1/Last+1</a:t>
              </a:r>
              <a:endParaRPr lang="zh-CN" altLang="en-US" sz="1500" b="1" dirty="0">
                <a:effectLst>
                  <a:outerShdw blurRad="38100" dist="38100" dir="2700000" algn="tl">
                    <a:srgbClr val="FFFFFF"/>
                  </a:outerShdw>
                </a:effectLst>
                <a:latin typeface="Tahoma" pitchFamily="34" charset="0"/>
              </a:endParaRP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Min/Max</a:t>
              </a:r>
              <a:r>
                <a:rPr lang="zh-CN" altLang="en-US" sz="1500" b="1" dirty="0">
                  <a:effectLst>
                    <a:outerShdw blurRad="38100" dist="38100" dir="2700000" algn="tl">
                      <a:srgbClr val="FFFFFF"/>
                    </a:outerShdw>
                  </a:effectLst>
                  <a:latin typeface="Tahoma" pitchFamily="34" charset="0"/>
                </a:rPr>
                <a:t>，</a:t>
              </a:r>
              <a:r>
                <a:rPr lang="en-US" altLang="zh-CN" sz="1500" dirty="0">
                  <a:latin typeface="Tahoma" pitchFamily="34" charset="0"/>
                </a:rPr>
                <a:t>Min-1/max+1</a:t>
              </a:r>
              <a:endParaRPr lang="zh-CN" altLang="en-US" sz="1500" b="1" dirty="0">
                <a:effectLst>
                  <a:outerShdw blurRad="38100" dist="38100" dir="2700000" algn="tl">
                    <a:srgbClr val="FFFFFF"/>
                  </a:outerShdw>
                </a:effectLst>
                <a:latin typeface="Tahoma" pitchFamily="34" charset="0"/>
              </a:endParaRP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Star/Finish</a:t>
              </a:r>
              <a:r>
                <a:rPr lang="zh-CN" altLang="en-US" sz="1500" b="1" dirty="0">
                  <a:effectLst>
                    <a:outerShdw blurRad="38100" dist="38100" dir="2700000" algn="tl">
                      <a:srgbClr val="FFFFFF"/>
                    </a:outerShdw>
                  </a:effectLst>
                  <a:latin typeface="Tahoma" pitchFamily="34" charset="0"/>
                </a:rPr>
                <a:t>， </a:t>
              </a:r>
              <a:r>
                <a:rPr lang="en-US" altLang="zh-CN" sz="1500" dirty="0">
                  <a:latin typeface="Tahoma" pitchFamily="34" charset="0"/>
                </a:rPr>
                <a:t>Start-1/Finish+1</a:t>
              </a:r>
              <a:endParaRPr lang="zh-CN" altLang="en-US" sz="1500" b="1" dirty="0">
                <a:effectLst>
                  <a:outerShdw blurRad="38100" dist="38100" dir="2700000" algn="tl">
                    <a:srgbClr val="FFFFFF"/>
                  </a:outerShdw>
                </a:effectLst>
                <a:latin typeface="Tahoma" pitchFamily="34" charset="0"/>
              </a:endParaRP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Empty/Full</a:t>
              </a:r>
            </a:p>
            <a:p>
              <a:pPr eaLnBrk="0" hangingPunct="0">
                <a:spcBef>
                  <a:spcPct val="50000"/>
                </a:spcBef>
                <a:defRPr/>
              </a:pPr>
              <a:r>
                <a:rPr lang="en-US" altLang="zh-CN" sz="1500" dirty="0">
                  <a:latin typeface="Tahoma" pitchFamily="34" charset="0"/>
                </a:rPr>
                <a:t>Less than empty/ more than full</a:t>
              </a:r>
              <a:endParaRPr lang="en-US" altLang="zh-CN" sz="1500" b="1" dirty="0">
                <a:effectLst>
                  <a:outerShdw blurRad="38100" dist="38100" dir="2700000" algn="tl">
                    <a:srgbClr val="FFFFFF"/>
                  </a:outerShdw>
                </a:effectLst>
                <a:latin typeface="Tahoma" pitchFamily="34" charset="0"/>
              </a:endParaRP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Slower/Faster</a:t>
              </a: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Largest/Smallest</a:t>
              </a: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Over/Under</a:t>
              </a:r>
              <a:r>
                <a:rPr lang="zh-CN" altLang="en-US" sz="1500" b="1" dirty="0">
                  <a:effectLst>
                    <a:outerShdw blurRad="38100" dist="38100" dir="2700000" algn="tl">
                      <a:srgbClr val="FFFFFF"/>
                    </a:outerShdw>
                  </a:effectLst>
                  <a:latin typeface="Tahoma" pitchFamily="34" charset="0"/>
                </a:rPr>
                <a:t>， </a:t>
              </a:r>
              <a:r>
                <a:rPr lang="en-US" altLang="zh-CN" sz="1500" dirty="0">
                  <a:latin typeface="Tahoma" pitchFamily="34" charset="0"/>
                </a:rPr>
                <a:t>just Over/Just Under</a:t>
              </a:r>
              <a:endParaRPr lang="zh-CN" altLang="en-US" sz="1500" b="1" dirty="0">
                <a:effectLst>
                  <a:outerShdw blurRad="38100" dist="38100" dir="2700000" algn="tl">
                    <a:srgbClr val="FFFFFF"/>
                  </a:outerShdw>
                </a:effectLst>
                <a:latin typeface="Tahoma" pitchFamily="34" charset="0"/>
              </a:endParaRP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Shortest/Longest</a:t>
              </a:r>
            </a:p>
            <a:p>
              <a:pPr eaLnBrk="0" hangingPunct="0">
                <a:spcBef>
                  <a:spcPct val="50000"/>
                </a:spcBef>
                <a:defRPr/>
              </a:pPr>
              <a:r>
                <a:rPr lang="en-US" altLang="zh-CN" sz="1500" b="1" dirty="0">
                  <a:effectLst>
                    <a:outerShdw blurRad="38100" dist="38100" dir="2700000" algn="tl">
                      <a:srgbClr val="FFFFFF"/>
                    </a:outerShdw>
                  </a:effectLst>
                  <a:latin typeface="Tahoma" pitchFamily="34" charset="0"/>
                </a:rPr>
                <a:t>… …</a:t>
              </a:r>
            </a:p>
          </p:txBody>
        </p:sp>
        <p:sp>
          <p:nvSpPr>
            <p:cNvPr id="12" name="AutoShape 5">
              <a:extLst>
                <a:ext uri="{FF2B5EF4-FFF2-40B4-BE49-F238E27FC236}">
                  <a16:creationId xmlns:a16="http://schemas.microsoft.com/office/drawing/2014/main" id="{FB27C960-BF1E-C800-8D1D-C83A4304B742}"/>
                </a:ext>
              </a:extLst>
            </p:cNvPr>
            <p:cNvSpPr>
              <a:spLocks/>
            </p:cNvSpPr>
            <p:nvPr/>
          </p:nvSpPr>
          <p:spPr bwMode="auto">
            <a:xfrm>
              <a:off x="2844404" y="1302544"/>
              <a:ext cx="685800" cy="3200400"/>
            </a:xfrm>
            <a:prstGeom prst="leftBrace">
              <a:avLst>
                <a:gd name="adj1" fmla="val 38889"/>
                <a:gd name="adj2" fmla="val 50000"/>
              </a:avLst>
            </a:prstGeom>
            <a:noFill/>
            <a:ln w="28575">
              <a:solidFill>
                <a:schemeClr val="tx1"/>
              </a:solidFill>
              <a:round/>
              <a:headEnd/>
              <a:tailEnd/>
            </a:ln>
          </p:spPr>
          <p:txBody>
            <a:bodyPr wrap="none" anchor="ctr"/>
            <a:lstStyle/>
            <a:p>
              <a:endParaRPr lang="zh-CN" altLang="en-US" sz="1350"/>
            </a:p>
          </p:txBody>
        </p:sp>
      </p:grpSp>
    </p:spTree>
    <p:extLst>
      <p:ext uri="{BB962C8B-B14F-4D97-AF65-F5344CB8AC3E}">
        <p14:creationId xmlns:p14="http://schemas.microsoft.com/office/powerpoint/2010/main" val="42432242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0398C-3982-04BC-7236-222055683141}"/>
              </a:ext>
            </a:extLst>
          </p:cNvPr>
          <p:cNvSpPr>
            <a:spLocks noGrp="1"/>
          </p:cNvSpPr>
          <p:nvPr>
            <p:ph type="title"/>
          </p:nvPr>
        </p:nvSpPr>
        <p:spPr/>
        <p:txBody>
          <a:bodyPr/>
          <a:lstStyle/>
          <a:p>
            <a:r>
              <a:rPr kumimoji="1" lang="zh-CN" altLang="en-US" dirty="0"/>
              <a:t>练习</a:t>
            </a:r>
          </a:p>
        </p:txBody>
      </p:sp>
      <p:sp>
        <p:nvSpPr>
          <p:cNvPr id="4" name="内容占位符 2">
            <a:extLst>
              <a:ext uri="{FF2B5EF4-FFF2-40B4-BE49-F238E27FC236}">
                <a16:creationId xmlns:a16="http://schemas.microsoft.com/office/drawing/2014/main" id="{F55EFB3E-11B8-DD11-3992-59454C497454}"/>
              </a:ext>
            </a:extLst>
          </p:cNvPr>
          <p:cNvSpPr txBox="1">
            <a:spLocks/>
          </p:cNvSpPr>
          <p:nvPr/>
        </p:nvSpPr>
        <p:spPr>
          <a:xfrm>
            <a:off x="1741664" y="804667"/>
            <a:ext cx="4168942" cy="3889881"/>
          </a:xfrm>
          <a:prstGeom prst="rect">
            <a:avLst/>
          </a:prstGeom>
        </p:spPr>
        <p:txBody>
          <a:bodyPr>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kumimoji="1" lang="zh-CN" altLang="en-US" b="1" dirty="0">
                <a:latin typeface="Microsoft YaHei" panose="020B0503020204020204" pitchFamily="34" charset="-122"/>
                <a:ea typeface="Microsoft YaHei" panose="020B0503020204020204" pitchFamily="34" charset="-122"/>
                <a:cs typeface="宋体"/>
              </a:rPr>
              <a:t>用边界值方法设计下列测试数据</a:t>
            </a:r>
            <a:endParaRPr kumimoji="1" lang="en-US" altLang="zh-CN" b="1" dirty="0">
              <a:latin typeface="Microsoft YaHei" panose="020B0503020204020204" pitchFamily="34" charset="-122"/>
              <a:ea typeface="Microsoft YaHei" panose="020B0503020204020204" pitchFamily="34" charset="-122"/>
              <a:cs typeface="宋体"/>
            </a:endParaRPr>
          </a:p>
          <a:p>
            <a:pPr marL="342900" indent="-342900">
              <a:lnSpc>
                <a:spcPct val="130000"/>
              </a:lnSpc>
              <a:buFont typeface="Arial" panose="020B0604020202020204" pitchFamily="34" charset="0"/>
              <a:buAutoNum type="arabicPeriod"/>
            </a:pPr>
            <a:r>
              <a:rPr kumimoji="1" lang="en-US" altLang="zh-CN" dirty="0">
                <a:solidFill>
                  <a:srgbClr val="3366FF"/>
                </a:solidFill>
                <a:latin typeface="Microsoft YaHei" panose="020B0503020204020204" pitchFamily="34" charset="-122"/>
                <a:ea typeface="Microsoft YaHei" panose="020B0503020204020204" pitchFamily="34" charset="-122"/>
                <a:cs typeface="宋体"/>
              </a:rPr>
              <a:t>Username</a:t>
            </a:r>
          </a:p>
          <a:p>
            <a:pPr marL="0" indent="0">
              <a:lnSpc>
                <a:spcPct val="130000"/>
              </a:lnSpc>
            </a:pPr>
            <a:r>
              <a:rPr kumimoji="1" lang="zh-CN" altLang="en-US" dirty="0">
                <a:latin typeface="Microsoft YaHei" panose="020B0503020204020204" pitchFamily="34" charset="-122"/>
                <a:ea typeface="Microsoft YaHei" panose="020B0503020204020204" pitchFamily="34" charset="-122"/>
                <a:cs typeface="宋体"/>
              </a:rPr>
              <a:t>规则：</a:t>
            </a:r>
            <a:r>
              <a:rPr kumimoji="1" lang="en-US" altLang="zh-CN" dirty="0">
                <a:latin typeface="Microsoft YaHei" panose="020B0503020204020204" pitchFamily="34" charset="-122"/>
                <a:ea typeface="Microsoft YaHei" panose="020B0503020204020204" pitchFamily="34" charset="-122"/>
                <a:cs typeface="宋体"/>
              </a:rPr>
              <a:t>12</a:t>
            </a:r>
            <a:r>
              <a:rPr kumimoji="1" lang="zh-CN" altLang="en-US" dirty="0">
                <a:latin typeface="Microsoft YaHei" panose="020B0503020204020204" pitchFamily="34" charset="-122"/>
                <a:ea typeface="Microsoft YaHei" panose="020B0503020204020204" pitchFamily="34" charset="-122"/>
                <a:cs typeface="宋体"/>
              </a:rPr>
              <a:t>个字符以内，不能为空</a:t>
            </a: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pPr>
            <a:r>
              <a:rPr kumimoji="1" lang="en-US" altLang="zh-CN" dirty="0">
                <a:latin typeface="Microsoft YaHei" panose="020B0503020204020204" pitchFamily="34" charset="-122"/>
                <a:ea typeface="Microsoft YaHei" panose="020B0503020204020204" pitchFamily="34" charset="-122"/>
                <a:cs typeface="宋体"/>
              </a:rPr>
              <a:t>   </a:t>
            </a:r>
            <a:r>
              <a:rPr kumimoji="1" lang="zh-CN" altLang="en-US" dirty="0">
                <a:latin typeface="Microsoft YaHei" panose="020B0503020204020204" pitchFamily="34" charset="-122"/>
                <a:ea typeface="Microsoft YaHei" panose="020B0503020204020204" pitchFamily="34" charset="-122"/>
                <a:cs typeface="宋体"/>
              </a:rPr>
              <a:t>只能用字母、数字、</a:t>
            </a:r>
            <a:r>
              <a:rPr kumimoji="1" lang="en-US" altLang="zh-CN" dirty="0">
                <a:latin typeface="Microsoft YaHei" panose="020B0503020204020204" pitchFamily="34" charset="-122"/>
                <a:ea typeface="Microsoft YaHei" panose="020B0503020204020204" pitchFamily="34" charset="-122"/>
                <a:cs typeface="宋体"/>
              </a:rPr>
              <a:t>_ </a:t>
            </a:r>
            <a:r>
              <a:rPr kumimoji="1" lang="zh-CN" altLang="en-US" dirty="0">
                <a:latin typeface="Microsoft YaHei" panose="020B0503020204020204" pitchFamily="34" charset="-122"/>
                <a:ea typeface="Microsoft YaHei" panose="020B0503020204020204" pitchFamily="34" charset="-122"/>
                <a:cs typeface="宋体"/>
              </a:rPr>
              <a:t>、</a:t>
            </a:r>
            <a:r>
              <a:rPr kumimoji="1" lang="en-US" altLang="zh-CN" dirty="0">
                <a:latin typeface="Microsoft YaHei" panose="020B0503020204020204" pitchFamily="34" charset="-122"/>
                <a:ea typeface="Microsoft YaHei" panose="020B0503020204020204" pitchFamily="34" charset="-122"/>
                <a:cs typeface="宋体"/>
              </a:rPr>
              <a:t>-</a:t>
            </a:r>
            <a:r>
              <a:rPr kumimoji="1" lang="zh-CN" altLang="en-US" dirty="0">
                <a:latin typeface="Microsoft YaHei" panose="020B0503020204020204" pitchFamily="34" charset="-122"/>
                <a:ea typeface="Microsoft YaHei" panose="020B0503020204020204" pitchFamily="34" charset="-122"/>
                <a:cs typeface="宋体"/>
              </a:rPr>
              <a:t>，不能用空格</a:t>
            </a: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pPr>
            <a:r>
              <a:rPr kumimoji="1" lang="en-US" altLang="zh-CN" dirty="0">
                <a:latin typeface="Microsoft YaHei" panose="020B0503020204020204" pitchFamily="34" charset="-122"/>
                <a:ea typeface="Microsoft YaHei" panose="020B0503020204020204" pitchFamily="34" charset="-122"/>
                <a:cs typeface="宋体"/>
              </a:rPr>
              <a:t>   </a:t>
            </a:r>
            <a:r>
              <a:rPr kumimoji="1" lang="zh-CN" altLang="en-US" dirty="0">
                <a:latin typeface="Microsoft YaHei" panose="020B0503020204020204" pitchFamily="34" charset="-122"/>
                <a:ea typeface="Microsoft YaHei" panose="020B0503020204020204" pitchFamily="34" charset="-122"/>
                <a:cs typeface="宋体"/>
              </a:rPr>
              <a:t>以字母开始</a:t>
            </a: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pPr>
            <a:r>
              <a:rPr kumimoji="1" lang="en-US" altLang="zh-CN" dirty="0">
                <a:latin typeface="Microsoft YaHei" panose="020B0503020204020204" pitchFamily="34" charset="-122"/>
                <a:ea typeface="Microsoft YaHei" panose="020B0503020204020204" pitchFamily="34" charset="-122"/>
                <a:cs typeface="宋体"/>
              </a:rPr>
              <a:t>   </a:t>
            </a:r>
            <a:r>
              <a:rPr kumimoji="1" lang="zh-CN" altLang="en-US" dirty="0">
                <a:latin typeface="Microsoft YaHei" panose="020B0503020204020204" pitchFamily="34" charset="-122"/>
                <a:ea typeface="Microsoft YaHei" panose="020B0503020204020204" pitchFamily="34" charset="-122"/>
                <a:cs typeface="宋体"/>
              </a:rPr>
              <a:t>大小写不敏感</a:t>
            </a: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buNone/>
            </a:pP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pPr>
            <a:r>
              <a:rPr kumimoji="1" lang="en-US" altLang="zh-CN" dirty="0">
                <a:solidFill>
                  <a:srgbClr val="3366FF"/>
                </a:solidFill>
                <a:latin typeface="Microsoft YaHei" panose="020B0503020204020204" pitchFamily="34" charset="-122"/>
                <a:ea typeface="Microsoft YaHei" panose="020B0503020204020204" pitchFamily="34" charset="-122"/>
                <a:cs typeface="宋体"/>
              </a:rPr>
              <a:t>2. Password</a:t>
            </a:r>
          </a:p>
          <a:p>
            <a:pPr marL="0" indent="0">
              <a:lnSpc>
                <a:spcPct val="130000"/>
              </a:lnSpc>
            </a:pPr>
            <a:r>
              <a:rPr kumimoji="1" lang="zh-CN" altLang="en-US" dirty="0">
                <a:latin typeface="Microsoft YaHei" panose="020B0503020204020204" pitchFamily="34" charset="-122"/>
                <a:ea typeface="Microsoft YaHei" panose="020B0503020204020204" pitchFamily="34" charset="-122"/>
                <a:cs typeface="宋体"/>
              </a:rPr>
              <a:t> 规则：不少于</a:t>
            </a:r>
            <a:r>
              <a:rPr kumimoji="1" lang="en-US" altLang="zh-CN" dirty="0">
                <a:latin typeface="Microsoft YaHei" panose="020B0503020204020204" pitchFamily="34" charset="-122"/>
                <a:ea typeface="Microsoft YaHei" panose="020B0503020204020204" pitchFamily="34" charset="-122"/>
                <a:cs typeface="宋体"/>
              </a:rPr>
              <a:t>6</a:t>
            </a:r>
            <a:r>
              <a:rPr kumimoji="1" lang="zh-CN" altLang="en-US" dirty="0">
                <a:latin typeface="Microsoft YaHei" panose="020B0503020204020204" pitchFamily="34" charset="-122"/>
                <a:ea typeface="Microsoft YaHei" panose="020B0503020204020204" pitchFamily="34" charset="-122"/>
                <a:cs typeface="宋体"/>
              </a:rPr>
              <a:t>个字符</a:t>
            </a:r>
            <a:endParaRPr kumimoji="1" lang="en-US" altLang="zh-CN" dirty="0">
              <a:latin typeface="Microsoft YaHei" panose="020B0503020204020204" pitchFamily="34" charset="-122"/>
              <a:ea typeface="Microsoft YaHei" panose="020B0503020204020204" pitchFamily="34" charset="-122"/>
              <a:cs typeface="宋体"/>
            </a:endParaRPr>
          </a:p>
          <a:p>
            <a:pPr marL="0" indent="0">
              <a:lnSpc>
                <a:spcPct val="130000"/>
              </a:lnSpc>
            </a:pPr>
            <a:r>
              <a:rPr kumimoji="1" lang="en-US" altLang="zh-CN" dirty="0">
                <a:latin typeface="Microsoft YaHei" panose="020B0503020204020204" pitchFamily="34" charset="-122"/>
                <a:ea typeface="Microsoft YaHei" panose="020B0503020204020204" pitchFamily="34" charset="-122"/>
                <a:cs typeface="宋体"/>
              </a:rPr>
              <a:t> </a:t>
            </a:r>
            <a:r>
              <a:rPr kumimoji="1" lang="zh-CN" altLang="en-US" dirty="0">
                <a:latin typeface="Microsoft YaHei" panose="020B0503020204020204" pitchFamily="34" charset="-122"/>
                <a:ea typeface="Microsoft YaHei" panose="020B0503020204020204" pitchFamily="34" charset="-122"/>
                <a:cs typeface="宋体"/>
              </a:rPr>
              <a:t>大小写敏感</a:t>
            </a:r>
            <a:endParaRPr kumimoji="1" lang="en-US" altLang="zh-CN" dirty="0">
              <a:latin typeface="Microsoft YaHei" panose="020B0503020204020204" pitchFamily="34" charset="-122"/>
              <a:ea typeface="Microsoft YaHei" panose="020B0503020204020204" pitchFamily="34" charset="-122"/>
              <a:cs typeface="宋体"/>
            </a:endParaRPr>
          </a:p>
          <a:p>
            <a:pPr marL="0" indent="0"/>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440492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58330" y="1886634"/>
            <a:ext cx="7627340"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3.3 </a:t>
            </a:r>
            <a:r>
              <a:rPr lang="zh-CN" altLang="zh-CN" sz="4500" b="1" dirty="0">
                <a:ln w="19050">
                  <a:noFill/>
                </a:ln>
                <a:solidFill>
                  <a:srgbClr val="FFFFFF"/>
                </a:solidFill>
                <a:latin typeface="微软雅黑" panose="020B0503020204020204" charset="-122"/>
                <a:ea typeface="微软雅黑" panose="020B0503020204020204" charset="-122"/>
              </a:rPr>
              <a:t>基于组合及其优化的方法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2A3AD164-FF24-0B79-2BD8-26ADD727DF46}"/>
              </a:ext>
            </a:extLst>
          </p:cNvPr>
          <p:cNvSpPr txBox="1"/>
          <p:nvPr/>
        </p:nvSpPr>
        <p:spPr>
          <a:xfrm>
            <a:off x="3309428" y="3028266"/>
            <a:ext cx="2525143" cy="1712072"/>
          </a:xfrm>
          <a:prstGeom prst="rect">
            <a:avLst/>
          </a:prstGeom>
          <a:noFill/>
        </p:spPr>
        <p:txBody>
          <a:bodyPr wrap="square">
            <a:spAutoFit/>
          </a:bodyPr>
          <a:lstStyle/>
          <a:p>
            <a:pPr>
              <a:lnSpc>
                <a:spcPct val="15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3.3.1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判定表方法</a:t>
            </a:r>
          </a:p>
          <a:p>
            <a:pPr>
              <a:lnSpc>
                <a:spcPct val="15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3.3.2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因果图法</a:t>
            </a:r>
          </a:p>
          <a:p>
            <a:pPr>
              <a:lnSpc>
                <a:spcPct val="15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3.3.3 Pair-wise</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方法</a:t>
            </a:r>
          </a:p>
          <a:p>
            <a:pPr>
              <a:lnSpc>
                <a:spcPct val="15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3.3.4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正交试验法</a:t>
            </a:r>
          </a:p>
        </p:txBody>
      </p:sp>
    </p:spTree>
    <p:extLst>
      <p:ext uri="{BB962C8B-B14F-4D97-AF65-F5344CB8AC3E}">
        <p14:creationId xmlns:p14="http://schemas.microsoft.com/office/powerpoint/2010/main" val="1923209344"/>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sz="2800" dirty="0"/>
              <a:t>3.3.1</a:t>
            </a:r>
            <a:r>
              <a:rPr lang="zh-CN" altLang="en-US" sz="2800" dirty="0"/>
              <a:t> 判定表</a:t>
            </a:r>
            <a:r>
              <a:rPr lang="zh-CN" altLang="en-US" dirty="0"/>
              <a:t>方法</a:t>
            </a:r>
            <a:endParaRPr kumimoji="1" lang="zh-CN" altLang="en-US" dirty="0"/>
          </a:p>
        </p:txBody>
      </p:sp>
      <p:sp>
        <p:nvSpPr>
          <p:cNvPr id="4" name="Rectangle 3">
            <a:extLst>
              <a:ext uri="{FF2B5EF4-FFF2-40B4-BE49-F238E27FC236}">
                <a16:creationId xmlns:a16="http://schemas.microsoft.com/office/drawing/2014/main" id="{D0FDE8BE-9524-6ADD-05B4-6857C2D89CC8}"/>
              </a:ext>
            </a:extLst>
          </p:cNvPr>
          <p:cNvSpPr txBox="1">
            <a:spLocks noChangeArrowheads="1"/>
          </p:cNvSpPr>
          <p:nvPr/>
        </p:nvSpPr>
        <p:spPr>
          <a:xfrm>
            <a:off x="582037" y="1059582"/>
            <a:ext cx="7591001" cy="302433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在实际应用中，许多输入是由多个因素构成，而不是单一因素，这时就需要多因素组合分析</a:t>
            </a:r>
            <a:r>
              <a:rPr lang="zh-CN" altLang="de-DE" sz="1800" dirty="0">
                <a:effectLst>
                  <a:outerShdw blurRad="38100" dist="38100" dir="2700000" algn="tl">
                    <a:srgbClr val="FFFFFF"/>
                  </a:outerShdw>
                </a:effectLst>
                <a:latin typeface="宋体"/>
                <a:ea typeface="宋体"/>
                <a:cs typeface="宋体"/>
              </a:rPr>
              <a:t>。</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对于多因素，有时可以直接对</a:t>
            </a:r>
            <a:r>
              <a:rPr lang="zh-CN" altLang="en-US" sz="1800" b="1" dirty="0">
                <a:solidFill>
                  <a:srgbClr val="C00000"/>
                </a:solidFill>
                <a:effectLst>
                  <a:outerShdw blurRad="38100" dist="38100" dir="2700000" algn="tl">
                    <a:srgbClr val="FFFFFF"/>
                  </a:outerShdw>
                </a:effectLst>
                <a:latin typeface="宋体"/>
                <a:ea typeface="宋体"/>
                <a:cs typeface="宋体"/>
              </a:rPr>
              <a:t>输入条件（成立或不成立）</a:t>
            </a:r>
            <a:r>
              <a:rPr lang="zh-CN" altLang="en-US" sz="1800" dirty="0">
                <a:effectLst>
                  <a:outerShdw blurRad="38100" dist="38100" dir="2700000" algn="tl">
                    <a:srgbClr val="FFFFFF"/>
                  </a:outerShdw>
                </a:effectLst>
                <a:latin typeface="宋体"/>
                <a:ea typeface="宋体"/>
                <a:cs typeface="宋体"/>
              </a:rPr>
              <a:t>进行组合设计，不需要进行因果分析，这时就采用判定表方法。</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判定表由“</a:t>
            </a:r>
            <a:r>
              <a:rPr lang="zh-CN" altLang="en-US" sz="1800" b="1" u="sng" dirty="0">
                <a:effectLst>
                  <a:outerShdw blurRad="38100" dist="38100" dir="2700000" algn="tl">
                    <a:srgbClr val="FFFFFF"/>
                  </a:outerShdw>
                </a:effectLst>
                <a:latin typeface="宋体"/>
                <a:ea typeface="宋体"/>
                <a:cs typeface="宋体"/>
              </a:rPr>
              <a:t>条件和活动</a:t>
            </a:r>
            <a:r>
              <a:rPr lang="zh-CN" altLang="en-US" sz="1800" dirty="0">
                <a:effectLst>
                  <a:outerShdw blurRad="38100" dist="38100" dir="2700000" algn="tl">
                    <a:srgbClr val="FFFFFF"/>
                  </a:outerShdw>
                </a:effectLst>
                <a:latin typeface="宋体"/>
                <a:ea typeface="宋体"/>
                <a:cs typeface="宋体"/>
              </a:rPr>
              <a:t>”两部分组成，</a:t>
            </a:r>
            <a:r>
              <a:rPr lang="zh-CN" altLang="en-US" sz="1800" b="1" u="sng" dirty="0">
                <a:effectLst>
                  <a:outerShdw blurRad="38100" dist="38100" dir="2700000" algn="tl">
                    <a:srgbClr val="FFFFFF"/>
                  </a:outerShdw>
                </a:effectLst>
                <a:latin typeface="宋体"/>
                <a:ea typeface="宋体"/>
                <a:cs typeface="宋体"/>
              </a:rPr>
              <a:t>即列出一个测试活动执行所需的条件组合</a:t>
            </a:r>
            <a:r>
              <a:rPr lang="zh-CN" altLang="en-US" sz="1800" dirty="0">
                <a:effectLst>
                  <a:outerShdw blurRad="38100" dist="38100" dir="2700000" algn="tl">
                    <a:srgbClr val="FFFFFF"/>
                  </a:outerShdw>
                </a:effectLst>
                <a:latin typeface="宋体"/>
                <a:ea typeface="宋体"/>
                <a:cs typeface="宋体"/>
              </a:rPr>
              <a:t>，所有可能的条件（输入）组合定义了一系列的选择，而测试活动（</a:t>
            </a:r>
            <a:r>
              <a:rPr lang="zh-CN" altLang="en-US" sz="1800" b="1" dirty="0">
                <a:effectLst>
                  <a:outerShdw blurRad="38100" dist="38100" dir="2700000" algn="tl">
                    <a:srgbClr val="FFFFFF"/>
                  </a:outerShdw>
                </a:effectLst>
                <a:latin typeface="宋体"/>
                <a:ea typeface="宋体"/>
                <a:cs typeface="宋体"/>
              </a:rPr>
              <a:t>结果输出</a:t>
            </a:r>
            <a:r>
              <a:rPr lang="zh-CN" altLang="en-US" sz="1800" dirty="0">
                <a:effectLst>
                  <a:outerShdw blurRad="38100" dist="38100" dir="2700000" algn="tl">
                    <a:srgbClr val="FFFFFF"/>
                  </a:outerShdw>
                </a:effectLst>
                <a:latin typeface="宋体"/>
                <a:ea typeface="宋体"/>
                <a:cs typeface="宋体"/>
              </a:rPr>
              <a:t>）需要考虑每一个选择。</a:t>
            </a:r>
          </a:p>
        </p:txBody>
      </p:sp>
    </p:spTree>
    <p:extLst>
      <p:ext uri="{BB962C8B-B14F-4D97-AF65-F5344CB8AC3E}">
        <p14:creationId xmlns:p14="http://schemas.microsoft.com/office/powerpoint/2010/main" val="3228110159"/>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sz="2800" dirty="0"/>
              <a:t>判定表</a:t>
            </a:r>
            <a:r>
              <a:rPr lang="zh-CN" altLang="en-US" dirty="0"/>
              <a:t>方法术语及应用</a:t>
            </a:r>
            <a:endParaRPr kumimoji="1" lang="zh-CN" altLang="en-US" dirty="0"/>
          </a:p>
        </p:txBody>
      </p:sp>
      <p:sp>
        <p:nvSpPr>
          <p:cNvPr id="4" name="Rectangle 3">
            <a:extLst>
              <a:ext uri="{FF2B5EF4-FFF2-40B4-BE49-F238E27FC236}">
                <a16:creationId xmlns:a16="http://schemas.microsoft.com/office/drawing/2014/main" id="{12F08B82-9B66-4B7B-9EA1-ECC6C125FE24}"/>
              </a:ext>
            </a:extLst>
          </p:cNvPr>
          <p:cNvSpPr txBox="1">
            <a:spLocks noChangeArrowheads="1"/>
          </p:cNvSpPr>
          <p:nvPr/>
        </p:nvSpPr>
        <p:spPr>
          <a:xfrm>
            <a:off x="329052" y="1141055"/>
            <a:ext cx="4403205" cy="2904957"/>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solidFill>
                  <a:srgbClr val="0000FF"/>
                </a:solidFill>
                <a:effectLst>
                  <a:outerShdw blurRad="38100" dist="38100" dir="2700000" algn="tl">
                    <a:srgbClr val="FFFFFF"/>
                  </a:outerShdw>
                </a:effectLst>
                <a:latin typeface="宋体"/>
                <a:ea typeface="宋体"/>
                <a:cs typeface="宋体"/>
              </a:rPr>
              <a:t>条件桩</a:t>
            </a:r>
            <a:r>
              <a:rPr lang="zh-CN" altLang="en-US" sz="1800" b="1" dirty="0">
                <a:solidFill>
                  <a:srgbClr val="0000FF"/>
                </a:solidFill>
                <a:effectLst>
                  <a:outerShdw blurRad="38100" dist="38100" dir="2700000" algn="tl">
                    <a:srgbClr val="FFFFFF"/>
                  </a:outerShdw>
                </a:effectLst>
                <a:latin typeface="宋体"/>
                <a:ea typeface="宋体"/>
                <a:cs typeface="宋体"/>
              </a:rPr>
              <a:t>：</a:t>
            </a:r>
            <a:r>
              <a:rPr lang="zh-CN" altLang="en-US" sz="1800" dirty="0">
                <a:effectLst>
                  <a:outerShdw blurRad="38100" dist="38100" dir="2700000" algn="tl">
                    <a:srgbClr val="FFFFFF"/>
                  </a:outerShdw>
                </a:effectLst>
                <a:latin typeface="宋体"/>
                <a:ea typeface="宋体"/>
                <a:cs typeface="宋体"/>
              </a:rPr>
              <a:t>问题的所有条件</a:t>
            </a: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solidFill>
                  <a:srgbClr val="0000FF"/>
                </a:solidFill>
                <a:effectLst>
                  <a:outerShdw blurRad="38100" dist="38100" dir="2700000" algn="tl">
                    <a:srgbClr val="FFFFFF"/>
                  </a:outerShdw>
                </a:effectLst>
                <a:latin typeface="宋体"/>
                <a:ea typeface="宋体"/>
                <a:cs typeface="宋体"/>
              </a:rPr>
              <a:t>动作桩</a:t>
            </a:r>
            <a:r>
              <a:rPr lang="zh-CN" altLang="en-US" sz="1800" dirty="0">
                <a:effectLst>
                  <a:outerShdw blurRad="38100" dist="38100" dir="2700000" algn="tl">
                    <a:srgbClr val="FFFFFF"/>
                  </a:outerShdw>
                </a:effectLst>
                <a:latin typeface="宋体"/>
                <a:ea typeface="宋体"/>
                <a:cs typeface="宋体"/>
              </a:rPr>
              <a:t>：针对问题所采取的动作</a:t>
            </a: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solidFill>
                  <a:srgbClr val="0000FF"/>
                </a:solidFill>
                <a:effectLst>
                  <a:outerShdw blurRad="38100" dist="38100" dir="2700000" algn="tl">
                    <a:srgbClr val="FFFFFF"/>
                  </a:outerShdw>
                </a:effectLst>
                <a:latin typeface="宋体"/>
                <a:ea typeface="宋体"/>
                <a:cs typeface="宋体"/>
              </a:rPr>
              <a:t>条件项</a:t>
            </a:r>
            <a:r>
              <a:rPr lang="zh-CN" altLang="en-US" sz="1800" dirty="0">
                <a:effectLst>
                  <a:outerShdw blurRad="38100" dist="38100" dir="2700000" algn="tl">
                    <a:srgbClr val="FFFFFF"/>
                  </a:outerShdw>
                </a:effectLst>
                <a:latin typeface="宋体"/>
                <a:ea typeface="宋体"/>
                <a:cs typeface="宋体"/>
              </a:rPr>
              <a:t>：所列条件的具体赋值（输出） </a:t>
            </a: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solidFill>
                  <a:srgbClr val="0000FF"/>
                </a:solidFill>
                <a:effectLst>
                  <a:outerShdw blurRad="38100" dist="38100" dir="2700000" algn="tl">
                    <a:srgbClr val="FFFFFF"/>
                  </a:outerShdw>
                </a:effectLst>
                <a:latin typeface="宋体"/>
                <a:ea typeface="宋体"/>
                <a:cs typeface="宋体"/>
              </a:rPr>
              <a:t>动作项</a:t>
            </a:r>
            <a:r>
              <a:rPr lang="zh-CN" altLang="en-US" sz="1800" dirty="0">
                <a:effectLst>
                  <a:outerShdw blurRad="38100" dist="38100" dir="2700000" algn="tl">
                    <a:srgbClr val="FFFFFF"/>
                  </a:outerShdw>
                </a:effectLst>
                <a:latin typeface="宋体"/>
                <a:ea typeface="宋体"/>
                <a:cs typeface="宋体"/>
              </a:rPr>
              <a:t>：在条件项组合情况下应采取的动作（输出）</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u="sng" dirty="0">
                <a:solidFill>
                  <a:srgbClr val="0000FF"/>
                </a:solidFill>
                <a:effectLst>
                  <a:outerShdw blurRad="38100" dist="38100" dir="2700000" algn="tl">
                    <a:srgbClr val="FFFFFF"/>
                  </a:outerShdw>
                </a:effectLst>
                <a:latin typeface="宋体"/>
                <a:ea typeface="宋体"/>
                <a:cs typeface="宋体"/>
              </a:rPr>
              <a:t>规则</a:t>
            </a:r>
            <a:r>
              <a:rPr lang="zh-CN" altLang="en-US" sz="1800" dirty="0">
                <a:effectLst>
                  <a:outerShdw blurRad="38100" dist="38100" dir="2700000" algn="tl">
                    <a:srgbClr val="FFFFFF"/>
                  </a:outerShdw>
                </a:effectLst>
                <a:latin typeface="宋体"/>
                <a:ea typeface="宋体"/>
                <a:cs typeface="宋体"/>
              </a:rPr>
              <a:t>：任何一个条件组合的特定取值及其相应的动作</a:t>
            </a:r>
          </a:p>
        </p:txBody>
      </p:sp>
      <p:pic>
        <p:nvPicPr>
          <p:cNvPr id="5" name="图片 1">
            <a:extLst>
              <a:ext uri="{FF2B5EF4-FFF2-40B4-BE49-F238E27FC236}">
                <a16:creationId xmlns:a16="http://schemas.microsoft.com/office/drawing/2014/main" id="{2F115341-AD6F-8F05-54DE-29B8402205F3}"/>
              </a:ext>
            </a:extLst>
          </p:cNvPr>
          <p:cNvPicPr>
            <a:picLocks noChangeAspect="1"/>
          </p:cNvPicPr>
          <p:nvPr/>
        </p:nvPicPr>
        <p:blipFill rotWithShape="1">
          <a:blip r:embed="rId3">
            <a:extLst>
              <a:ext uri="{28A0092B-C50C-407E-A947-70E740481C1C}">
                <a14:useLocalDpi xmlns:a14="http://schemas.microsoft.com/office/drawing/2010/main" val="0"/>
              </a:ext>
            </a:extLst>
          </a:blip>
          <a:srcRect b="14973"/>
          <a:stretch/>
        </p:blipFill>
        <p:spPr bwMode="auto">
          <a:xfrm>
            <a:off x="4746463" y="1257736"/>
            <a:ext cx="4371777" cy="2788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a:extLst>
              <a:ext uri="{FF2B5EF4-FFF2-40B4-BE49-F238E27FC236}">
                <a16:creationId xmlns:a16="http://schemas.microsoft.com/office/drawing/2014/main" id="{2454A932-C884-AC1F-077D-3B154D78DBC3}"/>
              </a:ext>
            </a:extLst>
          </p:cNvPr>
          <p:cNvSpPr/>
          <p:nvPr/>
        </p:nvSpPr>
        <p:spPr>
          <a:xfrm>
            <a:off x="5151159" y="1746009"/>
            <a:ext cx="239465" cy="830997"/>
          </a:xfrm>
          <a:prstGeom prst="rect">
            <a:avLst/>
          </a:prstGeom>
        </p:spPr>
        <p:txBody>
          <a:bodyPr wrap="square">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条件桩</a:t>
            </a:r>
          </a:p>
        </p:txBody>
      </p:sp>
      <p:sp>
        <p:nvSpPr>
          <p:cNvPr id="7" name="矩形 6">
            <a:extLst>
              <a:ext uri="{FF2B5EF4-FFF2-40B4-BE49-F238E27FC236}">
                <a16:creationId xmlns:a16="http://schemas.microsoft.com/office/drawing/2014/main" id="{5E3ADBCF-0CA9-DAA7-5573-5BAF59A68116}"/>
              </a:ext>
            </a:extLst>
          </p:cNvPr>
          <p:cNvSpPr/>
          <p:nvPr/>
        </p:nvSpPr>
        <p:spPr>
          <a:xfrm>
            <a:off x="5094411" y="2786746"/>
            <a:ext cx="352963" cy="830997"/>
          </a:xfrm>
          <a:prstGeom prst="rect">
            <a:avLst/>
          </a:prstGeom>
        </p:spPr>
        <p:txBody>
          <a:bodyPr wrap="square">
            <a:spAutoFit/>
          </a:bodyPr>
          <a:lstStyle/>
          <a:p>
            <a:r>
              <a:rPr lang="zh-CN" altLang="en-US" sz="1600" dirty="0">
                <a:solidFill>
                  <a:srgbClr val="FF0000"/>
                </a:solidFill>
                <a:latin typeface="Microsoft YaHei" panose="020B0503020204020204" pitchFamily="34" charset="-122"/>
                <a:ea typeface="Microsoft YaHei" panose="020B0503020204020204" pitchFamily="34" charset="-122"/>
              </a:rPr>
              <a:t>动作桩</a:t>
            </a:r>
          </a:p>
        </p:txBody>
      </p:sp>
      <p:sp>
        <p:nvSpPr>
          <p:cNvPr id="8" name="矩形 7">
            <a:extLst>
              <a:ext uri="{FF2B5EF4-FFF2-40B4-BE49-F238E27FC236}">
                <a16:creationId xmlns:a16="http://schemas.microsoft.com/office/drawing/2014/main" id="{5F3A30BE-9D48-15BE-00C6-8C7505ECF4AE}"/>
              </a:ext>
            </a:extLst>
          </p:cNvPr>
          <p:cNvSpPr/>
          <p:nvPr/>
        </p:nvSpPr>
        <p:spPr>
          <a:xfrm>
            <a:off x="6434590" y="588487"/>
            <a:ext cx="647065" cy="338554"/>
          </a:xfrm>
          <a:prstGeom prst="rect">
            <a:avLst/>
          </a:prstGeom>
        </p:spPr>
        <p:txBody>
          <a:bodyPr wrap="square">
            <a:spAutoFit/>
          </a:bodyPr>
          <a:lstStyle/>
          <a:p>
            <a:r>
              <a:rPr lang="zh-CN" altLang="en-US" sz="1600" dirty="0">
                <a:solidFill>
                  <a:srgbClr val="000090"/>
                </a:solidFill>
                <a:latin typeface="Microsoft YaHei" panose="020B0503020204020204" pitchFamily="34" charset="-122"/>
                <a:ea typeface="Microsoft YaHei" panose="020B0503020204020204" pitchFamily="34" charset="-122"/>
              </a:rPr>
              <a:t>规则</a:t>
            </a:r>
            <a:endParaRPr lang="zh-CN" altLang="en-US" sz="1600" dirty="0">
              <a:latin typeface="Microsoft YaHei" panose="020B0503020204020204" pitchFamily="34" charset="-122"/>
              <a:ea typeface="Microsoft YaHei" panose="020B0503020204020204" pitchFamily="34" charset="-122"/>
            </a:endParaRPr>
          </a:p>
        </p:txBody>
      </p:sp>
      <p:sp>
        <p:nvSpPr>
          <p:cNvPr id="9" name="下箭头 8">
            <a:extLst>
              <a:ext uri="{FF2B5EF4-FFF2-40B4-BE49-F238E27FC236}">
                <a16:creationId xmlns:a16="http://schemas.microsoft.com/office/drawing/2014/main" id="{0B1C19C6-CC33-0435-3C67-82993D6AF0A7}"/>
              </a:ext>
            </a:extLst>
          </p:cNvPr>
          <p:cNvSpPr/>
          <p:nvPr/>
        </p:nvSpPr>
        <p:spPr>
          <a:xfrm>
            <a:off x="6588296" y="934899"/>
            <a:ext cx="239465" cy="796201"/>
          </a:xfrm>
          <a:prstGeom prst="downArrow">
            <a:avLst>
              <a:gd name="adj1" fmla="val 34254"/>
              <a:gd name="adj2" fmla="val 94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B2BC7D4-A112-E7FD-DA4E-C2614C4C54D7}"/>
              </a:ext>
            </a:extLst>
          </p:cNvPr>
          <p:cNvSpPr txBox="1"/>
          <p:nvPr/>
        </p:nvSpPr>
        <p:spPr>
          <a:xfrm>
            <a:off x="551208" y="4208601"/>
            <a:ext cx="836209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最后每一列需要设计一条测试用例覆盖，有几条规则（组合）就有几条测试用例</a:t>
            </a:r>
          </a:p>
        </p:txBody>
      </p:sp>
    </p:spTree>
    <p:extLst>
      <p:ext uri="{BB962C8B-B14F-4D97-AF65-F5344CB8AC3E}">
        <p14:creationId xmlns:p14="http://schemas.microsoft.com/office/powerpoint/2010/main" val="1908237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sz="2800" dirty="0"/>
              <a:t>判定表</a:t>
            </a:r>
            <a:r>
              <a:rPr lang="zh-CN" altLang="en-US" dirty="0"/>
              <a:t>组合优化讨论</a:t>
            </a:r>
            <a:endParaRPr kumimoji="1" lang="zh-CN" altLang="en-US" dirty="0"/>
          </a:p>
        </p:txBody>
      </p:sp>
      <p:pic>
        <p:nvPicPr>
          <p:cNvPr id="5" name="图片 1">
            <a:extLst>
              <a:ext uri="{FF2B5EF4-FFF2-40B4-BE49-F238E27FC236}">
                <a16:creationId xmlns:a16="http://schemas.microsoft.com/office/drawing/2014/main" id="{2F115341-AD6F-8F05-54DE-29B8402205F3}"/>
              </a:ext>
            </a:extLst>
          </p:cNvPr>
          <p:cNvPicPr>
            <a:picLocks noChangeAspect="1"/>
          </p:cNvPicPr>
          <p:nvPr/>
        </p:nvPicPr>
        <p:blipFill rotWithShape="1">
          <a:blip r:embed="rId3">
            <a:extLst>
              <a:ext uri="{28A0092B-C50C-407E-A947-70E740481C1C}">
                <a14:useLocalDpi xmlns:a14="http://schemas.microsoft.com/office/drawing/2010/main" val="0"/>
              </a:ext>
            </a:extLst>
          </a:blip>
          <a:srcRect b="14973"/>
          <a:stretch/>
        </p:blipFill>
        <p:spPr bwMode="auto">
          <a:xfrm>
            <a:off x="1214384" y="839697"/>
            <a:ext cx="6393047" cy="407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a:extLst>
              <a:ext uri="{FF2B5EF4-FFF2-40B4-BE49-F238E27FC236}">
                <a16:creationId xmlns:a16="http://schemas.microsoft.com/office/drawing/2014/main" id="{2454A932-C884-AC1F-077D-3B154D78DBC3}"/>
              </a:ext>
            </a:extLst>
          </p:cNvPr>
          <p:cNvSpPr/>
          <p:nvPr/>
        </p:nvSpPr>
        <p:spPr>
          <a:xfrm>
            <a:off x="1591811" y="1830851"/>
            <a:ext cx="239465" cy="830997"/>
          </a:xfrm>
          <a:prstGeom prst="rect">
            <a:avLst/>
          </a:prstGeom>
        </p:spPr>
        <p:txBody>
          <a:bodyPr wrap="square">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条件桩</a:t>
            </a:r>
          </a:p>
        </p:txBody>
      </p:sp>
      <p:sp>
        <p:nvSpPr>
          <p:cNvPr id="7" name="矩形 6">
            <a:extLst>
              <a:ext uri="{FF2B5EF4-FFF2-40B4-BE49-F238E27FC236}">
                <a16:creationId xmlns:a16="http://schemas.microsoft.com/office/drawing/2014/main" id="{5E3ADBCF-0CA9-DAA7-5573-5BAF59A68116}"/>
              </a:ext>
            </a:extLst>
          </p:cNvPr>
          <p:cNvSpPr/>
          <p:nvPr/>
        </p:nvSpPr>
        <p:spPr>
          <a:xfrm>
            <a:off x="1478313" y="3237503"/>
            <a:ext cx="352963" cy="830997"/>
          </a:xfrm>
          <a:prstGeom prst="rect">
            <a:avLst/>
          </a:prstGeom>
        </p:spPr>
        <p:txBody>
          <a:bodyPr wrap="square">
            <a:spAutoFit/>
          </a:bodyPr>
          <a:lstStyle/>
          <a:p>
            <a:r>
              <a:rPr lang="zh-CN" altLang="en-US" sz="1600" dirty="0">
                <a:solidFill>
                  <a:srgbClr val="FF0000"/>
                </a:solidFill>
                <a:latin typeface="Microsoft YaHei" panose="020B0503020204020204" pitchFamily="34" charset="-122"/>
                <a:ea typeface="Microsoft YaHei" panose="020B0503020204020204" pitchFamily="34" charset="-122"/>
              </a:rPr>
              <a:t>动作桩</a:t>
            </a:r>
          </a:p>
        </p:txBody>
      </p:sp>
      <p:grpSp>
        <p:nvGrpSpPr>
          <p:cNvPr id="16" name="组合 15">
            <a:extLst>
              <a:ext uri="{FF2B5EF4-FFF2-40B4-BE49-F238E27FC236}">
                <a16:creationId xmlns:a16="http://schemas.microsoft.com/office/drawing/2014/main" id="{449B3E87-677D-3D94-23B6-24FD0C43CB7C}"/>
              </a:ext>
            </a:extLst>
          </p:cNvPr>
          <p:cNvGrpSpPr/>
          <p:nvPr/>
        </p:nvGrpSpPr>
        <p:grpSpPr>
          <a:xfrm>
            <a:off x="5260157" y="1621409"/>
            <a:ext cx="969855" cy="2682394"/>
            <a:chOff x="5260157" y="1621409"/>
            <a:chExt cx="969855" cy="2682394"/>
          </a:xfrm>
        </p:grpSpPr>
        <p:sp>
          <p:nvSpPr>
            <p:cNvPr id="11" name="矩形 10">
              <a:extLst>
                <a:ext uri="{FF2B5EF4-FFF2-40B4-BE49-F238E27FC236}">
                  <a16:creationId xmlns:a16="http://schemas.microsoft.com/office/drawing/2014/main" id="{41E4BA4A-B7FF-EA99-7AB9-AFAD9F484724}"/>
                </a:ext>
              </a:extLst>
            </p:cNvPr>
            <p:cNvSpPr/>
            <p:nvPr/>
          </p:nvSpPr>
          <p:spPr>
            <a:xfrm>
              <a:off x="5260157" y="1621410"/>
              <a:ext cx="352963" cy="268239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AAA9A0C-EA2D-70F9-70DD-734F7C9D3449}"/>
                </a:ext>
              </a:extLst>
            </p:cNvPr>
            <p:cNvSpPr/>
            <p:nvPr/>
          </p:nvSpPr>
          <p:spPr>
            <a:xfrm>
              <a:off x="5877049" y="1621409"/>
              <a:ext cx="352963" cy="268239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2297924F-BFA3-B0B3-05A6-B05E716584D7}"/>
              </a:ext>
            </a:extLst>
          </p:cNvPr>
          <p:cNvGrpSpPr/>
          <p:nvPr/>
        </p:nvGrpSpPr>
        <p:grpSpPr>
          <a:xfrm>
            <a:off x="5260156" y="1623101"/>
            <a:ext cx="352961" cy="1252074"/>
            <a:chOff x="5260156" y="1623101"/>
            <a:chExt cx="969856" cy="1252074"/>
          </a:xfrm>
        </p:grpSpPr>
        <p:sp>
          <p:nvSpPr>
            <p:cNvPr id="13" name="矩形 12">
              <a:extLst>
                <a:ext uri="{FF2B5EF4-FFF2-40B4-BE49-F238E27FC236}">
                  <a16:creationId xmlns:a16="http://schemas.microsoft.com/office/drawing/2014/main" id="{78B6966E-AFC9-AA71-8AF7-03DFB7AFB4F8}"/>
                </a:ext>
              </a:extLst>
            </p:cNvPr>
            <p:cNvSpPr/>
            <p:nvPr/>
          </p:nvSpPr>
          <p:spPr>
            <a:xfrm>
              <a:off x="5260157" y="1623101"/>
              <a:ext cx="969855" cy="545063"/>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8C68457-A94F-5668-99B1-65A3CC9BEED4}"/>
                </a:ext>
              </a:extLst>
            </p:cNvPr>
            <p:cNvSpPr/>
            <p:nvPr/>
          </p:nvSpPr>
          <p:spPr>
            <a:xfrm>
              <a:off x="5260156" y="2546731"/>
              <a:ext cx="969855" cy="328444"/>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a:extLst>
              <a:ext uri="{FF2B5EF4-FFF2-40B4-BE49-F238E27FC236}">
                <a16:creationId xmlns:a16="http://schemas.microsoft.com/office/drawing/2014/main" id="{B8E21077-0DCD-06D3-3C74-F7796D3C0DEA}"/>
              </a:ext>
            </a:extLst>
          </p:cNvPr>
          <p:cNvGrpSpPr/>
          <p:nvPr/>
        </p:nvGrpSpPr>
        <p:grpSpPr>
          <a:xfrm>
            <a:off x="5877042" y="1624595"/>
            <a:ext cx="352961" cy="1252074"/>
            <a:chOff x="5260156" y="1623101"/>
            <a:chExt cx="969856" cy="1252074"/>
          </a:xfrm>
        </p:grpSpPr>
        <p:sp>
          <p:nvSpPr>
            <p:cNvPr id="22" name="矩形 21">
              <a:extLst>
                <a:ext uri="{FF2B5EF4-FFF2-40B4-BE49-F238E27FC236}">
                  <a16:creationId xmlns:a16="http://schemas.microsoft.com/office/drawing/2014/main" id="{3463AF4D-41CE-E882-6AFD-4D2027FA5A03}"/>
                </a:ext>
              </a:extLst>
            </p:cNvPr>
            <p:cNvSpPr/>
            <p:nvPr/>
          </p:nvSpPr>
          <p:spPr>
            <a:xfrm>
              <a:off x="5260157" y="1623101"/>
              <a:ext cx="969855" cy="545063"/>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E4C2C99B-634C-2B39-0756-0048CE9352A8}"/>
                </a:ext>
              </a:extLst>
            </p:cNvPr>
            <p:cNvSpPr/>
            <p:nvPr/>
          </p:nvSpPr>
          <p:spPr>
            <a:xfrm>
              <a:off x="5260156" y="2546731"/>
              <a:ext cx="969855" cy="328444"/>
            </a:xfrm>
            <a:prstGeom prst="rect">
              <a:avLst/>
            </a:prstGeom>
            <a:solidFill>
              <a:schemeClr val="accent6">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 name="组合 19">
            <a:extLst>
              <a:ext uri="{FF2B5EF4-FFF2-40B4-BE49-F238E27FC236}">
                <a16:creationId xmlns:a16="http://schemas.microsoft.com/office/drawing/2014/main" id="{BC42507D-9D26-2595-F1D4-744ABFB88A28}"/>
              </a:ext>
            </a:extLst>
          </p:cNvPr>
          <p:cNvGrpSpPr/>
          <p:nvPr/>
        </p:nvGrpSpPr>
        <p:grpSpPr>
          <a:xfrm>
            <a:off x="5260155" y="2202418"/>
            <a:ext cx="969853" cy="369332"/>
            <a:chOff x="5260155" y="2202418"/>
            <a:chExt cx="969853" cy="369332"/>
          </a:xfrm>
        </p:grpSpPr>
        <p:sp>
          <p:nvSpPr>
            <p:cNvPr id="18" name="文本框 17">
              <a:extLst>
                <a:ext uri="{FF2B5EF4-FFF2-40B4-BE49-F238E27FC236}">
                  <a16:creationId xmlns:a16="http://schemas.microsoft.com/office/drawing/2014/main" id="{1359D4C3-9A37-A8EF-0455-8C1579F8B22E}"/>
                </a:ext>
              </a:extLst>
            </p:cNvPr>
            <p:cNvSpPr txBox="1"/>
            <p:nvPr/>
          </p:nvSpPr>
          <p:spPr>
            <a:xfrm>
              <a:off x="5260155" y="2202418"/>
              <a:ext cx="352962" cy="369332"/>
            </a:xfrm>
            <a:prstGeom prst="rect">
              <a:avLst/>
            </a:prstGeom>
            <a:solidFill>
              <a:schemeClr val="accent5">
                <a:lumMod val="75000"/>
              </a:schemeClr>
            </a:solidFill>
          </p:spPr>
          <p:txBody>
            <a:bodyPr wrap="square" rtlCol="0">
              <a:spAutoFit/>
            </a:bodyPr>
            <a:lstStyle/>
            <a:p>
              <a:pPr algn="ctr"/>
              <a:r>
                <a:rPr kumimoji="1" lang="en-US" altLang="zh-CN" dirty="0">
                  <a:solidFill>
                    <a:schemeClr val="bg1"/>
                  </a:solidFill>
                </a:rPr>
                <a:t>-</a:t>
              </a:r>
              <a:endParaRPr kumimoji="1" lang="zh-CN" altLang="en-US" dirty="0">
                <a:solidFill>
                  <a:schemeClr val="bg1"/>
                </a:solidFill>
              </a:endParaRPr>
            </a:p>
          </p:txBody>
        </p:sp>
        <p:sp>
          <p:nvSpPr>
            <p:cNvPr id="19" name="文本框 18">
              <a:extLst>
                <a:ext uri="{FF2B5EF4-FFF2-40B4-BE49-F238E27FC236}">
                  <a16:creationId xmlns:a16="http://schemas.microsoft.com/office/drawing/2014/main" id="{403A920E-0619-B810-209D-18A3FCA1920E}"/>
                </a:ext>
              </a:extLst>
            </p:cNvPr>
            <p:cNvSpPr txBox="1"/>
            <p:nvPr/>
          </p:nvSpPr>
          <p:spPr>
            <a:xfrm>
              <a:off x="5877046" y="2202418"/>
              <a:ext cx="352962" cy="369332"/>
            </a:xfrm>
            <a:prstGeom prst="rect">
              <a:avLst/>
            </a:prstGeom>
            <a:solidFill>
              <a:schemeClr val="accent5">
                <a:lumMod val="75000"/>
              </a:schemeClr>
            </a:solidFill>
          </p:spPr>
          <p:txBody>
            <a:bodyPr wrap="square" rtlCol="0">
              <a:spAutoFit/>
            </a:bodyPr>
            <a:lstStyle/>
            <a:p>
              <a:pPr algn="ctr"/>
              <a:r>
                <a:rPr kumimoji="1" lang="en-US" altLang="zh-CN" dirty="0">
                  <a:solidFill>
                    <a:schemeClr val="bg1"/>
                  </a:solidFill>
                </a:rPr>
                <a:t>-</a:t>
              </a:r>
              <a:endParaRPr kumimoji="1" lang="zh-CN" altLang="en-US" dirty="0">
                <a:solidFill>
                  <a:schemeClr val="bg1"/>
                </a:solidFill>
              </a:endParaRPr>
            </a:p>
          </p:txBody>
        </p:sp>
      </p:grpSp>
    </p:spTree>
    <p:extLst>
      <p:ext uri="{BB962C8B-B14F-4D97-AF65-F5344CB8AC3E}">
        <p14:creationId xmlns:p14="http://schemas.microsoft.com/office/powerpoint/2010/main" val="40032320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sz="2800" dirty="0"/>
              <a:t>判定表</a:t>
            </a:r>
            <a:r>
              <a:rPr lang="zh-CN" altLang="en-US" dirty="0"/>
              <a:t>方法示例</a:t>
            </a:r>
            <a:endParaRPr kumimoji="1" lang="zh-CN" altLang="en-US" dirty="0"/>
          </a:p>
        </p:txBody>
      </p:sp>
      <p:graphicFrame>
        <p:nvGraphicFramePr>
          <p:cNvPr id="4" name="表格 3">
            <a:extLst>
              <a:ext uri="{FF2B5EF4-FFF2-40B4-BE49-F238E27FC236}">
                <a16:creationId xmlns:a16="http://schemas.microsoft.com/office/drawing/2014/main" id="{135AE974-F600-D276-4350-B5E17361C7DC}"/>
              </a:ext>
            </a:extLst>
          </p:cNvPr>
          <p:cNvGraphicFramePr>
            <a:graphicFrameLocks noGrp="1"/>
          </p:cNvGraphicFramePr>
          <p:nvPr>
            <p:extLst>
              <p:ext uri="{D42A27DB-BD31-4B8C-83A1-F6EECF244321}">
                <p14:modId xmlns:p14="http://schemas.microsoft.com/office/powerpoint/2010/main" val="1632649305"/>
              </p:ext>
            </p:extLst>
          </p:nvPr>
        </p:nvGraphicFramePr>
        <p:xfrm>
          <a:off x="1075533" y="926814"/>
          <a:ext cx="6863510" cy="3673467"/>
        </p:xfrm>
        <a:graphic>
          <a:graphicData uri="http://schemas.openxmlformats.org/drawingml/2006/table">
            <a:tbl>
              <a:tblPr firstRow="1" bandRow="1">
                <a:tableStyleId>{5C22544A-7EE6-4342-B048-85BDC9FD1C3A}</a:tableStyleId>
              </a:tblPr>
              <a:tblGrid>
                <a:gridCol w="591682">
                  <a:extLst>
                    <a:ext uri="{9D8B030D-6E8A-4147-A177-3AD203B41FA5}">
                      <a16:colId xmlns:a16="http://schemas.microsoft.com/office/drawing/2014/main" val="20000"/>
                    </a:ext>
                  </a:extLst>
                </a:gridCol>
                <a:gridCol w="591682">
                  <a:extLst>
                    <a:ext uri="{9D8B030D-6E8A-4147-A177-3AD203B41FA5}">
                      <a16:colId xmlns:a16="http://schemas.microsoft.com/office/drawing/2014/main" val="20001"/>
                    </a:ext>
                  </a:extLst>
                </a:gridCol>
                <a:gridCol w="2895893">
                  <a:extLst>
                    <a:ext uri="{9D8B030D-6E8A-4147-A177-3AD203B41FA5}">
                      <a16:colId xmlns:a16="http://schemas.microsoft.com/office/drawing/2014/main" val="20002"/>
                    </a:ext>
                  </a:extLst>
                </a:gridCol>
                <a:gridCol w="518001">
                  <a:extLst>
                    <a:ext uri="{9D8B030D-6E8A-4147-A177-3AD203B41FA5}">
                      <a16:colId xmlns:a16="http://schemas.microsoft.com/office/drawing/2014/main" val="20003"/>
                    </a:ext>
                  </a:extLst>
                </a:gridCol>
                <a:gridCol w="582751">
                  <a:extLst>
                    <a:ext uri="{9D8B030D-6E8A-4147-A177-3AD203B41FA5}">
                      <a16:colId xmlns:a16="http://schemas.microsoft.com/office/drawing/2014/main" val="20004"/>
                    </a:ext>
                  </a:extLst>
                </a:gridCol>
                <a:gridCol w="582751">
                  <a:extLst>
                    <a:ext uri="{9D8B030D-6E8A-4147-A177-3AD203B41FA5}">
                      <a16:colId xmlns:a16="http://schemas.microsoft.com/office/drawing/2014/main" val="20005"/>
                    </a:ext>
                  </a:extLst>
                </a:gridCol>
                <a:gridCol w="518001">
                  <a:extLst>
                    <a:ext uri="{9D8B030D-6E8A-4147-A177-3AD203B41FA5}">
                      <a16:colId xmlns:a16="http://schemas.microsoft.com/office/drawing/2014/main" val="20006"/>
                    </a:ext>
                  </a:extLst>
                </a:gridCol>
                <a:gridCol w="582749">
                  <a:extLst>
                    <a:ext uri="{9D8B030D-6E8A-4147-A177-3AD203B41FA5}">
                      <a16:colId xmlns:a16="http://schemas.microsoft.com/office/drawing/2014/main" val="20007"/>
                    </a:ext>
                  </a:extLst>
                </a:gridCol>
              </a:tblGrid>
              <a:tr h="401547">
                <a:tc>
                  <a:txBody>
                    <a:bodyPr/>
                    <a:lstStyle/>
                    <a:p>
                      <a:pPr algn="ctr"/>
                      <a:endParaRPr lang="zh-CN" altLang="en-US" sz="1500" dirty="0">
                        <a:solidFill>
                          <a:schemeClr val="accent2">
                            <a:lumMod val="75000"/>
                          </a:schemeClr>
                        </a:solidFill>
                        <a:latin typeface="宋体"/>
                        <a:ea typeface="宋体"/>
                        <a:cs typeface="宋体"/>
                      </a:endParaRP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ID</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pPr algn="ctr"/>
                      <a:r>
                        <a:rPr lang="zh-CN" altLang="en-US" sz="1600" dirty="0">
                          <a:solidFill>
                            <a:schemeClr val="bg1"/>
                          </a:solidFill>
                          <a:latin typeface="Microsoft YaHei" panose="020B0503020204020204" pitchFamily="34" charset="-122"/>
                          <a:ea typeface="Microsoft YaHei" panose="020B0503020204020204" pitchFamily="34" charset="-122"/>
                          <a:cs typeface="宋体"/>
                        </a:rPr>
                        <a:t>项目名称</a:t>
                      </a: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R1</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R2</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R3</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R4</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pPr algn="ctr"/>
                      <a:r>
                        <a:rPr lang="en-US" altLang="zh-CN" sz="1600" dirty="0">
                          <a:solidFill>
                            <a:schemeClr val="bg1"/>
                          </a:solidFill>
                          <a:latin typeface="Microsoft YaHei" panose="020B0503020204020204" pitchFamily="34" charset="-122"/>
                          <a:ea typeface="Microsoft YaHei" panose="020B0503020204020204" pitchFamily="34" charset="-122"/>
                          <a:cs typeface="宋体"/>
                        </a:rPr>
                        <a:t>R5</a:t>
                      </a:r>
                      <a:endParaRPr lang="zh-CN" altLang="en-US" sz="1600" dirty="0">
                        <a:solidFill>
                          <a:schemeClr val="bg1"/>
                        </a:solidFill>
                        <a:latin typeface="Microsoft YaHei" panose="020B0503020204020204" pitchFamily="34" charset="-122"/>
                        <a:ea typeface="Microsoft YaHei" panose="020B0503020204020204" pitchFamily="34" charset="-122"/>
                        <a:cs typeface="宋体"/>
                      </a:endParaRPr>
                    </a:p>
                  </a:txBody>
                  <a:tcPr marL="68580" marR="68580" marT="34290" marB="34290"/>
                </a:tc>
                <a:extLst>
                  <a:ext uri="{0D108BD9-81ED-4DB2-BD59-A6C34878D82A}">
                    <a16:rowId xmlns:a16="http://schemas.microsoft.com/office/drawing/2014/main" val="10000"/>
                  </a:ext>
                </a:extLst>
              </a:tr>
              <a:tr h="408990">
                <a:tc rowSpan="3">
                  <a:txBody>
                    <a:bodyPr/>
                    <a:lstStyle/>
                    <a:p>
                      <a:pPr algn="ctr"/>
                      <a:r>
                        <a:rPr lang="zh-CN" altLang="en-US" sz="1500" dirty="0">
                          <a:latin typeface="宋体"/>
                          <a:ea typeface="宋体"/>
                          <a:cs typeface="宋体"/>
                        </a:rPr>
                        <a:t>条件项</a:t>
                      </a:r>
                    </a:p>
                  </a:txBody>
                  <a:tcPr marL="68580" marR="68580" marT="34290" marB="34290" anchor="ctr">
                    <a:solidFill>
                      <a:schemeClr val="accent6">
                        <a:lumMod val="20000"/>
                        <a:lumOff val="80000"/>
                      </a:schemeClr>
                    </a:solidFill>
                  </a:tcPr>
                </a:tc>
                <a:tc>
                  <a:txBody>
                    <a:bodyPr/>
                    <a:lstStyle/>
                    <a:p>
                      <a:r>
                        <a:rPr lang="zh-CN" altLang="zh-CN" sz="1500" dirty="0">
                          <a:latin typeface="宋体"/>
                          <a:ea typeface="宋体"/>
                          <a:cs typeface="宋体"/>
                        </a:rPr>
                        <a:t>C</a:t>
                      </a: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此商品在经营范围</a:t>
                      </a:r>
                      <a:endParaRPr lang="en-US" altLang="zh-CN" sz="1500" i="0" dirty="0">
                        <a:solidFill>
                          <a:schemeClr val="tx2"/>
                        </a:solidFill>
                        <a:latin typeface="华文楷体" pitchFamily="2" charset="-122"/>
                        <a:ea typeface="华文楷体"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N</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extLst>
                  <a:ext uri="{0D108BD9-81ED-4DB2-BD59-A6C34878D82A}">
                    <a16:rowId xmlns:a16="http://schemas.microsoft.com/office/drawing/2014/main" val="10001"/>
                  </a:ext>
                </a:extLst>
              </a:tr>
              <a:tr h="408990">
                <a:tc vMerge="1">
                  <a:txBody>
                    <a:bodyPr/>
                    <a:lstStyle/>
                    <a:p>
                      <a:endParaRPr lang="zh-CN" altLang="en-US"/>
                    </a:p>
                  </a:txBody>
                  <a:tcPr/>
                </a:tc>
                <a:tc>
                  <a:txBody>
                    <a:bodyPr/>
                    <a:lstStyle/>
                    <a:p>
                      <a:r>
                        <a:rPr lang="zh-CN" altLang="zh-CN" sz="1500" dirty="0">
                          <a:latin typeface="宋体"/>
                          <a:ea typeface="宋体"/>
                          <a:cs typeface="宋体"/>
                        </a:rPr>
                        <a:t>C</a:t>
                      </a:r>
                      <a:r>
                        <a:rPr lang="en-US" altLang="zh-CN" sz="1500" dirty="0">
                          <a:latin typeface="宋体"/>
                          <a:ea typeface="宋体"/>
                          <a:cs typeface="宋体"/>
                        </a:rPr>
                        <a:t>2</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此商品可以发货</a:t>
                      </a:r>
                      <a:endParaRPr lang="en-US" altLang="zh-CN" sz="1500" i="0" dirty="0">
                        <a:solidFill>
                          <a:schemeClr val="tx2"/>
                        </a:solidFill>
                        <a:latin typeface="华文楷体" pitchFamily="2" charset="-122"/>
                        <a:ea typeface="华文楷体"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N</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N</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extLst>
                  <a:ext uri="{0D108BD9-81ED-4DB2-BD59-A6C34878D82A}">
                    <a16:rowId xmlns:a16="http://schemas.microsoft.com/office/drawing/2014/main" val="10002"/>
                  </a:ext>
                </a:extLst>
              </a:tr>
              <a:tr h="408990">
                <a:tc vMerge="1">
                  <a:txBody>
                    <a:bodyPr/>
                    <a:lstStyle/>
                    <a:p>
                      <a:endParaRPr lang="zh-CN" altLang="en-US" dirty="0"/>
                    </a:p>
                  </a:txBody>
                  <a:tcPr/>
                </a:tc>
                <a:tc>
                  <a:txBody>
                    <a:bodyPr/>
                    <a:lstStyle/>
                    <a:p>
                      <a:r>
                        <a:rPr lang="en-US" altLang="zh-CN" sz="1500" dirty="0">
                          <a:latin typeface="宋体"/>
                          <a:ea typeface="宋体"/>
                          <a:cs typeface="宋体"/>
                        </a:rPr>
                        <a:t>C3</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此客户没有拖欠过付款</a:t>
                      </a:r>
                      <a:endParaRPr lang="en-US" altLang="zh-CN" sz="1500" i="0" dirty="0">
                        <a:solidFill>
                          <a:schemeClr val="tx2"/>
                        </a:solidFill>
                        <a:latin typeface="华文楷体" pitchFamily="2" charset="-122"/>
                        <a:ea typeface="华文楷体" pitchFamily="2" charset="-122"/>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N</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Y</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tc>
                  <a:txBody>
                    <a:bodyPr/>
                    <a:lstStyle/>
                    <a:p>
                      <a:pPr algn="ctr"/>
                      <a:r>
                        <a:rPr lang="en-US" altLang="zh-CN" sz="1500" dirty="0">
                          <a:latin typeface="宋体"/>
                          <a:ea typeface="宋体"/>
                          <a:cs typeface="宋体"/>
                        </a:rPr>
                        <a:t>N</a:t>
                      </a:r>
                      <a:endParaRPr lang="zh-CN" altLang="en-US" sz="1500" dirty="0">
                        <a:latin typeface="宋体"/>
                        <a:ea typeface="宋体"/>
                        <a:cs typeface="宋体"/>
                      </a:endParaRPr>
                    </a:p>
                  </a:txBody>
                  <a:tcPr marL="68580" marR="68580" marT="34290" marB="34290">
                    <a:solidFill>
                      <a:schemeClr val="accent6">
                        <a:lumMod val="20000"/>
                        <a:lumOff val="80000"/>
                      </a:schemeClr>
                    </a:solidFill>
                  </a:tcPr>
                </a:tc>
                <a:extLst>
                  <a:ext uri="{0D108BD9-81ED-4DB2-BD59-A6C34878D82A}">
                    <a16:rowId xmlns:a16="http://schemas.microsoft.com/office/drawing/2014/main" val="10003"/>
                  </a:ext>
                </a:extLst>
              </a:tr>
              <a:tr h="408990">
                <a:tc rowSpan="5">
                  <a:txBody>
                    <a:bodyPr/>
                    <a:lstStyle/>
                    <a:p>
                      <a:pPr algn="ctr"/>
                      <a:r>
                        <a:rPr lang="zh-CN" altLang="en-US" sz="1500" dirty="0">
                          <a:latin typeface="宋体"/>
                          <a:ea typeface="宋体"/>
                          <a:cs typeface="宋体"/>
                        </a:rPr>
                        <a:t>动作项</a:t>
                      </a:r>
                    </a:p>
                  </a:txBody>
                  <a:tcPr marL="68580" marR="68580" marT="34290" marB="34290" anchor="ctr">
                    <a:solidFill>
                      <a:srgbClr val="E6FF76"/>
                    </a:solidFill>
                  </a:tcPr>
                </a:tc>
                <a:tc>
                  <a:txBody>
                    <a:bodyPr/>
                    <a:lstStyle/>
                    <a:p>
                      <a:r>
                        <a:rPr lang="en-US" altLang="zh-CN" sz="1500" dirty="0">
                          <a:latin typeface="宋体"/>
                          <a:ea typeface="宋体"/>
                          <a:cs typeface="宋体"/>
                        </a:rPr>
                        <a:t>A1</a:t>
                      </a:r>
                      <a:endParaRPr lang="zh-CN" altLang="en-US" sz="1500" dirty="0">
                        <a:latin typeface="宋体"/>
                        <a:ea typeface="宋体"/>
                        <a:cs typeface="宋体"/>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货到后允许客户转账</a:t>
                      </a:r>
                      <a:endParaRPr lang="en-US" altLang="zh-CN" sz="1500" i="0" dirty="0">
                        <a:solidFill>
                          <a:schemeClr val="tx2"/>
                        </a:solidFill>
                        <a:latin typeface="华文楷体" pitchFamily="2" charset="-122"/>
                        <a:ea typeface="华文楷体" pitchFamily="2" charset="-122"/>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extLst>
                  <a:ext uri="{0D108BD9-81ED-4DB2-BD59-A6C34878D82A}">
                    <a16:rowId xmlns:a16="http://schemas.microsoft.com/office/drawing/2014/main" val="10004"/>
                  </a:ext>
                </a:extLst>
              </a:tr>
              <a:tr h="408990">
                <a:tc vMerge="1">
                  <a:txBody>
                    <a:bodyPr/>
                    <a:lstStyle/>
                    <a:p>
                      <a:endParaRPr lang="zh-CN" altLang="en-US" sz="1400" dirty="0">
                        <a:latin typeface="宋体"/>
                        <a:ea typeface="宋体"/>
                        <a:cs typeface="宋体"/>
                      </a:endParaRPr>
                    </a:p>
                  </a:txBody>
                  <a:tcPr/>
                </a:tc>
                <a:tc>
                  <a:txBody>
                    <a:bodyPr/>
                    <a:lstStyle/>
                    <a:p>
                      <a:r>
                        <a:rPr lang="en-US" altLang="zh-CN" sz="1500" dirty="0">
                          <a:latin typeface="宋体"/>
                          <a:ea typeface="宋体"/>
                          <a:cs typeface="宋体"/>
                        </a:rPr>
                        <a:t>A2</a:t>
                      </a:r>
                      <a:endParaRPr lang="zh-CN" altLang="en-US" sz="1500" dirty="0">
                        <a:latin typeface="宋体"/>
                        <a:ea typeface="宋体"/>
                        <a:cs typeface="宋体"/>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货到客户必须立即付款</a:t>
                      </a:r>
                      <a:endParaRPr lang="en-US" altLang="zh-CN" sz="1500" i="0" dirty="0">
                        <a:solidFill>
                          <a:schemeClr val="tx2"/>
                        </a:solidFill>
                        <a:latin typeface="华文楷体" pitchFamily="2" charset="-122"/>
                        <a:ea typeface="华文楷体" pitchFamily="2" charset="-122"/>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extLst>
                  <a:ext uri="{0D108BD9-81ED-4DB2-BD59-A6C34878D82A}">
                    <a16:rowId xmlns:a16="http://schemas.microsoft.com/office/drawing/2014/main" val="10005"/>
                  </a:ext>
                </a:extLst>
              </a:tr>
              <a:tr h="408990">
                <a:tc vMerge="1">
                  <a:txBody>
                    <a:bodyPr/>
                    <a:lstStyle/>
                    <a:p>
                      <a:endParaRPr lang="zh-CN" altLang="en-US" sz="1400" dirty="0">
                        <a:latin typeface="宋体"/>
                        <a:ea typeface="宋体"/>
                        <a:cs typeface="宋体"/>
                      </a:endParaRPr>
                    </a:p>
                  </a:txBody>
                  <a:tcPr/>
                </a:tc>
                <a:tc>
                  <a:txBody>
                    <a:bodyPr/>
                    <a:lstStyle/>
                    <a:p>
                      <a:r>
                        <a:rPr lang="en-US" altLang="zh-CN" sz="1500" dirty="0">
                          <a:latin typeface="宋体"/>
                          <a:ea typeface="宋体"/>
                          <a:cs typeface="宋体"/>
                        </a:rPr>
                        <a:t>A3</a:t>
                      </a:r>
                      <a:endParaRPr lang="zh-CN" altLang="en-US" sz="1500" dirty="0">
                        <a:latin typeface="宋体"/>
                        <a:ea typeface="宋体"/>
                        <a:cs typeface="宋体"/>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重新组织货源</a:t>
                      </a:r>
                      <a:endParaRPr lang="en-US" altLang="zh-CN" sz="1500" i="0" dirty="0">
                        <a:solidFill>
                          <a:schemeClr val="tx2"/>
                        </a:solidFill>
                        <a:latin typeface="华文楷体" pitchFamily="2" charset="-122"/>
                        <a:ea typeface="华文楷体" pitchFamily="2" charset="-122"/>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extLst>
                  <a:ext uri="{0D108BD9-81ED-4DB2-BD59-A6C34878D82A}">
                    <a16:rowId xmlns:a16="http://schemas.microsoft.com/office/drawing/2014/main" val="10006"/>
                  </a:ext>
                </a:extLst>
              </a:tr>
              <a:tr h="408990">
                <a:tc vMerge="1">
                  <a:txBody>
                    <a:bodyPr/>
                    <a:lstStyle/>
                    <a:p>
                      <a:endParaRPr lang="zh-CN" altLang="en-US" sz="1400">
                        <a:latin typeface="宋体"/>
                        <a:ea typeface="宋体"/>
                        <a:cs typeface="宋体"/>
                      </a:endParaRPr>
                    </a:p>
                  </a:txBody>
                  <a:tcPr/>
                </a:tc>
                <a:tc>
                  <a:txBody>
                    <a:bodyPr/>
                    <a:lstStyle/>
                    <a:p>
                      <a:r>
                        <a:rPr lang="en-US" altLang="zh-CN" sz="1500" dirty="0">
                          <a:latin typeface="宋体"/>
                          <a:ea typeface="宋体"/>
                          <a:cs typeface="宋体"/>
                        </a:rPr>
                        <a:t>A4</a:t>
                      </a:r>
                      <a:endParaRPr lang="zh-CN" altLang="en-US" sz="1500" dirty="0">
                        <a:latin typeface="宋体"/>
                        <a:ea typeface="宋体"/>
                        <a:cs typeface="宋体"/>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电话通知</a:t>
                      </a:r>
                      <a:endParaRPr lang="en-US" altLang="zh-CN" sz="1500" i="0" dirty="0">
                        <a:solidFill>
                          <a:schemeClr val="tx2"/>
                        </a:solidFill>
                        <a:latin typeface="华文楷体" pitchFamily="2" charset="-122"/>
                        <a:ea typeface="华文楷体" pitchFamily="2" charset="-122"/>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extLst>
                  <a:ext uri="{0D108BD9-81ED-4DB2-BD59-A6C34878D82A}">
                    <a16:rowId xmlns:a16="http://schemas.microsoft.com/office/drawing/2014/main" val="10007"/>
                  </a:ext>
                </a:extLst>
              </a:tr>
              <a:tr h="408990">
                <a:tc vMerge="1">
                  <a:txBody>
                    <a:bodyPr/>
                    <a:lstStyle/>
                    <a:p>
                      <a:endParaRPr lang="zh-CN" altLang="en-US" sz="1400" dirty="0">
                        <a:latin typeface="宋体"/>
                        <a:ea typeface="宋体"/>
                        <a:cs typeface="宋体"/>
                      </a:endParaRPr>
                    </a:p>
                  </a:txBody>
                  <a:tcPr/>
                </a:tc>
                <a:tc>
                  <a:txBody>
                    <a:bodyPr/>
                    <a:lstStyle/>
                    <a:p>
                      <a:r>
                        <a:rPr lang="en-US" altLang="zh-CN" sz="1500" dirty="0">
                          <a:latin typeface="宋体"/>
                          <a:ea typeface="宋体"/>
                          <a:cs typeface="宋体"/>
                        </a:rPr>
                        <a:t>A5</a:t>
                      </a:r>
                      <a:endParaRPr lang="zh-CN" altLang="en-US" sz="1500" dirty="0">
                        <a:latin typeface="宋体"/>
                        <a:ea typeface="宋体"/>
                        <a:cs typeface="宋体"/>
                      </a:endParaRPr>
                    </a:p>
                  </a:txBody>
                  <a:tcPr marL="68580" marR="68580" marT="34290" marB="34290">
                    <a:solidFill>
                      <a:srgbClr val="E6FF7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i="0" dirty="0">
                          <a:solidFill>
                            <a:srgbClr val="000000"/>
                          </a:solidFill>
                          <a:latin typeface="华文楷体" pitchFamily="2" charset="-122"/>
                          <a:ea typeface="华文楷体" pitchFamily="2" charset="-122"/>
                        </a:rPr>
                        <a:t>书面通知</a:t>
                      </a:r>
                      <a:endParaRPr lang="en-US" altLang="zh-CN" sz="1500" i="0" dirty="0">
                        <a:solidFill>
                          <a:schemeClr val="tx2"/>
                        </a:solidFill>
                        <a:latin typeface="华文楷体" pitchFamily="2" charset="-122"/>
                        <a:ea typeface="华文楷体" pitchFamily="2" charset="-122"/>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a:latin typeface="宋体"/>
                        <a:ea typeface="宋体"/>
                        <a:cs typeface="宋体"/>
                      </a:endParaRPr>
                    </a:p>
                  </a:txBody>
                  <a:tcPr marL="68580" marR="68580" marT="34290" marB="34290">
                    <a:solidFill>
                      <a:srgbClr val="E6FF76"/>
                    </a:solidFill>
                  </a:tcPr>
                </a:tc>
                <a:tc>
                  <a:txBody>
                    <a:bodyPr/>
                    <a:lstStyle/>
                    <a:p>
                      <a:pPr algn="ctr"/>
                      <a:endParaRPr lang="zh-CN" altLang="en-US" sz="1500" dirty="0">
                        <a:latin typeface="宋体"/>
                        <a:ea typeface="宋体"/>
                        <a:cs typeface="宋体"/>
                      </a:endParaRPr>
                    </a:p>
                  </a:txBody>
                  <a:tcPr marL="68580" marR="68580" marT="34290" marB="34290">
                    <a:solidFill>
                      <a:srgbClr val="E6FF76"/>
                    </a:solidFill>
                  </a:tcPr>
                </a:tc>
                <a:tc>
                  <a:txBody>
                    <a:bodyPr/>
                    <a:lstStyle/>
                    <a:p>
                      <a:pPr algn="ctr"/>
                      <a:r>
                        <a:rPr lang="en-US" altLang="zh-CN" sz="1500" dirty="0">
                          <a:latin typeface="宋体"/>
                          <a:ea typeface="宋体"/>
                          <a:cs typeface="宋体"/>
                        </a:rPr>
                        <a:t>1</a:t>
                      </a:r>
                      <a:endParaRPr lang="zh-CN" altLang="en-US" sz="1500" dirty="0">
                        <a:latin typeface="宋体"/>
                        <a:ea typeface="宋体"/>
                        <a:cs typeface="宋体"/>
                      </a:endParaRPr>
                    </a:p>
                  </a:txBody>
                  <a:tcPr marL="68580" marR="68580" marT="34290" marB="34290">
                    <a:solidFill>
                      <a:srgbClr val="E6FF76"/>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1554159"/>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3.3.2</a:t>
            </a:r>
            <a:r>
              <a:rPr lang="zh-CN" altLang="en-US" dirty="0"/>
              <a:t> 因果图方法</a:t>
            </a:r>
            <a:endParaRPr kumimoji="1" lang="zh-CN" altLang="en-US" dirty="0"/>
          </a:p>
        </p:txBody>
      </p:sp>
      <p:sp>
        <p:nvSpPr>
          <p:cNvPr id="4" name="Rectangle 3">
            <a:extLst>
              <a:ext uri="{FF2B5EF4-FFF2-40B4-BE49-F238E27FC236}">
                <a16:creationId xmlns:a16="http://schemas.microsoft.com/office/drawing/2014/main" id="{79E8AD96-08BB-01CC-C9B6-2B823A4DEAF9}"/>
              </a:ext>
            </a:extLst>
          </p:cNvPr>
          <p:cNvSpPr txBox="1">
            <a:spLocks noChangeArrowheads="1"/>
          </p:cNvSpPr>
          <p:nvPr/>
        </p:nvSpPr>
        <p:spPr>
          <a:xfrm>
            <a:off x="684713" y="970359"/>
            <a:ext cx="7921959" cy="359221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600" dirty="0">
                <a:effectLst>
                  <a:outerShdw blurRad="38100" dist="38100" dir="2700000" algn="tl">
                    <a:srgbClr val="FFFFFF"/>
                  </a:outerShdw>
                </a:effectLst>
                <a:latin typeface="宋体"/>
                <a:ea typeface="宋体"/>
                <a:cs typeface="宋体"/>
              </a:rPr>
              <a:t>针对</a:t>
            </a:r>
            <a:r>
              <a:rPr lang="zh-CN" altLang="en-US" sz="1600" b="1" dirty="0">
                <a:effectLst>
                  <a:outerShdw blurRad="38100" dist="38100" dir="2700000" algn="tl">
                    <a:srgbClr val="FFFFFF"/>
                  </a:outerShdw>
                </a:effectLst>
                <a:latin typeface="宋体"/>
                <a:ea typeface="宋体"/>
                <a:cs typeface="宋体"/>
              </a:rPr>
              <a:t>更为复杂的</a:t>
            </a:r>
            <a:r>
              <a:rPr lang="zh-CN" altLang="en-US" sz="1600" dirty="0">
                <a:effectLst>
                  <a:outerShdw blurRad="38100" dist="38100" dir="2700000" algn="tl">
                    <a:srgbClr val="FFFFFF"/>
                  </a:outerShdw>
                </a:effectLst>
                <a:latin typeface="宋体"/>
                <a:ea typeface="宋体"/>
                <a:cs typeface="宋体"/>
              </a:rPr>
              <a:t>“</a:t>
            </a:r>
            <a:r>
              <a:rPr lang="zh-CN" altLang="de-DE" sz="1600" dirty="0">
                <a:effectLst>
                  <a:outerShdw blurRad="38100" dist="38100" dir="2700000" algn="tl">
                    <a:srgbClr val="FFFFFF"/>
                  </a:outerShdw>
                </a:effectLst>
                <a:latin typeface="宋体"/>
                <a:ea typeface="宋体"/>
                <a:cs typeface="宋体"/>
              </a:rPr>
              <a:t>多种输入条件</a:t>
            </a:r>
            <a:r>
              <a:rPr lang="zh-CN" altLang="en-US" sz="1600" dirty="0">
                <a:effectLst>
                  <a:outerShdw blurRad="38100" dist="38100" dir="2700000" algn="tl">
                    <a:srgbClr val="FFFFFF"/>
                  </a:outerShdw>
                </a:effectLst>
                <a:latin typeface="宋体"/>
                <a:ea typeface="宋体"/>
                <a:cs typeface="宋体"/>
              </a:rPr>
              <a:t>、</a:t>
            </a:r>
            <a:r>
              <a:rPr lang="zh-CN" altLang="de-DE" sz="1600" dirty="0">
                <a:effectLst>
                  <a:outerShdw blurRad="38100" dist="38100" dir="2700000" algn="tl">
                    <a:srgbClr val="FFFFFF"/>
                  </a:outerShdw>
                </a:effectLst>
                <a:latin typeface="宋体"/>
                <a:ea typeface="宋体"/>
                <a:cs typeface="宋体"/>
              </a:rPr>
              <a:t>产生多种结果</a:t>
            </a:r>
            <a:r>
              <a:rPr lang="zh-CN" altLang="en-US" sz="1600" dirty="0">
                <a:effectLst>
                  <a:outerShdw blurRad="38100" dist="38100" dir="2700000" algn="tl">
                    <a:srgbClr val="FFFFFF"/>
                  </a:outerShdw>
                </a:effectLst>
                <a:latin typeface="宋体"/>
                <a:ea typeface="宋体"/>
                <a:cs typeface="宋体"/>
              </a:rPr>
              <a:t>”</a:t>
            </a:r>
            <a:r>
              <a:rPr lang="zh-CN" altLang="de-DE" sz="1600" dirty="0">
                <a:effectLst>
                  <a:outerShdw blurRad="38100" dist="38100" dir="2700000" algn="tl">
                    <a:srgbClr val="FFFFFF"/>
                  </a:outerShdw>
                </a:effectLst>
                <a:latin typeface="宋体"/>
                <a:ea typeface="宋体"/>
                <a:cs typeface="宋体"/>
              </a:rPr>
              <a:t>设计</a:t>
            </a:r>
            <a:r>
              <a:rPr lang="zh-CN" altLang="en-US" sz="1600" dirty="0">
                <a:effectLst>
                  <a:outerShdw blurRad="38100" dist="38100" dir="2700000" algn="tl">
                    <a:srgbClr val="FFFFFF"/>
                  </a:outerShdw>
                </a:effectLst>
                <a:latin typeface="宋体"/>
                <a:ea typeface="宋体"/>
                <a:cs typeface="宋体"/>
              </a:rPr>
              <a:t>组合</a:t>
            </a:r>
            <a:r>
              <a:rPr lang="zh-CN" altLang="de-DE" sz="1600" dirty="0">
                <a:effectLst>
                  <a:outerShdw blurRad="38100" dist="38100" dir="2700000" algn="tl">
                    <a:srgbClr val="FFFFFF"/>
                  </a:outerShdw>
                </a:effectLst>
                <a:latin typeface="宋体"/>
                <a:ea typeface="宋体"/>
                <a:cs typeface="宋体"/>
              </a:rPr>
              <a:t>测试用例。</a:t>
            </a:r>
            <a:endParaRPr lang="zh-CN" altLang="en-US" sz="16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600" b="1" dirty="0">
                <a:effectLst>
                  <a:outerShdw blurRad="38100" dist="38100" dir="2700000" algn="tl">
                    <a:srgbClr val="FFFFFF"/>
                  </a:outerShdw>
                </a:effectLst>
                <a:latin typeface="宋体"/>
                <a:ea typeface="宋体"/>
                <a:cs typeface="宋体"/>
              </a:rPr>
              <a:t>设计方法：</a:t>
            </a:r>
          </a:p>
          <a:p>
            <a:pPr marL="600075" lvl="1" indent="-257175">
              <a:lnSpc>
                <a:spcPct val="150000"/>
              </a:lnSpc>
              <a:buFont typeface="Wingdings" charset="2"/>
              <a:buChar char="²"/>
            </a:pPr>
            <a:r>
              <a:rPr lang="zh-CN" altLang="en-US" sz="1600" dirty="0">
                <a:latin typeface="楷体"/>
                <a:ea typeface="楷体"/>
                <a:cs typeface="楷体"/>
              </a:rPr>
              <a:t>分析软件</a:t>
            </a:r>
            <a:r>
              <a:rPr lang="en-US" altLang="zh-CN" sz="1600" dirty="0">
                <a:latin typeface="楷体"/>
                <a:ea typeface="楷体"/>
                <a:cs typeface="楷体"/>
              </a:rPr>
              <a:t>Spec</a:t>
            </a:r>
            <a:r>
              <a:rPr lang="zh-CN" altLang="en-US" sz="1600" dirty="0">
                <a:latin typeface="楷体"/>
                <a:ea typeface="楷体"/>
                <a:cs typeface="楷体"/>
              </a:rPr>
              <a:t>描述的哪些是原因（输入条件）、哪些是结果（输出），给每个原因和结果赋予一个标示符。</a:t>
            </a:r>
          </a:p>
          <a:p>
            <a:pPr marL="600075" lvl="1" indent="-257175">
              <a:lnSpc>
                <a:spcPct val="150000"/>
              </a:lnSpc>
              <a:buFont typeface="Wingdings" charset="2"/>
              <a:buChar char="²"/>
            </a:pPr>
            <a:r>
              <a:rPr lang="zh-CN" altLang="en-US" sz="1600" dirty="0">
                <a:latin typeface="楷体"/>
                <a:ea typeface="楷体"/>
                <a:cs typeface="楷体"/>
              </a:rPr>
              <a:t>找出原因与结果、原因与原因之间的对应关系，画出因果图</a:t>
            </a:r>
          </a:p>
          <a:p>
            <a:pPr marL="600075" lvl="1" indent="-257175">
              <a:lnSpc>
                <a:spcPct val="150000"/>
              </a:lnSpc>
              <a:buFont typeface="Wingdings" charset="2"/>
              <a:buChar char="²"/>
            </a:pPr>
            <a:r>
              <a:rPr lang="zh-CN" altLang="en-US" sz="1600" dirty="0">
                <a:latin typeface="楷体"/>
                <a:ea typeface="楷体"/>
                <a:cs typeface="楷体"/>
              </a:rPr>
              <a:t>在因果图上标上哪些不可能发生的因果关系，表明约束或限制条件</a:t>
            </a:r>
          </a:p>
          <a:p>
            <a:pPr marL="600075" lvl="1" indent="-257175">
              <a:lnSpc>
                <a:spcPct val="150000"/>
              </a:lnSpc>
              <a:buFont typeface="Wingdings" charset="2"/>
              <a:buChar char="²"/>
            </a:pPr>
            <a:r>
              <a:rPr lang="zh-CN" altLang="en-US" sz="1600" dirty="0">
                <a:latin typeface="楷体"/>
                <a:ea typeface="楷体"/>
                <a:cs typeface="楷体"/>
              </a:rPr>
              <a:t>根据因果图，创建（转化为）判定表，将复杂的逻辑关系转化为简单的组合矩阵</a:t>
            </a:r>
          </a:p>
          <a:p>
            <a:pPr marL="600075" lvl="1" indent="-257175">
              <a:lnSpc>
                <a:spcPct val="150000"/>
              </a:lnSpc>
              <a:buFont typeface="Wingdings" charset="2"/>
              <a:buChar char="²"/>
            </a:pPr>
            <a:r>
              <a:rPr lang="zh-CN" altLang="en-US" sz="1600" dirty="0">
                <a:latin typeface="楷体"/>
                <a:ea typeface="楷体"/>
                <a:cs typeface="楷体"/>
              </a:rPr>
              <a:t>把判定表的每一列转化为测试用例。</a:t>
            </a:r>
          </a:p>
        </p:txBody>
      </p:sp>
    </p:spTree>
    <p:extLst>
      <p:ext uri="{BB962C8B-B14F-4D97-AF65-F5344CB8AC3E}">
        <p14:creationId xmlns:p14="http://schemas.microsoft.com/office/powerpoint/2010/main" val="2514540458"/>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因果图</a:t>
            </a:r>
            <a:r>
              <a:rPr kumimoji="1" lang="zh-CN" altLang="en-US" sz="2800" b="1" dirty="0">
                <a:solidFill>
                  <a:srgbClr val="0070C0"/>
                </a:solidFill>
                <a:latin typeface="Microsoft YaHei" panose="020B0503020204020204" pitchFamily="34" charset="-122"/>
                <a:ea typeface="Microsoft YaHei" panose="020B0503020204020204" pitchFamily="34" charset="-122"/>
              </a:rPr>
              <a:t>的基本符号</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729188" y="1026075"/>
            <a:ext cx="5879863" cy="2704074"/>
          </a:xfrm>
          <a:prstGeom prst="rect">
            <a:avLst/>
          </a:prstGeom>
        </p:spPr>
        <p:txBody>
          <a:bodyPr wrap="square">
            <a:spAutoFit/>
          </a:bodyPr>
          <a:lstStyle/>
          <a:p>
            <a:pPr marL="355596" indent="-355596">
              <a:lnSpc>
                <a:spcPct val="150000"/>
              </a:lnSpc>
              <a:spcBef>
                <a:spcPct val="20000"/>
              </a:spcBef>
              <a:buClr>
                <a:srgbClr val="0070C0"/>
              </a:buClr>
              <a:buSzPct val="80000"/>
              <a:buFont typeface="Wingdings" pitchFamily="2" charset="2"/>
              <a:buChar char="p"/>
              <a:defRPr/>
            </a:pPr>
            <a:r>
              <a:rPr lang="zh-CN" altLang="en-US" dirty="0">
                <a:ea typeface="楷体"/>
              </a:rPr>
              <a:t>有因必有果关系</a:t>
            </a:r>
          </a:p>
          <a:p>
            <a:pPr marL="355596" indent="-355596">
              <a:lnSpc>
                <a:spcPct val="150000"/>
              </a:lnSpc>
              <a:spcBef>
                <a:spcPct val="20000"/>
              </a:spcBef>
              <a:buClr>
                <a:srgbClr val="0070C0"/>
              </a:buClr>
              <a:buSzPct val="80000"/>
              <a:buFont typeface="Wingdings" pitchFamily="2" charset="2"/>
              <a:buChar char="p"/>
              <a:defRPr/>
            </a:pPr>
            <a:r>
              <a:rPr lang="zh-CN" altLang="en-US" dirty="0">
                <a:effectLst>
                  <a:outerShdw blurRad="38100" dist="38100" dir="2700000" algn="tl">
                    <a:srgbClr val="FFFFFF"/>
                  </a:outerShdw>
                </a:effectLst>
                <a:latin typeface="宋体"/>
                <a:ea typeface="宋体"/>
                <a:cs typeface="宋体"/>
              </a:rPr>
              <a:t>非</a:t>
            </a:r>
            <a:r>
              <a:rPr lang="en-US" altLang="zh-CN" dirty="0">
                <a:effectLst>
                  <a:outerShdw blurRad="38100" dist="38100" dir="2700000" algn="tl">
                    <a:srgbClr val="FFFFFF"/>
                  </a:outerShdw>
                </a:effectLst>
                <a:latin typeface="宋体"/>
                <a:ea typeface="宋体"/>
                <a:cs typeface="宋体"/>
              </a:rPr>
              <a:t>-</a:t>
            </a:r>
            <a:r>
              <a:rPr lang="zh-CN" altLang="en-US" dirty="0">
                <a:effectLst>
                  <a:outerShdw blurRad="38100" dist="38100" dir="2700000" algn="tl">
                    <a:srgbClr val="FFFFFF"/>
                  </a:outerShdw>
                </a:effectLst>
                <a:latin typeface="宋体"/>
                <a:ea typeface="宋体"/>
                <a:cs typeface="宋体"/>
              </a:rPr>
              <a:t>关系：只有当因 </a:t>
            </a:r>
            <a:r>
              <a:rPr lang="en-US" altLang="zh-CN" dirty="0" err="1">
                <a:effectLst>
                  <a:outerShdw blurRad="38100" dist="38100" dir="2700000" algn="tl">
                    <a:srgbClr val="FFFFFF"/>
                  </a:outerShdw>
                </a:effectLst>
                <a:latin typeface="宋体"/>
                <a:ea typeface="宋体"/>
                <a:cs typeface="宋体"/>
              </a:rPr>
              <a:t>i</a:t>
            </a:r>
            <a:r>
              <a:rPr lang="en-US" altLang="zh-CN" dirty="0">
                <a:effectLst>
                  <a:outerShdw blurRad="38100" dist="38100" dir="2700000" algn="tl">
                    <a:srgbClr val="FFFFFF"/>
                  </a:outerShdw>
                </a:effectLst>
                <a:latin typeface="宋体"/>
                <a:ea typeface="宋体"/>
                <a:cs typeface="宋体"/>
              </a:rPr>
              <a:t> </a:t>
            </a:r>
            <a:r>
              <a:rPr lang="zh-CN" altLang="en-US" dirty="0">
                <a:effectLst>
                  <a:outerShdw blurRad="38100" dist="38100" dir="2700000" algn="tl">
                    <a:srgbClr val="FFFFFF"/>
                  </a:outerShdw>
                </a:effectLst>
                <a:latin typeface="宋体"/>
                <a:ea typeface="宋体"/>
                <a:cs typeface="宋体"/>
              </a:rPr>
              <a:t>不存在时，果 </a:t>
            </a:r>
            <a:r>
              <a:rPr lang="en-US" altLang="zh-CN" dirty="0">
                <a:effectLst>
                  <a:outerShdw blurRad="38100" dist="38100" dir="2700000" algn="tl">
                    <a:srgbClr val="FFFFFF"/>
                  </a:outerShdw>
                </a:effectLst>
                <a:latin typeface="宋体"/>
                <a:ea typeface="宋体"/>
                <a:cs typeface="宋体"/>
              </a:rPr>
              <a:t>j </a:t>
            </a:r>
            <a:r>
              <a:rPr lang="zh-CN" altLang="en-US" dirty="0">
                <a:effectLst>
                  <a:outerShdw blurRad="38100" dist="38100" dir="2700000" algn="tl">
                    <a:srgbClr val="FFFFFF"/>
                  </a:outerShdw>
                </a:effectLst>
                <a:latin typeface="宋体"/>
                <a:ea typeface="宋体"/>
                <a:cs typeface="宋体"/>
              </a:rPr>
              <a:t>才出现</a:t>
            </a:r>
            <a:endParaRPr lang="en-US" altLang="zh-CN" dirty="0">
              <a:effectLst>
                <a:outerShdw blurRad="38100" dist="38100" dir="2700000" algn="tl">
                  <a:srgbClr val="FFFFFF"/>
                </a:outerShdw>
              </a:effectLst>
              <a:latin typeface="宋体"/>
              <a:ea typeface="宋体"/>
              <a:cs typeface="宋体"/>
            </a:endParaRPr>
          </a:p>
          <a:p>
            <a:pPr marL="355596" indent="-355596">
              <a:lnSpc>
                <a:spcPct val="150000"/>
              </a:lnSpc>
              <a:spcBef>
                <a:spcPct val="20000"/>
              </a:spcBef>
              <a:buClr>
                <a:srgbClr val="0070C0"/>
              </a:buClr>
              <a:buSzPct val="80000"/>
              <a:buFont typeface="Wingdings" pitchFamily="2" charset="2"/>
              <a:buChar char="p"/>
              <a:defRPr/>
            </a:pPr>
            <a:r>
              <a:rPr lang="zh-CN" altLang="en-US" b="1" kern="0" dirty="0">
                <a:latin typeface="宋体"/>
                <a:ea typeface="宋体"/>
                <a:cs typeface="宋体"/>
              </a:rPr>
              <a:t>或</a:t>
            </a:r>
            <a:r>
              <a:rPr lang="en-US" altLang="zh-CN" b="1" kern="0" dirty="0">
                <a:latin typeface="宋体"/>
                <a:ea typeface="宋体"/>
                <a:cs typeface="宋体"/>
              </a:rPr>
              <a:t>-</a:t>
            </a:r>
            <a:r>
              <a:rPr lang="zh-CN" altLang="en-US" b="1" kern="0" dirty="0">
                <a:latin typeface="宋体"/>
                <a:ea typeface="宋体"/>
                <a:cs typeface="宋体"/>
              </a:rPr>
              <a:t>关系：</a:t>
            </a:r>
            <a:r>
              <a:rPr lang="zh-CN" altLang="en-US" kern="0" dirty="0">
                <a:latin typeface="宋体"/>
                <a:ea typeface="宋体"/>
                <a:cs typeface="宋体"/>
              </a:rPr>
              <a:t>如果因 </a:t>
            </a:r>
            <a:r>
              <a:rPr lang="de-DE" altLang="zh-CN" i="1" kern="0" dirty="0">
                <a:latin typeface="宋体"/>
                <a:ea typeface="宋体"/>
                <a:cs typeface="宋体"/>
              </a:rPr>
              <a:t>i</a:t>
            </a:r>
            <a:r>
              <a:rPr lang="de-DE" altLang="zh-CN" i="1" kern="0" baseline="-25000" dirty="0">
                <a:latin typeface="宋体"/>
                <a:ea typeface="宋体"/>
                <a:cs typeface="宋体"/>
              </a:rPr>
              <a:t>1 </a:t>
            </a:r>
            <a:r>
              <a:rPr lang="zh-CN" altLang="en-US" b="1" kern="0" dirty="0">
                <a:latin typeface="宋体"/>
                <a:ea typeface="宋体"/>
                <a:cs typeface="宋体"/>
              </a:rPr>
              <a:t>或</a:t>
            </a:r>
            <a:r>
              <a:rPr lang="zh-CN" altLang="en-US" kern="0" dirty="0">
                <a:latin typeface="宋体"/>
                <a:ea typeface="宋体"/>
                <a:cs typeface="宋体"/>
              </a:rPr>
              <a:t>因 </a:t>
            </a:r>
            <a:r>
              <a:rPr lang="de-DE" altLang="zh-CN" i="1" kern="0" dirty="0">
                <a:latin typeface="宋体"/>
                <a:ea typeface="宋体"/>
                <a:cs typeface="宋体"/>
              </a:rPr>
              <a:t>i</a:t>
            </a:r>
            <a:r>
              <a:rPr lang="de-DE" altLang="zh-CN" i="1" kern="0" baseline="-25000" dirty="0">
                <a:latin typeface="宋体"/>
                <a:ea typeface="宋体"/>
                <a:cs typeface="宋体"/>
              </a:rPr>
              <a:t>2 </a:t>
            </a:r>
            <a:r>
              <a:rPr lang="zh-CN" altLang="en-US" b="1" kern="0" dirty="0">
                <a:latin typeface="宋体"/>
                <a:ea typeface="宋体"/>
                <a:cs typeface="宋体"/>
              </a:rPr>
              <a:t>或</a:t>
            </a:r>
            <a:r>
              <a:rPr lang="en-US" altLang="zh-CN" kern="0" dirty="0">
                <a:latin typeface="宋体"/>
                <a:ea typeface="宋体"/>
                <a:cs typeface="宋体"/>
              </a:rPr>
              <a:t>……</a:t>
            </a:r>
            <a:r>
              <a:rPr lang="zh-CN" altLang="en-US" kern="0" dirty="0">
                <a:latin typeface="宋体"/>
                <a:ea typeface="宋体"/>
                <a:cs typeface="宋体"/>
              </a:rPr>
              <a:t>因 </a:t>
            </a:r>
            <a:r>
              <a:rPr lang="de-DE" altLang="zh-CN" i="1" kern="0" dirty="0">
                <a:latin typeface="宋体"/>
                <a:ea typeface="宋体"/>
                <a:cs typeface="宋体"/>
              </a:rPr>
              <a:t>i</a:t>
            </a:r>
            <a:r>
              <a:rPr lang="de-DE" altLang="zh-CN" i="1" kern="0" baseline="-25000" dirty="0">
                <a:latin typeface="宋体"/>
                <a:ea typeface="宋体"/>
                <a:cs typeface="宋体"/>
              </a:rPr>
              <a:t>n </a:t>
            </a:r>
            <a:r>
              <a:rPr lang="zh-CN" altLang="en-US" kern="0" dirty="0">
                <a:latin typeface="宋体"/>
                <a:ea typeface="宋体"/>
                <a:cs typeface="宋体"/>
              </a:rPr>
              <a:t>存在时，结果 </a:t>
            </a:r>
            <a:r>
              <a:rPr lang="en-US" altLang="zh-CN" kern="0" dirty="0">
                <a:latin typeface="宋体"/>
                <a:ea typeface="宋体"/>
                <a:cs typeface="宋体"/>
              </a:rPr>
              <a:t>j </a:t>
            </a:r>
            <a:r>
              <a:rPr lang="zh-CN" altLang="en-US" kern="0" dirty="0">
                <a:latin typeface="宋体"/>
                <a:ea typeface="宋体"/>
                <a:cs typeface="宋体"/>
              </a:rPr>
              <a:t>才出现。</a:t>
            </a:r>
            <a:endParaRPr lang="en-US" altLang="zh-CN" b="1" kern="0" dirty="0">
              <a:latin typeface="宋体"/>
              <a:ea typeface="宋体"/>
              <a:cs typeface="宋体"/>
            </a:endParaRPr>
          </a:p>
          <a:p>
            <a:pPr marL="355596" indent="-355596">
              <a:lnSpc>
                <a:spcPct val="150000"/>
              </a:lnSpc>
              <a:spcBef>
                <a:spcPct val="20000"/>
              </a:spcBef>
              <a:buClr>
                <a:srgbClr val="0070C0"/>
              </a:buClr>
              <a:buSzPct val="80000"/>
              <a:buFont typeface="Wingdings" pitchFamily="2" charset="2"/>
              <a:buChar char="p"/>
              <a:defRPr/>
            </a:pPr>
            <a:r>
              <a:rPr lang="zh-CN" altLang="en-US" b="1" kern="0" dirty="0">
                <a:latin typeface="宋体"/>
                <a:ea typeface="宋体"/>
                <a:cs typeface="宋体"/>
              </a:rPr>
              <a:t>与</a:t>
            </a:r>
            <a:r>
              <a:rPr lang="en-US" altLang="zh-CN" b="1" kern="0" dirty="0">
                <a:latin typeface="宋体"/>
                <a:ea typeface="宋体"/>
                <a:cs typeface="宋体"/>
              </a:rPr>
              <a:t>-</a:t>
            </a:r>
            <a:r>
              <a:rPr lang="zh-CN" altLang="en-US" b="1" kern="0" dirty="0">
                <a:latin typeface="宋体"/>
                <a:ea typeface="宋体"/>
                <a:cs typeface="宋体"/>
              </a:rPr>
              <a:t>关系：</a:t>
            </a:r>
            <a:r>
              <a:rPr lang="zh-CN" altLang="en-US" kern="0" dirty="0">
                <a:latin typeface="宋体"/>
                <a:ea typeface="宋体"/>
                <a:cs typeface="宋体"/>
              </a:rPr>
              <a:t>只有当因 </a:t>
            </a:r>
            <a:r>
              <a:rPr lang="de-DE" altLang="zh-CN" i="1" kern="0" dirty="0">
                <a:latin typeface="宋体"/>
                <a:ea typeface="宋体"/>
                <a:cs typeface="宋体"/>
              </a:rPr>
              <a:t>i</a:t>
            </a:r>
            <a:r>
              <a:rPr lang="de-DE" altLang="zh-CN" i="1" kern="0" baseline="-25000" dirty="0">
                <a:latin typeface="宋体"/>
                <a:ea typeface="宋体"/>
                <a:cs typeface="宋体"/>
              </a:rPr>
              <a:t>1 </a:t>
            </a:r>
            <a:r>
              <a:rPr lang="zh-CN" altLang="en-US" b="1" kern="0" dirty="0">
                <a:latin typeface="宋体"/>
                <a:ea typeface="宋体"/>
                <a:cs typeface="宋体"/>
              </a:rPr>
              <a:t>与</a:t>
            </a:r>
            <a:r>
              <a:rPr lang="zh-CN" altLang="en-US" kern="0" dirty="0">
                <a:latin typeface="宋体"/>
                <a:ea typeface="宋体"/>
                <a:cs typeface="宋体"/>
              </a:rPr>
              <a:t>因 </a:t>
            </a:r>
            <a:r>
              <a:rPr lang="de-DE" altLang="zh-CN" i="1" kern="0" dirty="0">
                <a:latin typeface="宋体"/>
                <a:ea typeface="宋体"/>
                <a:cs typeface="宋体"/>
              </a:rPr>
              <a:t>i</a:t>
            </a:r>
            <a:r>
              <a:rPr lang="de-DE" altLang="zh-CN" i="1" kern="0" baseline="-25000" dirty="0">
                <a:latin typeface="宋体"/>
                <a:ea typeface="宋体"/>
                <a:cs typeface="宋体"/>
              </a:rPr>
              <a:t>2 </a:t>
            </a:r>
            <a:r>
              <a:rPr lang="zh-CN" altLang="en-US" b="1" kern="0" dirty="0">
                <a:latin typeface="宋体"/>
                <a:ea typeface="宋体"/>
                <a:cs typeface="宋体"/>
              </a:rPr>
              <a:t>与</a:t>
            </a:r>
            <a:r>
              <a:rPr lang="en-US" altLang="zh-CN" kern="0" dirty="0">
                <a:latin typeface="宋体"/>
                <a:ea typeface="宋体"/>
                <a:cs typeface="宋体"/>
              </a:rPr>
              <a:t>……</a:t>
            </a:r>
            <a:r>
              <a:rPr lang="zh-CN" altLang="en-US" kern="0" dirty="0">
                <a:latin typeface="宋体"/>
                <a:ea typeface="宋体"/>
                <a:cs typeface="宋体"/>
              </a:rPr>
              <a:t>因 </a:t>
            </a:r>
            <a:r>
              <a:rPr lang="de-DE" altLang="zh-CN" i="1" kern="0" dirty="0">
                <a:latin typeface="宋体"/>
                <a:ea typeface="宋体"/>
                <a:cs typeface="宋体"/>
              </a:rPr>
              <a:t>i</a:t>
            </a:r>
            <a:r>
              <a:rPr lang="de-DE" altLang="zh-CN" i="1" kern="0" baseline="-25000" dirty="0">
                <a:latin typeface="宋体"/>
                <a:ea typeface="宋体"/>
                <a:cs typeface="宋体"/>
              </a:rPr>
              <a:t>n </a:t>
            </a:r>
            <a:r>
              <a:rPr lang="zh-CN" altLang="en-US" kern="0" dirty="0">
                <a:latin typeface="宋体"/>
                <a:ea typeface="宋体"/>
                <a:cs typeface="宋体"/>
              </a:rPr>
              <a:t>同时存在时，结果 </a:t>
            </a:r>
            <a:r>
              <a:rPr lang="en-US" altLang="zh-CN" kern="0" dirty="0">
                <a:latin typeface="宋体"/>
                <a:ea typeface="宋体"/>
                <a:cs typeface="宋体"/>
              </a:rPr>
              <a:t>j </a:t>
            </a:r>
            <a:r>
              <a:rPr lang="zh-CN" altLang="en-US" kern="0" dirty="0">
                <a:latin typeface="宋体"/>
                <a:ea typeface="宋体"/>
                <a:cs typeface="宋体"/>
              </a:rPr>
              <a:t>才出现。</a:t>
            </a:r>
            <a:endParaRPr lang="zh-CN" altLang="en-US" dirty="0">
              <a:ea typeface="楷体"/>
            </a:endParaRPr>
          </a:p>
        </p:txBody>
      </p:sp>
      <p:grpSp>
        <p:nvGrpSpPr>
          <p:cNvPr id="5" name="组合 4">
            <a:extLst>
              <a:ext uri="{FF2B5EF4-FFF2-40B4-BE49-F238E27FC236}">
                <a16:creationId xmlns:a16="http://schemas.microsoft.com/office/drawing/2014/main" id="{3E81CC5C-1312-AD27-DC69-2F24E2C4886B}"/>
              </a:ext>
            </a:extLst>
          </p:cNvPr>
          <p:cNvGrpSpPr/>
          <p:nvPr/>
        </p:nvGrpSpPr>
        <p:grpSpPr>
          <a:xfrm>
            <a:off x="2957960" y="1178611"/>
            <a:ext cx="1371600" cy="228600"/>
            <a:chOff x="1752600" y="2286000"/>
            <a:chExt cx="1828800" cy="304800"/>
          </a:xfrm>
        </p:grpSpPr>
        <p:sp>
          <p:nvSpPr>
            <p:cNvPr id="6" name="Oval 3">
              <a:extLst>
                <a:ext uri="{FF2B5EF4-FFF2-40B4-BE49-F238E27FC236}">
                  <a16:creationId xmlns:a16="http://schemas.microsoft.com/office/drawing/2014/main" id="{AC21CC03-EAC2-3D2E-3AEB-26587A608B6A}"/>
                </a:ext>
              </a:extLst>
            </p:cNvPr>
            <p:cNvSpPr>
              <a:spLocks noChangeArrowheads="1"/>
            </p:cNvSpPr>
            <p:nvPr/>
          </p:nvSpPr>
          <p:spPr bwMode="auto">
            <a:xfrm>
              <a:off x="1752600" y="2286000"/>
              <a:ext cx="304800" cy="304800"/>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itchFamily="2" charset="-122"/>
                </a:rPr>
                <a:t>i</a:t>
              </a:r>
            </a:p>
          </p:txBody>
        </p:sp>
        <p:sp>
          <p:nvSpPr>
            <p:cNvPr id="7" name="Oval 4">
              <a:extLst>
                <a:ext uri="{FF2B5EF4-FFF2-40B4-BE49-F238E27FC236}">
                  <a16:creationId xmlns:a16="http://schemas.microsoft.com/office/drawing/2014/main" id="{B388BD9E-39F5-0098-591C-5C753AF2CB4A}"/>
                </a:ext>
              </a:extLst>
            </p:cNvPr>
            <p:cNvSpPr>
              <a:spLocks noChangeArrowheads="1"/>
            </p:cNvSpPr>
            <p:nvPr/>
          </p:nvSpPr>
          <p:spPr bwMode="auto">
            <a:xfrm>
              <a:off x="3276600" y="2286000"/>
              <a:ext cx="304800" cy="304800"/>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itchFamily="2" charset="-122"/>
                </a:rPr>
                <a:t>j</a:t>
              </a:r>
            </a:p>
          </p:txBody>
        </p:sp>
        <p:sp>
          <p:nvSpPr>
            <p:cNvPr id="8" name="Line 5">
              <a:extLst>
                <a:ext uri="{FF2B5EF4-FFF2-40B4-BE49-F238E27FC236}">
                  <a16:creationId xmlns:a16="http://schemas.microsoft.com/office/drawing/2014/main" id="{B861117B-D6B6-2970-AE24-26381FEFEC7C}"/>
                </a:ext>
              </a:extLst>
            </p:cNvPr>
            <p:cNvSpPr>
              <a:spLocks noChangeShapeType="1"/>
            </p:cNvSpPr>
            <p:nvPr/>
          </p:nvSpPr>
          <p:spPr bwMode="auto">
            <a:xfrm>
              <a:off x="2057400" y="2438400"/>
              <a:ext cx="1219200" cy="0"/>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grpSp>
      <p:grpSp>
        <p:nvGrpSpPr>
          <p:cNvPr id="9" name="组合 8">
            <a:extLst>
              <a:ext uri="{FF2B5EF4-FFF2-40B4-BE49-F238E27FC236}">
                <a16:creationId xmlns:a16="http://schemas.microsoft.com/office/drawing/2014/main" id="{7D1CDE6A-9A45-E9AE-5DED-7F92B8F0E649}"/>
              </a:ext>
            </a:extLst>
          </p:cNvPr>
          <p:cNvGrpSpPr/>
          <p:nvPr/>
        </p:nvGrpSpPr>
        <p:grpSpPr>
          <a:xfrm>
            <a:off x="6124788" y="1634097"/>
            <a:ext cx="1371600" cy="228600"/>
            <a:chOff x="1763713" y="4076700"/>
            <a:chExt cx="1828800" cy="304800"/>
          </a:xfrm>
        </p:grpSpPr>
        <p:grpSp>
          <p:nvGrpSpPr>
            <p:cNvPr id="10" name="Group 6">
              <a:extLst>
                <a:ext uri="{FF2B5EF4-FFF2-40B4-BE49-F238E27FC236}">
                  <a16:creationId xmlns:a16="http://schemas.microsoft.com/office/drawing/2014/main" id="{C31F8E65-FBAD-1155-67E3-AAB3F4B5DAF9}"/>
                </a:ext>
              </a:extLst>
            </p:cNvPr>
            <p:cNvGrpSpPr>
              <a:grpSpLocks/>
            </p:cNvGrpSpPr>
            <p:nvPr/>
          </p:nvGrpSpPr>
          <p:grpSpPr bwMode="auto">
            <a:xfrm>
              <a:off x="1763713" y="4076700"/>
              <a:ext cx="1828800" cy="304800"/>
              <a:chOff x="1008" y="1536"/>
              <a:chExt cx="1152" cy="192"/>
            </a:xfrm>
          </p:grpSpPr>
          <p:sp>
            <p:nvSpPr>
              <p:cNvPr id="12" name="Oval 7">
                <a:extLst>
                  <a:ext uri="{FF2B5EF4-FFF2-40B4-BE49-F238E27FC236}">
                    <a16:creationId xmlns:a16="http://schemas.microsoft.com/office/drawing/2014/main" id="{A30F019C-D124-2DFF-B1FF-5DA7C23F6FF0}"/>
                  </a:ext>
                </a:extLst>
              </p:cNvPr>
              <p:cNvSpPr>
                <a:spLocks noChangeArrowheads="1"/>
              </p:cNvSpPr>
              <p:nvPr/>
            </p:nvSpPr>
            <p:spPr bwMode="auto">
              <a:xfrm>
                <a:off x="1008" y="1536"/>
                <a:ext cx="192" cy="192"/>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itchFamily="2" charset="-122"/>
                  </a:rPr>
                  <a:t>i</a:t>
                </a:r>
              </a:p>
            </p:txBody>
          </p:sp>
          <p:sp>
            <p:nvSpPr>
              <p:cNvPr id="13" name="Oval 8">
                <a:extLst>
                  <a:ext uri="{FF2B5EF4-FFF2-40B4-BE49-F238E27FC236}">
                    <a16:creationId xmlns:a16="http://schemas.microsoft.com/office/drawing/2014/main" id="{51129578-044C-BC9C-2CCC-8179B257E035}"/>
                  </a:ext>
                </a:extLst>
              </p:cNvPr>
              <p:cNvSpPr>
                <a:spLocks noChangeArrowheads="1"/>
              </p:cNvSpPr>
              <p:nvPr/>
            </p:nvSpPr>
            <p:spPr bwMode="auto">
              <a:xfrm>
                <a:off x="1968" y="1536"/>
                <a:ext cx="192" cy="192"/>
              </a:xfrm>
              <a:prstGeom prst="ellipse">
                <a:avLst/>
              </a:prstGeom>
              <a:noFill/>
              <a:ln w="19050">
                <a:solidFill>
                  <a:schemeClr val="tx1"/>
                </a:solidFill>
                <a:round/>
                <a:headEnd type="none" w="sm" len="sm"/>
                <a:tailEnd type="none" w="sm" len="sm"/>
              </a:ln>
            </p:spPr>
            <p:txBody>
              <a:bodyPr wrap="none" anchor="ctr" anchorCtr="1"/>
              <a:lstStyle/>
              <a:p>
                <a:pPr defTabSz="571500">
                  <a:spcBef>
                    <a:spcPct val="20000"/>
                  </a:spcBef>
                  <a:buClr>
                    <a:srgbClr val="009066"/>
                  </a:buClr>
                </a:pPr>
                <a:r>
                  <a:rPr lang="de-DE" altLang="zh-CN" sz="1350">
                    <a:solidFill>
                      <a:schemeClr val="tx2"/>
                    </a:solidFill>
                    <a:ea typeface="宋体" pitchFamily="2" charset="-122"/>
                  </a:rPr>
                  <a:t>j</a:t>
                </a:r>
              </a:p>
            </p:txBody>
          </p:sp>
          <p:sp>
            <p:nvSpPr>
              <p:cNvPr id="14" name="Line 9">
                <a:extLst>
                  <a:ext uri="{FF2B5EF4-FFF2-40B4-BE49-F238E27FC236}">
                    <a16:creationId xmlns:a16="http://schemas.microsoft.com/office/drawing/2014/main" id="{7CB968F5-DD7D-243F-CC86-01F67E9BC9E0}"/>
                  </a:ext>
                </a:extLst>
              </p:cNvPr>
              <p:cNvSpPr>
                <a:spLocks noChangeShapeType="1"/>
              </p:cNvSpPr>
              <p:nvPr/>
            </p:nvSpPr>
            <p:spPr bwMode="auto">
              <a:xfrm>
                <a:off x="1200" y="1632"/>
                <a:ext cx="768" cy="0"/>
              </a:xfrm>
              <a:prstGeom prst="line">
                <a:avLst/>
              </a:prstGeom>
              <a:noFill/>
              <a:ln w="19050">
                <a:solidFill>
                  <a:schemeClr val="tx1"/>
                </a:solidFill>
                <a:round/>
                <a:headEnd type="none" w="sm" len="sm"/>
                <a:tailEnd type="triangle" w="sm" len="sm"/>
              </a:ln>
            </p:spPr>
            <p:txBody>
              <a:bodyPr wrap="none" anchor="ctr" anchorCtr="1"/>
              <a:lstStyle/>
              <a:p>
                <a:endParaRPr lang="zh-CN" altLang="en-US" sz="1350"/>
              </a:p>
            </p:txBody>
          </p:sp>
        </p:grpSp>
        <p:sp>
          <p:nvSpPr>
            <p:cNvPr id="11" name="Freeform 10">
              <a:extLst>
                <a:ext uri="{FF2B5EF4-FFF2-40B4-BE49-F238E27FC236}">
                  <a16:creationId xmlns:a16="http://schemas.microsoft.com/office/drawing/2014/main" id="{31FD3429-95D6-8E66-29EC-D539B5AC84A1}"/>
                </a:ext>
              </a:extLst>
            </p:cNvPr>
            <p:cNvSpPr>
              <a:spLocks/>
            </p:cNvSpPr>
            <p:nvPr/>
          </p:nvSpPr>
          <p:spPr bwMode="auto">
            <a:xfrm>
              <a:off x="2411413" y="4076700"/>
              <a:ext cx="457200" cy="304800"/>
            </a:xfrm>
            <a:custGeom>
              <a:avLst/>
              <a:gdLst>
                <a:gd name="T0" fmla="*/ 0 w 288"/>
                <a:gd name="T1" fmla="*/ 2147483647 h 192"/>
                <a:gd name="T2" fmla="*/ 2147483647 w 288"/>
                <a:gd name="T3" fmla="*/ 0 h 192"/>
                <a:gd name="T4" fmla="*/ 2147483647 w 288"/>
                <a:gd name="T5" fmla="*/ 2147483647 h 192"/>
                <a:gd name="T6" fmla="*/ 2147483647 w 288"/>
                <a:gd name="T7" fmla="*/ 2147483647 h 192"/>
                <a:gd name="T8" fmla="*/ 2147483647 w 288"/>
                <a:gd name="T9" fmla="*/ 2147483647 h 192"/>
                <a:gd name="T10" fmla="*/ 0 60000 65536"/>
                <a:gd name="T11" fmla="*/ 0 60000 65536"/>
                <a:gd name="T12" fmla="*/ 0 60000 65536"/>
                <a:gd name="T13" fmla="*/ 0 60000 65536"/>
                <a:gd name="T14" fmla="*/ 0 60000 65536"/>
                <a:gd name="T15" fmla="*/ 0 w 288"/>
                <a:gd name="T16" fmla="*/ 0 h 192"/>
                <a:gd name="T17" fmla="*/ 288 w 288"/>
                <a:gd name="T18" fmla="*/ 192 h 192"/>
              </a:gdLst>
              <a:ahLst/>
              <a:cxnLst>
                <a:cxn ang="T10">
                  <a:pos x="T0" y="T1"/>
                </a:cxn>
                <a:cxn ang="T11">
                  <a:pos x="T2" y="T3"/>
                </a:cxn>
                <a:cxn ang="T12">
                  <a:pos x="T4" y="T5"/>
                </a:cxn>
                <a:cxn ang="T13">
                  <a:pos x="T6" y="T7"/>
                </a:cxn>
                <a:cxn ang="T14">
                  <a:pos x="T8" y="T9"/>
                </a:cxn>
              </a:cxnLst>
              <a:rect l="T15" t="T16" r="T17" b="T18"/>
              <a:pathLst>
                <a:path w="288" h="192">
                  <a:moveTo>
                    <a:pt x="0" y="96"/>
                  </a:moveTo>
                  <a:cubicBezTo>
                    <a:pt x="36" y="48"/>
                    <a:pt x="72" y="0"/>
                    <a:pt x="96" y="0"/>
                  </a:cubicBezTo>
                  <a:cubicBezTo>
                    <a:pt x="120" y="0"/>
                    <a:pt x="128" y="64"/>
                    <a:pt x="144" y="96"/>
                  </a:cubicBezTo>
                  <a:cubicBezTo>
                    <a:pt x="160" y="128"/>
                    <a:pt x="168" y="192"/>
                    <a:pt x="192" y="192"/>
                  </a:cubicBezTo>
                  <a:cubicBezTo>
                    <a:pt x="216" y="192"/>
                    <a:pt x="272" y="112"/>
                    <a:pt x="288" y="96"/>
                  </a:cubicBezTo>
                </a:path>
              </a:pathLst>
            </a:custGeom>
            <a:noFill/>
            <a:ln w="19050">
              <a:solidFill>
                <a:srgbClr val="FF0000"/>
              </a:solidFill>
              <a:round/>
              <a:headEnd type="none" w="sm" len="sm"/>
              <a:tailEnd type="none" w="sm" len="sm"/>
            </a:ln>
          </p:spPr>
          <p:txBody>
            <a:bodyPr wrap="none" anchor="ctr"/>
            <a:lstStyle/>
            <a:p>
              <a:endParaRPr lang="zh-CN" altLang="en-US" sz="1350"/>
            </a:p>
          </p:txBody>
        </p:sp>
      </p:grpSp>
      <p:grpSp>
        <p:nvGrpSpPr>
          <p:cNvPr id="16" name="Group 3">
            <a:extLst>
              <a:ext uri="{FF2B5EF4-FFF2-40B4-BE49-F238E27FC236}">
                <a16:creationId xmlns:a16="http://schemas.microsoft.com/office/drawing/2014/main" id="{6F014E86-71F2-34F1-9385-D76F7DC6EB0B}"/>
              </a:ext>
            </a:extLst>
          </p:cNvPr>
          <p:cNvGrpSpPr>
            <a:grpSpLocks/>
          </p:cNvGrpSpPr>
          <p:nvPr/>
        </p:nvGrpSpPr>
        <p:grpSpPr bwMode="auto">
          <a:xfrm>
            <a:off x="6995906" y="2072166"/>
            <a:ext cx="1886273" cy="1509740"/>
            <a:chOff x="3888" y="1253"/>
            <a:chExt cx="1248" cy="955"/>
          </a:xfrm>
        </p:grpSpPr>
        <p:sp>
          <p:nvSpPr>
            <p:cNvPr id="17" name="Oval 4">
              <a:extLst>
                <a:ext uri="{FF2B5EF4-FFF2-40B4-BE49-F238E27FC236}">
                  <a16:creationId xmlns:a16="http://schemas.microsoft.com/office/drawing/2014/main" id="{19328573-B5FF-0011-C20B-0001D663E7E7}"/>
                </a:ext>
              </a:extLst>
            </p:cNvPr>
            <p:cNvSpPr>
              <a:spLocks noChangeArrowheads="1"/>
            </p:cNvSpPr>
            <p:nvPr/>
          </p:nvSpPr>
          <p:spPr bwMode="auto">
            <a:xfrm>
              <a:off x="4944" y="1642"/>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350">
                  <a:solidFill>
                    <a:schemeClr val="tx2"/>
                  </a:solidFill>
                  <a:ea typeface="宋体" pitchFamily="2" charset="-122"/>
                </a:rPr>
                <a:t>j</a:t>
              </a:r>
              <a:endParaRPr lang="de-DE" altLang="zh-CN" sz="1350" baseline="30000">
                <a:solidFill>
                  <a:schemeClr val="tx2"/>
                </a:solidFill>
                <a:ea typeface="宋体" pitchFamily="2" charset="-122"/>
              </a:endParaRPr>
            </a:p>
          </p:txBody>
        </p:sp>
        <p:sp>
          <p:nvSpPr>
            <p:cNvPr id="18" name="Line 5">
              <a:extLst>
                <a:ext uri="{FF2B5EF4-FFF2-40B4-BE49-F238E27FC236}">
                  <a16:creationId xmlns:a16="http://schemas.microsoft.com/office/drawing/2014/main" id="{6A0621A9-698A-E620-98AB-A65C7FF16870}"/>
                </a:ext>
              </a:extLst>
            </p:cNvPr>
            <p:cNvSpPr>
              <a:spLocks noChangeShapeType="1"/>
            </p:cNvSpPr>
            <p:nvPr/>
          </p:nvSpPr>
          <p:spPr bwMode="auto">
            <a:xfrm>
              <a:off x="4080" y="1354"/>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sp>
          <p:nvSpPr>
            <p:cNvPr id="19" name="Text Box 6">
              <a:extLst>
                <a:ext uri="{FF2B5EF4-FFF2-40B4-BE49-F238E27FC236}">
                  <a16:creationId xmlns:a16="http://schemas.microsoft.com/office/drawing/2014/main" id="{9FC334B2-E1B7-D096-420C-3589A4552601}"/>
                </a:ext>
              </a:extLst>
            </p:cNvPr>
            <p:cNvSpPr txBox="1">
              <a:spLocks noChangeArrowheads="1"/>
            </p:cNvSpPr>
            <p:nvPr/>
          </p:nvSpPr>
          <p:spPr bwMode="auto">
            <a:xfrm>
              <a:off x="4432" y="1598"/>
              <a:ext cx="240" cy="292"/>
            </a:xfrm>
            <a:prstGeom prst="rect">
              <a:avLst/>
            </a:prstGeom>
            <a:noFill/>
            <a:ln w="19050">
              <a:noFill/>
              <a:miter lim="800000"/>
              <a:headEnd type="none" w="sm" len="sm"/>
              <a:tailEnd type="none" w="sm" len="sm"/>
            </a:ln>
          </p:spPr>
          <p:txBody>
            <a:bodyPr>
              <a:spAutoFit/>
            </a:bodyPr>
            <a:lstStyle/>
            <a:p>
              <a:pPr defTabSz="571500">
                <a:spcBef>
                  <a:spcPct val="50000"/>
                </a:spcBef>
                <a:buClr>
                  <a:srgbClr val="009066"/>
                </a:buClr>
              </a:pPr>
              <a:r>
                <a:rPr lang="de-DE" altLang="zh-CN" sz="2400" b="1" dirty="0">
                  <a:solidFill>
                    <a:srgbClr val="FF0000"/>
                  </a:solidFill>
                  <a:latin typeface="Arial" panose="020B0604020202020204" pitchFamily="34" charset="0"/>
                  <a:ea typeface="宋体" pitchFamily="2" charset="-122"/>
                  <a:cs typeface="Arial" panose="020B0604020202020204" pitchFamily="34" charset="0"/>
                  <a:sym typeface="Symbol" pitchFamily="18" charset="2"/>
                </a:rPr>
                <a:t></a:t>
              </a:r>
              <a:endParaRPr lang="de-DE" altLang="zh-CN" sz="2400" baseline="30000" dirty="0">
                <a:solidFill>
                  <a:srgbClr val="FF0000"/>
                </a:solidFill>
                <a:latin typeface="Arial" panose="020B0604020202020204" pitchFamily="34" charset="0"/>
                <a:ea typeface="宋体" pitchFamily="2" charset="-122"/>
                <a:cs typeface="Arial" panose="020B0604020202020204" pitchFamily="34" charset="0"/>
              </a:endParaRPr>
            </a:p>
          </p:txBody>
        </p:sp>
        <p:sp>
          <p:nvSpPr>
            <p:cNvPr id="20" name="Oval 7">
              <a:extLst>
                <a:ext uri="{FF2B5EF4-FFF2-40B4-BE49-F238E27FC236}">
                  <a16:creationId xmlns:a16="http://schemas.microsoft.com/office/drawing/2014/main" id="{0AD5F82C-55F5-EB5D-72C2-336E1209C225}"/>
                </a:ext>
              </a:extLst>
            </p:cNvPr>
            <p:cNvSpPr>
              <a:spLocks noChangeArrowheads="1"/>
            </p:cNvSpPr>
            <p:nvPr/>
          </p:nvSpPr>
          <p:spPr bwMode="auto">
            <a:xfrm>
              <a:off x="3888" y="1253"/>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900">
                  <a:solidFill>
                    <a:schemeClr val="tx2"/>
                  </a:solidFill>
                  <a:ea typeface="宋体" pitchFamily="2" charset="-122"/>
                </a:rPr>
                <a:t>i</a:t>
              </a:r>
              <a:r>
                <a:rPr lang="de-DE" altLang="zh-CN" sz="900" b="1" baseline="-25000">
                  <a:solidFill>
                    <a:schemeClr val="tx2"/>
                  </a:solidFill>
                  <a:ea typeface="宋体" pitchFamily="2" charset="-122"/>
                </a:rPr>
                <a:t>1</a:t>
              </a:r>
              <a:endParaRPr lang="de-DE" altLang="zh-CN" sz="900" baseline="30000">
                <a:solidFill>
                  <a:schemeClr val="tx2"/>
                </a:solidFill>
                <a:ea typeface="宋体" pitchFamily="2" charset="-122"/>
              </a:endParaRPr>
            </a:p>
          </p:txBody>
        </p:sp>
        <p:sp>
          <p:nvSpPr>
            <p:cNvPr id="21" name="Oval 8">
              <a:extLst>
                <a:ext uri="{FF2B5EF4-FFF2-40B4-BE49-F238E27FC236}">
                  <a16:creationId xmlns:a16="http://schemas.microsoft.com/office/drawing/2014/main" id="{A2136BC6-4C29-44F5-8D2F-6219926FD769}"/>
                </a:ext>
              </a:extLst>
            </p:cNvPr>
            <p:cNvSpPr>
              <a:spLocks noChangeArrowheads="1"/>
            </p:cNvSpPr>
            <p:nvPr/>
          </p:nvSpPr>
          <p:spPr bwMode="auto">
            <a:xfrm>
              <a:off x="3888" y="1546"/>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itchFamily="2" charset="-122"/>
                </a:rPr>
                <a:t>i</a:t>
              </a:r>
              <a:r>
                <a:rPr lang="de-DE" altLang="zh-CN" sz="1050" b="1" baseline="-25000">
                  <a:solidFill>
                    <a:schemeClr val="tx2"/>
                  </a:solidFill>
                  <a:ea typeface="宋体" pitchFamily="2" charset="-122"/>
                </a:rPr>
                <a:t>2</a:t>
              </a:r>
              <a:endParaRPr lang="de-DE" altLang="zh-CN" sz="1050" baseline="30000">
                <a:solidFill>
                  <a:schemeClr val="tx2"/>
                </a:solidFill>
                <a:ea typeface="宋体" pitchFamily="2" charset="-122"/>
              </a:endParaRPr>
            </a:p>
          </p:txBody>
        </p:sp>
        <p:sp>
          <p:nvSpPr>
            <p:cNvPr id="22" name="Oval 9">
              <a:extLst>
                <a:ext uri="{FF2B5EF4-FFF2-40B4-BE49-F238E27FC236}">
                  <a16:creationId xmlns:a16="http://schemas.microsoft.com/office/drawing/2014/main" id="{4EA60179-603C-4E0E-AE7F-91228BD45AAA}"/>
                </a:ext>
              </a:extLst>
            </p:cNvPr>
            <p:cNvSpPr>
              <a:spLocks noChangeArrowheads="1"/>
            </p:cNvSpPr>
            <p:nvPr/>
          </p:nvSpPr>
          <p:spPr bwMode="auto">
            <a:xfrm>
              <a:off x="3904" y="2016"/>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itchFamily="2" charset="-122"/>
                </a:rPr>
                <a:t>i</a:t>
              </a:r>
              <a:r>
                <a:rPr lang="de-DE" altLang="zh-CN" sz="1050" b="1" baseline="-25000">
                  <a:solidFill>
                    <a:schemeClr val="tx2"/>
                  </a:solidFill>
                  <a:ea typeface="宋体" pitchFamily="2" charset="-122"/>
                </a:rPr>
                <a:t>n</a:t>
              </a:r>
              <a:endParaRPr lang="de-DE" altLang="zh-CN" sz="1050" baseline="30000">
                <a:solidFill>
                  <a:schemeClr val="tx2"/>
                </a:solidFill>
                <a:ea typeface="宋体" pitchFamily="2" charset="-122"/>
              </a:endParaRPr>
            </a:p>
          </p:txBody>
        </p:sp>
        <p:cxnSp>
          <p:nvCxnSpPr>
            <p:cNvPr id="23" name="AutoShape 10">
              <a:extLst>
                <a:ext uri="{FF2B5EF4-FFF2-40B4-BE49-F238E27FC236}">
                  <a16:creationId xmlns:a16="http://schemas.microsoft.com/office/drawing/2014/main" id="{D298E92F-0937-C11E-2F96-6F555CD98799}"/>
                </a:ext>
              </a:extLst>
            </p:cNvPr>
            <p:cNvCxnSpPr>
              <a:cxnSpLocks noChangeShapeType="1"/>
              <a:stCxn id="21" idx="6"/>
              <a:endCxn id="18" idx="1"/>
            </p:cNvCxnSpPr>
            <p:nvPr/>
          </p:nvCxnSpPr>
          <p:spPr bwMode="auto">
            <a:xfrm>
              <a:off x="4080" y="1642"/>
              <a:ext cx="864" cy="96"/>
            </a:xfrm>
            <a:prstGeom prst="straightConnector1">
              <a:avLst/>
            </a:prstGeom>
            <a:noFill/>
            <a:ln w="19050">
              <a:solidFill>
                <a:schemeClr val="tx1"/>
              </a:solidFill>
              <a:round/>
              <a:headEnd type="none" w="sm" len="sm"/>
              <a:tailEnd type="triangle" w="sm" len="sm"/>
            </a:ln>
          </p:spPr>
        </p:cxnSp>
        <p:cxnSp>
          <p:nvCxnSpPr>
            <p:cNvPr id="24" name="AutoShape 11">
              <a:extLst>
                <a:ext uri="{FF2B5EF4-FFF2-40B4-BE49-F238E27FC236}">
                  <a16:creationId xmlns:a16="http://schemas.microsoft.com/office/drawing/2014/main" id="{7F1952F8-D4C3-31EF-AD2E-FFFD95BCDA3A}"/>
                </a:ext>
              </a:extLst>
            </p:cNvPr>
            <p:cNvCxnSpPr>
              <a:cxnSpLocks noChangeShapeType="1"/>
              <a:stCxn id="22" idx="6"/>
              <a:endCxn id="18" idx="1"/>
            </p:cNvCxnSpPr>
            <p:nvPr/>
          </p:nvCxnSpPr>
          <p:spPr bwMode="auto">
            <a:xfrm flipV="1">
              <a:off x="4096" y="1738"/>
              <a:ext cx="848" cy="374"/>
            </a:xfrm>
            <a:prstGeom prst="straightConnector1">
              <a:avLst/>
            </a:prstGeom>
            <a:noFill/>
            <a:ln w="19050">
              <a:solidFill>
                <a:schemeClr val="tx1"/>
              </a:solidFill>
              <a:round/>
              <a:headEnd type="none" w="sm" len="sm"/>
              <a:tailEnd type="triangle" w="sm" len="sm"/>
            </a:ln>
          </p:spPr>
        </p:cxnSp>
        <p:sp>
          <p:nvSpPr>
            <p:cNvPr id="25" name="Freeform 12">
              <a:extLst>
                <a:ext uri="{FF2B5EF4-FFF2-40B4-BE49-F238E27FC236}">
                  <a16:creationId xmlns:a16="http://schemas.microsoft.com/office/drawing/2014/main" id="{9F885CCC-7796-F05A-E769-E5C0AD416DA2}"/>
                </a:ext>
              </a:extLst>
            </p:cNvPr>
            <p:cNvSpPr>
              <a:spLocks/>
            </p:cNvSpPr>
            <p:nvPr/>
          </p:nvSpPr>
          <p:spPr bwMode="auto">
            <a:xfrm>
              <a:off x="4416" y="153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350"/>
            </a:p>
          </p:txBody>
        </p:sp>
        <p:sp>
          <p:nvSpPr>
            <p:cNvPr id="26" name="Line 13">
              <a:extLst>
                <a:ext uri="{FF2B5EF4-FFF2-40B4-BE49-F238E27FC236}">
                  <a16:creationId xmlns:a16="http://schemas.microsoft.com/office/drawing/2014/main" id="{E43BB48F-BE40-2CE0-287A-38A438F3543A}"/>
                </a:ext>
              </a:extLst>
            </p:cNvPr>
            <p:cNvSpPr>
              <a:spLocks noChangeShapeType="1"/>
            </p:cNvSpPr>
            <p:nvPr/>
          </p:nvSpPr>
          <p:spPr bwMode="auto">
            <a:xfrm>
              <a:off x="3984" y="1834"/>
              <a:ext cx="1" cy="112"/>
            </a:xfrm>
            <a:prstGeom prst="line">
              <a:avLst/>
            </a:prstGeom>
            <a:noFill/>
            <a:ln w="19050" cap="rnd">
              <a:solidFill>
                <a:schemeClr val="tx1"/>
              </a:solidFill>
              <a:prstDash val="sysDot"/>
              <a:round/>
              <a:headEnd type="none" w="sm" len="sm"/>
              <a:tailEnd type="none" w="sm" len="sm"/>
            </a:ln>
          </p:spPr>
          <p:txBody>
            <a:bodyPr wrap="none" anchor="ctr"/>
            <a:lstStyle/>
            <a:p>
              <a:endParaRPr lang="zh-CN" altLang="en-US" sz="1350"/>
            </a:p>
          </p:txBody>
        </p:sp>
      </p:grpSp>
      <p:grpSp>
        <p:nvGrpSpPr>
          <p:cNvPr id="27" name="Group 15">
            <a:extLst>
              <a:ext uri="{FF2B5EF4-FFF2-40B4-BE49-F238E27FC236}">
                <a16:creationId xmlns:a16="http://schemas.microsoft.com/office/drawing/2014/main" id="{C1833C32-33F0-69CB-9231-4CD8CE6523ED}"/>
              </a:ext>
            </a:extLst>
          </p:cNvPr>
          <p:cNvGrpSpPr>
            <a:grpSpLocks/>
          </p:cNvGrpSpPr>
          <p:nvPr/>
        </p:nvGrpSpPr>
        <p:grpSpPr bwMode="auto">
          <a:xfrm>
            <a:off x="3643760" y="3475311"/>
            <a:ext cx="1870920" cy="1454904"/>
            <a:chOff x="3888" y="2688"/>
            <a:chExt cx="1248" cy="955"/>
          </a:xfrm>
        </p:grpSpPr>
        <p:sp>
          <p:nvSpPr>
            <p:cNvPr id="28" name="Oval 16">
              <a:extLst>
                <a:ext uri="{FF2B5EF4-FFF2-40B4-BE49-F238E27FC236}">
                  <a16:creationId xmlns:a16="http://schemas.microsoft.com/office/drawing/2014/main" id="{C718A626-08C7-761A-412E-6DF71B094568}"/>
                </a:ext>
              </a:extLst>
            </p:cNvPr>
            <p:cNvSpPr>
              <a:spLocks noChangeArrowheads="1"/>
            </p:cNvSpPr>
            <p:nvPr/>
          </p:nvSpPr>
          <p:spPr bwMode="auto">
            <a:xfrm>
              <a:off x="4944" y="3077"/>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350">
                  <a:solidFill>
                    <a:schemeClr val="tx2"/>
                  </a:solidFill>
                  <a:ea typeface="宋体" pitchFamily="2" charset="-122"/>
                </a:rPr>
                <a:t>j</a:t>
              </a:r>
              <a:endParaRPr lang="de-DE" altLang="zh-CN" sz="1350" baseline="30000">
                <a:solidFill>
                  <a:schemeClr val="tx2"/>
                </a:solidFill>
                <a:ea typeface="宋体" pitchFamily="2" charset="-122"/>
              </a:endParaRPr>
            </a:p>
          </p:txBody>
        </p:sp>
        <p:sp>
          <p:nvSpPr>
            <p:cNvPr id="29" name="Line 17">
              <a:extLst>
                <a:ext uri="{FF2B5EF4-FFF2-40B4-BE49-F238E27FC236}">
                  <a16:creationId xmlns:a16="http://schemas.microsoft.com/office/drawing/2014/main" id="{922375B8-FBB9-1FCE-BED3-DADD997612AC}"/>
                </a:ext>
              </a:extLst>
            </p:cNvPr>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350"/>
            </a:p>
          </p:txBody>
        </p:sp>
        <p:sp>
          <p:nvSpPr>
            <p:cNvPr id="30" name="Text Box 18">
              <a:extLst>
                <a:ext uri="{FF2B5EF4-FFF2-40B4-BE49-F238E27FC236}">
                  <a16:creationId xmlns:a16="http://schemas.microsoft.com/office/drawing/2014/main" id="{5A5FB374-441E-7B8D-DBA1-B7A6742B9992}"/>
                </a:ext>
              </a:extLst>
            </p:cNvPr>
            <p:cNvSpPr txBox="1">
              <a:spLocks noChangeArrowheads="1"/>
            </p:cNvSpPr>
            <p:nvPr/>
          </p:nvSpPr>
          <p:spPr bwMode="auto">
            <a:xfrm>
              <a:off x="4442" y="3012"/>
              <a:ext cx="240" cy="303"/>
            </a:xfrm>
            <a:prstGeom prst="rect">
              <a:avLst/>
            </a:prstGeom>
            <a:noFill/>
            <a:ln w="19050">
              <a:noFill/>
              <a:miter lim="800000"/>
              <a:headEnd type="none" w="sm" len="sm"/>
              <a:tailEnd type="none" w="sm" len="sm"/>
            </a:ln>
          </p:spPr>
          <p:txBody>
            <a:bodyPr>
              <a:spAutoFit/>
            </a:bodyPr>
            <a:lstStyle/>
            <a:p>
              <a:pPr defTabSz="571500">
                <a:spcBef>
                  <a:spcPct val="50000"/>
                </a:spcBef>
                <a:buClr>
                  <a:srgbClr val="009066"/>
                </a:buClr>
              </a:pPr>
              <a:r>
                <a:rPr lang="de-DE" altLang="zh-CN" sz="2400" b="1" dirty="0">
                  <a:solidFill>
                    <a:srgbClr val="FF0000"/>
                  </a:solidFill>
                  <a:latin typeface="Arial" panose="020B0604020202020204" pitchFamily="34" charset="0"/>
                  <a:ea typeface="宋体" pitchFamily="2" charset="-122"/>
                  <a:cs typeface="Arial" panose="020B0604020202020204" pitchFamily="34" charset="0"/>
                  <a:sym typeface="Symbol" pitchFamily="18" charset="2"/>
                </a:rPr>
                <a:t></a:t>
              </a:r>
              <a:endParaRPr lang="de-DE" altLang="zh-CN" sz="2400" baseline="30000" dirty="0">
                <a:solidFill>
                  <a:srgbClr val="FF0000"/>
                </a:solidFill>
                <a:latin typeface="Arial" panose="020B0604020202020204" pitchFamily="34" charset="0"/>
                <a:ea typeface="宋体" pitchFamily="2" charset="-122"/>
                <a:cs typeface="Arial" panose="020B0604020202020204" pitchFamily="34" charset="0"/>
              </a:endParaRPr>
            </a:p>
          </p:txBody>
        </p:sp>
        <p:sp>
          <p:nvSpPr>
            <p:cNvPr id="31" name="Oval 19">
              <a:extLst>
                <a:ext uri="{FF2B5EF4-FFF2-40B4-BE49-F238E27FC236}">
                  <a16:creationId xmlns:a16="http://schemas.microsoft.com/office/drawing/2014/main" id="{C78DE5E1-F36E-4A22-6DA0-E83579CE1473}"/>
                </a:ext>
              </a:extLst>
            </p:cNvPr>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itchFamily="2" charset="-122"/>
                </a:rPr>
                <a:t>i</a:t>
              </a:r>
              <a:r>
                <a:rPr lang="de-DE" altLang="zh-CN" sz="1050" b="1" baseline="-25000">
                  <a:solidFill>
                    <a:schemeClr val="tx2"/>
                  </a:solidFill>
                  <a:ea typeface="宋体" pitchFamily="2" charset="-122"/>
                </a:rPr>
                <a:t>1</a:t>
              </a:r>
              <a:endParaRPr lang="de-DE" altLang="zh-CN" sz="1050" baseline="30000">
                <a:solidFill>
                  <a:schemeClr val="tx2"/>
                </a:solidFill>
                <a:ea typeface="宋体" pitchFamily="2" charset="-122"/>
              </a:endParaRPr>
            </a:p>
          </p:txBody>
        </p:sp>
        <p:sp>
          <p:nvSpPr>
            <p:cNvPr id="32" name="Oval 20">
              <a:extLst>
                <a:ext uri="{FF2B5EF4-FFF2-40B4-BE49-F238E27FC236}">
                  <a16:creationId xmlns:a16="http://schemas.microsoft.com/office/drawing/2014/main" id="{BBD219E8-8AE9-0E35-F3D1-FE80BA57A3BB}"/>
                </a:ext>
              </a:extLst>
            </p:cNvPr>
            <p:cNvSpPr>
              <a:spLocks noChangeArrowheads="1"/>
            </p:cNvSpPr>
            <p:nvPr/>
          </p:nvSpPr>
          <p:spPr bwMode="auto">
            <a:xfrm>
              <a:off x="3888" y="2981"/>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itchFamily="2" charset="-122"/>
                </a:rPr>
                <a:t>i</a:t>
              </a:r>
              <a:r>
                <a:rPr lang="de-DE" altLang="zh-CN" sz="1050" b="1" baseline="-25000">
                  <a:solidFill>
                    <a:schemeClr val="tx2"/>
                  </a:solidFill>
                  <a:ea typeface="宋体" pitchFamily="2" charset="-122"/>
                </a:rPr>
                <a:t>2</a:t>
              </a:r>
              <a:endParaRPr lang="de-DE" altLang="zh-CN" sz="1050" b="1" baseline="30000">
                <a:solidFill>
                  <a:schemeClr val="tx2"/>
                </a:solidFill>
                <a:ea typeface="宋体" pitchFamily="2" charset="-122"/>
              </a:endParaRPr>
            </a:p>
          </p:txBody>
        </p:sp>
        <p:sp>
          <p:nvSpPr>
            <p:cNvPr id="33" name="Oval 21">
              <a:extLst>
                <a:ext uri="{FF2B5EF4-FFF2-40B4-BE49-F238E27FC236}">
                  <a16:creationId xmlns:a16="http://schemas.microsoft.com/office/drawing/2014/main" id="{D3561F37-2E66-2088-60C2-1D41A9E04051}"/>
                </a:ext>
              </a:extLst>
            </p:cNvPr>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571500">
                <a:spcBef>
                  <a:spcPct val="20000"/>
                </a:spcBef>
                <a:buClr>
                  <a:srgbClr val="009066"/>
                </a:buClr>
              </a:pPr>
              <a:r>
                <a:rPr lang="de-DE" altLang="zh-CN" sz="1050">
                  <a:solidFill>
                    <a:schemeClr val="tx2"/>
                  </a:solidFill>
                  <a:ea typeface="宋体" pitchFamily="2" charset="-122"/>
                </a:rPr>
                <a:t>i</a:t>
              </a:r>
              <a:r>
                <a:rPr lang="de-DE" altLang="zh-CN" sz="1050" b="1" baseline="-25000">
                  <a:solidFill>
                    <a:schemeClr val="tx2"/>
                  </a:solidFill>
                  <a:ea typeface="宋体" pitchFamily="2" charset="-122"/>
                </a:rPr>
                <a:t>n</a:t>
              </a:r>
              <a:endParaRPr lang="de-DE" altLang="zh-CN" sz="1050" baseline="30000">
                <a:solidFill>
                  <a:schemeClr val="tx2"/>
                </a:solidFill>
                <a:ea typeface="宋体" pitchFamily="2" charset="-122"/>
              </a:endParaRPr>
            </a:p>
          </p:txBody>
        </p:sp>
        <p:cxnSp>
          <p:nvCxnSpPr>
            <p:cNvPr id="34" name="AutoShape 22">
              <a:extLst>
                <a:ext uri="{FF2B5EF4-FFF2-40B4-BE49-F238E27FC236}">
                  <a16:creationId xmlns:a16="http://schemas.microsoft.com/office/drawing/2014/main" id="{F83E234D-DA57-43D7-619D-CF57127EAB97}"/>
                </a:ext>
              </a:extLst>
            </p:cNvPr>
            <p:cNvCxnSpPr>
              <a:cxnSpLocks noChangeShapeType="1"/>
              <a:stCxn id="32" idx="6"/>
              <a:endCxn id="29" idx="1"/>
            </p:cNvCxnSpPr>
            <p:nvPr/>
          </p:nvCxnSpPr>
          <p:spPr bwMode="auto">
            <a:xfrm>
              <a:off x="4080" y="3077"/>
              <a:ext cx="864" cy="96"/>
            </a:xfrm>
            <a:prstGeom prst="straightConnector1">
              <a:avLst/>
            </a:prstGeom>
            <a:noFill/>
            <a:ln w="19050">
              <a:solidFill>
                <a:schemeClr val="tx1"/>
              </a:solidFill>
              <a:round/>
              <a:headEnd type="none" w="sm" len="sm"/>
              <a:tailEnd type="triangle" w="sm" len="sm"/>
            </a:ln>
          </p:spPr>
        </p:cxnSp>
        <p:cxnSp>
          <p:nvCxnSpPr>
            <p:cNvPr id="35" name="AutoShape 23">
              <a:extLst>
                <a:ext uri="{FF2B5EF4-FFF2-40B4-BE49-F238E27FC236}">
                  <a16:creationId xmlns:a16="http://schemas.microsoft.com/office/drawing/2014/main" id="{633C4475-0F30-46B5-FD01-47502E23FFE5}"/>
                </a:ext>
              </a:extLst>
            </p:cNvPr>
            <p:cNvCxnSpPr>
              <a:cxnSpLocks noChangeShapeType="1"/>
              <a:stCxn id="33" idx="6"/>
              <a:endCxn id="29"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36" name="Line 24">
              <a:extLst>
                <a:ext uri="{FF2B5EF4-FFF2-40B4-BE49-F238E27FC236}">
                  <a16:creationId xmlns:a16="http://schemas.microsoft.com/office/drawing/2014/main" id="{FD49EA70-F0F2-1927-B0E2-084D68D1E60B}"/>
                </a:ext>
              </a:extLst>
            </p:cNvPr>
            <p:cNvSpPr>
              <a:spLocks noChangeShapeType="1"/>
            </p:cNvSpPr>
            <p:nvPr/>
          </p:nvSpPr>
          <p:spPr bwMode="auto">
            <a:xfrm>
              <a:off x="3984" y="3269"/>
              <a:ext cx="1" cy="112"/>
            </a:xfrm>
            <a:prstGeom prst="line">
              <a:avLst/>
            </a:prstGeom>
            <a:noFill/>
            <a:ln w="19050" cap="rnd">
              <a:solidFill>
                <a:schemeClr val="tx1"/>
              </a:solidFill>
              <a:prstDash val="sysDot"/>
              <a:round/>
              <a:headEnd type="none" w="sm" len="sm"/>
              <a:tailEnd type="none" w="sm" len="sm"/>
            </a:ln>
          </p:spPr>
          <p:txBody>
            <a:bodyPr wrap="none" anchor="ctr"/>
            <a:lstStyle/>
            <a:p>
              <a:endParaRPr lang="zh-CN" altLang="en-US" sz="1350"/>
            </a:p>
          </p:txBody>
        </p:sp>
        <p:sp>
          <p:nvSpPr>
            <p:cNvPr id="37" name="Freeform 25">
              <a:extLst>
                <a:ext uri="{FF2B5EF4-FFF2-40B4-BE49-F238E27FC236}">
                  <a16:creationId xmlns:a16="http://schemas.microsoft.com/office/drawing/2014/main" id="{A880F27D-0E3A-8D30-9FBC-1DA94BB595B1}"/>
                </a:ext>
              </a:extLst>
            </p:cNvPr>
            <p:cNvSpPr>
              <a:spLocks/>
            </p:cNvSpPr>
            <p:nvPr/>
          </p:nvSpPr>
          <p:spPr bwMode="auto">
            <a:xfrm>
              <a:off x="4416" y="297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350"/>
            </a:p>
          </p:txBody>
        </p:sp>
      </p:grpSp>
    </p:spTree>
    <p:extLst>
      <p:ext uri="{BB962C8B-B14F-4D97-AF65-F5344CB8AC3E}">
        <p14:creationId xmlns:p14="http://schemas.microsoft.com/office/powerpoint/2010/main" val="3663020777"/>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条件之间的关系</a:t>
            </a:r>
            <a:endParaRPr kumimoji="1" lang="zh-CN" altLang="en-US" dirty="0"/>
          </a:p>
        </p:txBody>
      </p:sp>
      <p:sp>
        <p:nvSpPr>
          <p:cNvPr id="4" name="Text Box 2">
            <a:extLst>
              <a:ext uri="{FF2B5EF4-FFF2-40B4-BE49-F238E27FC236}">
                <a16:creationId xmlns:a16="http://schemas.microsoft.com/office/drawing/2014/main" id="{3C8D66A6-4E8C-95A4-C3B0-84494EC17830}"/>
              </a:ext>
            </a:extLst>
          </p:cNvPr>
          <p:cNvSpPr txBox="1">
            <a:spLocks noChangeArrowheads="1"/>
          </p:cNvSpPr>
          <p:nvPr/>
        </p:nvSpPr>
        <p:spPr bwMode="auto">
          <a:xfrm>
            <a:off x="943683" y="2286089"/>
            <a:ext cx="5066799" cy="25182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82868" tIns="41434" rIns="82868" bIns="41434">
            <a:spAutoFit/>
          </a:bodyPr>
          <a:lstStyle/>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E</a:t>
            </a:r>
            <a:r>
              <a:rPr lang="zh-CN" altLang="en-US" sz="1600" dirty="0">
                <a:latin typeface="华文楷体" pitchFamily="2" charset="-122"/>
                <a:ea typeface="华文楷体" pitchFamily="2" charset="-122"/>
              </a:rPr>
              <a:t>（互斥）：最多只能有一个条件被满足</a:t>
            </a:r>
            <a:endParaRPr lang="de-DE" altLang="zh-CN" sz="1600" dirty="0">
              <a:latin typeface="华文楷体" pitchFamily="2" charset="-122"/>
              <a:ea typeface="华文楷体" pitchFamily="2" charset="-122"/>
            </a:endParaRPr>
          </a:p>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I</a:t>
            </a:r>
            <a:r>
              <a:rPr lang="zh-CN" altLang="en-US" sz="1600" dirty="0">
                <a:latin typeface="华文楷体" pitchFamily="2" charset="-122"/>
                <a:ea typeface="华文楷体" pitchFamily="2" charset="-122"/>
              </a:rPr>
              <a:t>（包含）：至少有一个条件被满足</a:t>
            </a:r>
            <a:endParaRPr lang="de-DE" altLang="zh-CN" sz="1600" dirty="0">
              <a:latin typeface="华文楷体" pitchFamily="2" charset="-122"/>
              <a:ea typeface="华文楷体" pitchFamily="2" charset="-122"/>
            </a:endParaRPr>
          </a:p>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O</a:t>
            </a:r>
            <a:r>
              <a:rPr lang="zh-CN" altLang="en-US" sz="1600" dirty="0">
                <a:latin typeface="华文楷体" pitchFamily="2" charset="-122"/>
                <a:ea typeface="华文楷体" pitchFamily="2" charset="-122"/>
              </a:rPr>
              <a:t>（唯一）：正好（只能一个）条件满足</a:t>
            </a:r>
            <a:endParaRPr lang="de-DE" altLang="zh-CN" sz="1600" dirty="0">
              <a:latin typeface="华文楷体" pitchFamily="2" charset="-122"/>
              <a:ea typeface="华文楷体" pitchFamily="2" charset="-122"/>
            </a:endParaRPr>
          </a:p>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R</a:t>
            </a:r>
            <a:r>
              <a:rPr lang="zh-CN" altLang="en-US" sz="1600" dirty="0">
                <a:latin typeface="华文楷体" pitchFamily="2" charset="-122"/>
                <a:ea typeface="华文楷体" pitchFamily="2" charset="-122"/>
              </a:rPr>
              <a:t>（要求）：满足了条件 </a:t>
            </a:r>
            <a:r>
              <a:rPr lang="en-US" altLang="zh-CN" sz="1600" dirty="0">
                <a:latin typeface="华文楷体" pitchFamily="2" charset="-122"/>
                <a:ea typeface="华文楷体" pitchFamily="2" charset="-122"/>
              </a:rPr>
              <a:t>a </a:t>
            </a:r>
            <a:r>
              <a:rPr lang="zh-CN" altLang="en-US" sz="1600" dirty="0">
                <a:latin typeface="华文楷体" pitchFamily="2" charset="-122"/>
                <a:ea typeface="华文楷体" pitchFamily="2" charset="-122"/>
              </a:rPr>
              <a:t>要求满足条件 </a:t>
            </a:r>
            <a:r>
              <a:rPr lang="en-US" altLang="zh-CN" sz="1600" dirty="0">
                <a:latin typeface="华文楷体" pitchFamily="2" charset="-122"/>
                <a:ea typeface="华文楷体" pitchFamily="2" charset="-122"/>
              </a:rPr>
              <a:t>b</a:t>
            </a:r>
            <a:endParaRPr lang="de-DE" altLang="zh-CN" sz="1600" dirty="0">
              <a:latin typeface="华文楷体" pitchFamily="2" charset="-122"/>
              <a:ea typeface="华文楷体" pitchFamily="2" charset="-122"/>
            </a:endParaRPr>
          </a:p>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M</a:t>
            </a:r>
            <a:r>
              <a:rPr lang="zh-CN" altLang="en-US" sz="1600" dirty="0">
                <a:latin typeface="华文楷体" pitchFamily="2" charset="-122"/>
                <a:ea typeface="华文楷体" pitchFamily="2" charset="-122"/>
              </a:rPr>
              <a:t>（屏蔽）：满足条件 </a:t>
            </a:r>
            <a:r>
              <a:rPr lang="en-US" altLang="zh-CN" sz="1600" dirty="0">
                <a:latin typeface="华文楷体" pitchFamily="2" charset="-122"/>
                <a:ea typeface="华文楷体" pitchFamily="2" charset="-122"/>
              </a:rPr>
              <a:t>a </a:t>
            </a:r>
            <a:r>
              <a:rPr lang="zh-CN" altLang="en-US" sz="1600" dirty="0">
                <a:latin typeface="华文楷体" pitchFamily="2" charset="-122"/>
                <a:ea typeface="华文楷体" pitchFamily="2" charset="-122"/>
              </a:rPr>
              <a:t>隐含的要求不满足条件 </a:t>
            </a:r>
            <a:r>
              <a:rPr lang="en-US" altLang="zh-CN" sz="1600" dirty="0">
                <a:latin typeface="华文楷体" pitchFamily="2" charset="-122"/>
                <a:ea typeface="华文楷体" pitchFamily="2" charset="-122"/>
              </a:rPr>
              <a:t>b</a:t>
            </a:r>
            <a:endParaRPr lang="de-DE" altLang="zh-CN" sz="1600" dirty="0">
              <a:latin typeface="华文楷体" pitchFamily="2" charset="-122"/>
              <a:ea typeface="华文楷体" pitchFamily="2" charset="-122"/>
            </a:endParaRPr>
          </a:p>
          <a:p>
            <a:pPr defTabSz="685800">
              <a:lnSpc>
                <a:spcPct val="150000"/>
              </a:lnSpc>
              <a:spcBef>
                <a:spcPct val="10000"/>
              </a:spcBef>
              <a:spcAft>
                <a:spcPct val="10000"/>
              </a:spcAft>
              <a:defRPr/>
            </a:pPr>
            <a:r>
              <a:rPr lang="de-DE" altLang="zh-CN" sz="1600" dirty="0">
                <a:latin typeface="华文楷体" pitchFamily="2" charset="-122"/>
                <a:ea typeface="华文楷体" pitchFamily="2" charset="-122"/>
              </a:rPr>
              <a:t>IR</a:t>
            </a:r>
            <a:r>
              <a:rPr lang="zh-CN" altLang="en-US" sz="1600" dirty="0">
                <a:latin typeface="华文楷体" pitchFamily="2" charset="-122"/>
                <a:ea typeface="华文楷体" pitchFamily="2" charset="-122"/>
              </a:rPr>
              <a:t>（无关）：如果满足了条件 </a:t>
            </a:r>
            <a:r>
              <a:rPr lang="en-US" altLang="zh-CN" sz="1600" dirty="0">
                <a:latin typeface="华文楷体" pitchFamily="2" charset="-122"/>
                <a:ea typeface="华文楷体" pitchFamily="2" charset="-122"/>
              </a:rPr>
              <a:t>a</a:t>
            </a:r>
            <a:r>
              <a:rPr lang="zh-CN" altLang="en-US" sz="1600" dirty="0">
                <a:latin typeface="华文楷体" pitchFamily="2" charset="-122"/>
                <a:ea typeface="华文楷体" pitchFamily="2" charset="-122"/>
              </a:rPr>
              <a:t>，条件</a:t>
            </a:r>
            <a:r>
              <a:rPr lang="en-US" altLang="zh-CN" sz="1600" dirty="0">
                <a:latin typeface="华文楷体" pitchFamily="2" charset="-122"/>
                <a:ea typeface="华文楷体" pitchFamily="2" charset="-122"/>
              </a:rPr>
              <a:t>b </a:t>
            </a:r>
            <a:r>
              <a:rPr lang="zh-CN" altLang="en-US" sz="1600" dirty="0">
                <a:latin typeface="华文楷体" pitchFamily="2" charset="-122"/>
                <a:ea typeface="华文楷体" pitchFamily="2" charset="-122"/>
              </a:rPr>
              <a:t>就无关重要了</a:t>
            </a:r>
            <a:endParaRPr lang="de-DE" altLang="zh-CN" sz="1600" dirty="0">
              <a:latin typeface="华文楷体" pitchFamily="2" charset="-122"/>
              <a:ea typeface="华文楷体" pitchFamily="2" charset="-122"/>
            </a:endParaRPr>
          </a:p>
        </p:txBody>
      </p:sp>
      <p:grpSp>
        <p:nvGrpSpPr>
          <p:cNvPr id="5" name="组合 37">
            <a:extLst>
              <a:ext uri="{FF2B5EF4-FFF2-40B4-BE49-F238E27FC236}">
                <a16:creationId xmlns:a16="http://schemas.microsoft.com/office/drawing/2014/main" id="{F0356899-95B2-2F64-CF73-F380F00AC63A}"/>
              </a:ext>
            </a:extLst>
          </p:cNvPr>
          <p:cNvGrpSpPr>
            <a:grpSpLocks/>
          </p:cNvGrpSpPr>
          <p:nvPr/>
        </p:nvGrpSpPr>
        <p:grpSpPr bwMode="auto">
          <a:xfrm>
            <a:off x="792963" y="1139970"/>
            <a:ext cx="6935153" cy="810815"/>
            <a:chOff x="250825" y="4868863"/>
            <a:chExt cx="8353425" cy="1081087"/>
          </a:xfrm>
        </p:grpSpPr>
        <p:sp>
          <p:nvSpPr>
            <p:cNvPr id="6" name="Oval 8">
              <a:extLst>
                <a:ext uri="{FF2B5EF4-FFF2-40B4-BE49-F238E27FC236}">
                  <a16:creationId xmlns:a16="http://schemas.microsoft.com/office/drawing/2014/main" id="{CB26A794-0199-58C9-FAF7-47A933C2502B}"/>
                </a:ext>
              </a:extLst>
            </p:cNvPr>
            <p:cNvSpPr>
              <a:spLocks noChangeArrowheads="1"/>
            </p:cNvSpPr>
            <p:nvPr/>
          </p:nvSpPr>
          <p:spPr bwMode="auto">
            <a:xfrm>
              <a:off x="1042988"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1</a:t>
              </a:r>
            </a:p>
          </p:txBody>
        </p:sp>
        <p:sp>
          <p:nvSpPr>
            <p:cNvPr id="7" name="Oval 9">
              <a:extLst>
                <a:ext uri="{FF2B5EF4-FFF2-40B4-BE49-F238E27FC236}">
                  <a16:creationId xmlns:a16="http://schemas.microsoft.com/office/drawing/2014/main" id="{C2911074-88C2-1847-632F-710FD5F828C4}"/>
                </a:ext>
              </a:extLst>
            </p:cNvPr>
            <p:cNvSpPr>
              <a:spLocks noChangeArrowheads="1"/>
            </p:cNvSpPr>
            <p:nvPr/>
          </p:nvSpPr>
          <p:spPr bwMode="auto">
            <a:xfrm>
              <a:off x="1042988"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n</a:t>
              </a:r>
            </a:p>
          </p:txBody>
        </p:sp>
        <p:sp>
          <p:nvSpPr>
            <p:cNvPr id="8" name="Text Box 10">
              <a:extLst>
                <a:ext uri="{FF2B5EF4-FFF2-40B4-BE49-F238E27FC236}">
                  <a16:creationId xmlns:a16="http://schemas.microsoft.com/office/drawing/2014/main" id="{ADB87E0E-1CB9-F792-CC6B-D434C63A5907}"/>
                </a:ext>
              </a:extLst>
            </p:cNvPr>
            <p:cNvSpPr txBox="1">
              <a:spLocks noChangeArrowheads="1"/>
            </p:cNvSpPr>
            <p:nvPr/>
          </p:nvSpPr>
          <p:spPr bwMode="auto">
            <a:xfrm>
              <a:off x="250825" y="5229224"/>
              <a:ext cx="363086"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E</a:t>
              </a:r>
            </a:p>
          </p:txBody>
        </p:sp>
        <p:cxnSp>
          <p:nvCxnSpPr>
            <p:cNvPr id="9" name="AutoShape 11">
              <a:extLst>
                <a:ext uri="{FF2B5EF4-FFF2-40B4-BE49-F238E27FC236}">
                  <a16:creationId xmlns:a16="http://schemas.microsoft.com/office/drawing/2014/main" id="{9AD7C7D1-A456-4B31-9DFF-6FE63D8D56C3}"/>
                </a:ext>
              </a:extLst>
            </p:cNvPr>
            <p:cNvCxnSpPr>
              <a:cxnSpLocks noChangeShapeType="1"/>
              <a:stCxn id="8" idx="3"/>
              <a:endCxn id="6" idx="2"/>
            </p:cNvCxnSpPr>
            <p:nvPr/>
          </p:nvCxnSpPr>
          <p:spPr bwMode="auto">
            <a:xfrm flipV="1">
              <a:off x="613911" y="5049044"/>
              <a:ext cx="429077" cy="403088"/>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cxnSp>
          <p:nvCxnSpPr>
            <p:cNvPr id="10" name="AutoShape 12">
              <a:extLst>
                <a:ext uri="{FF2B5EF4-FFF2-40B4-BE49-F238E27FC236}">
                  <a16:creationId xmlns:a16="http://schemas.microsoft.com/office/drawing/2014/main" id="{2CFCB33A-62EB-AF61-E156-67B4C60BE2C8}"/>
                </a:ext>
              </a:extLst>
            </p:cNvPr>
            <p:cNvCxnSpPr>
              <a:cxnSpLocks noChangeShapeType="1"/>
              <a:stCxn id="8" idx="3"/>
              <a:endCxn id="7" idx="2"/>
            </p:cNvCxnSpPr>
            <p:nvPr/>
          </p:nvCxnSpPr>
          <p:spPr bwMode="auto">
            <a:xfrm>
              <a:off x="613911" y="5452133"/>
              <a:ext cx="429077" cy="317637"/>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sp>
          <p:nvSpPr>
            <p:cNvPr id="11" name="Text Box 13">
              <a:extLst>
                <a:ext uri="{FF2B5EF4-FFF2-40B4-BE49-F238E27FC236}">
                  <a16:creationId xmlns:a16="http://schemas.microsoft.com/office/drawing/2014/main" id="{5D8B32BC-19F4-8448-CEA3-489FA9944D9A}"/>
                </a:ext>
              </a:extLst>
            </p:cNvPr>
            <p:cNvSpPr txBox="1">
              <a:spLocks noChangeArrowheads="1"/>
            </p:cNvSpPr>
            <p:nvPr/>
          </p:nvSpPr>
          <p:spPr bwMode="auto">
            <a:xfrm>
              <a:off x="1116014" y="5176838"/>
              <a:ext cx="251098" cy="621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p:txBody>
        </p:sp>
        <p:sp>
          <p:nvSpPr>
            <p:cNvPr id="12" name="Oval 14">
              <a:extLst>
                <a:ext uri="{FF2B5EF4-FFF2-40B4-BE49-F238E27FC236}">
                  <a16:creationId xmlns:a16="http://schemas.microsoft.com/office/drawing/2014/main" id="{D312852A-1E37-C0AC-3D99-E7E46E7E1FE3}"/>
                </a:ext>
              </a:extLst>
            </p:cNvPr>
            <p:cNvSpPr>
              <a:spLocks noChangeArrowheads="1"/>
            </p:cNvSpPr>
            <p:nvPr/>
          </p:nvSpPr>
          <p:spPr bwMode="auto">
            <a:xfrm>
              <a:off x="2554288"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1</a:t>
              </a:r>
            </a:p>
          </p:txBody>
        </p:sp>
        <p:sp>
          <p:nvSpPr>
            <p:cNvPr id="13" name="Oval 15">
              <a:extLst>
                <a:ext uri="{FF2B5EF4-FFF2-40B4-BE49-F238E27FC236}">
                  <a16:creationId xmlns:a16="http://schemas.microsoft.com/office/drawing/2014/main" id="{7BDF2B5D-F8C2-8FF8-153C-3158D26AB8CD}"/>
                </a:ext>
              </a:extLst>
            </p:cNvPr>
            <p:cNvSpPr>
              <a:spLocks noChangeArrowheads="1"/>
            </p:cNvSpPr>
            <p:nvPr/>
          </p:nvSpPr>
          <p:spPr bwMode="auto">
            <a:xfrm>
              <a:off x="2554288"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n</a:t>
              </a:r>
            </a:p>
          </p:txBody>
        </p:sp>
        <p:sp>
          <p:nvSpPr>
            <p:cNvPr id="14" name="Text Box 16">
              <a:extLst>
                <a:ext uri="{FF2B5EF4-FFF2-40B4-BE49-F238E27FC236}">
                  <a16:creationId xmlns:a16="http://schemas.microsoft.com/office/drawing/2014/main" id="{3BC41C44-42E8-385A-F8FF-B7489065B133}"/>
                </a:ext>
              </a:extLst>
            </p:cNvPr>
            <p:cNvSpPr txBox="1">
              <a:spLocks noChangeArrowheads="1"/>
            </p:cNvSpPr>
            <p:nvPr/>
          </p:nvSpPr>
          <p:spPr bwMode="auto">
            <a:xfrm>
              <a:off x="1806575" y="5229224"/>
              <a:ext cx="266545"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I</a:t>
              </a:r>
            </a:p>
          </p:txBody>
        </p:sp>
        <p:cxnSp>
          <p:nvCxnSpPr>
            <p:cNvPr id="15" name="AutoShape 17">
              <a:extLst>
                <a:ext uri="{FF2B5EF4-FFF2-40B4-BE49-F238E27FC236}">
                  <a16:creationId xmlns:a16="http://schemas.microsoft.com/office/drawing/2014/main" id="{7EF3C3D4-7579-F2EC-BFE3-51FAEC6EFC2F}"/>
                </a:ext>
              </a:extLst>
            </p:cNvPr>
            <p:cNvCxnSpPr>
              <a:cxnSpLocks noChangeShapeType="1"/>
              <a:stCxn id="14" idx="3"/>
              <a:endCxn id="12" idx="2"/>
            </p:cNvCxnSpPr>
            <p:nvPr/>
          </p:nvCxnSpPr>
          <p:spPr bwMode="auto">
            <a:xfrm flipV="1">
              <a:off x="2073120" y="5049044"/>
              <a:ext cx="481167" cy="403088"/>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cxnSp>
          <p:nvCxnSpPr>
            <p:cNvPr id="16" name="AutoShape 18">
              <a:extLst>
                <a:ext uri="{FF2B5EF4-FFF2-40B4-BE49-F238E27FC236}">
                  <a16:creationId xmlns:a16="http://schemas.microsoft.com/office/drawing/2014/main" id="{C3E1B7D2-DDA7-3372-643D-895A21316AB4}"/>
                </a:ext>
              </a:extLst>
            </p:cNvPr>
            <p:cNvCxnSpPr>
              <a:cxnSpLocks noChangeShapeType="1"/>
              <a:stCxn id="14" idx="3"/>
              <a:endCxn id="13" idx="2"/>
            </p:cNvCxnSpPr>
            <p:nvPr/>
          </p:nvCxnSpPr>
          <p:spPr bwMode="auto">
            <a:xfrm>
              <a:off x="2073120" y="5452133"/>
              <a:ext cx="481167" cy="317637"/>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sp>
          <p:nvSpPr>
            <p:cNvPr id="17" name="Text Box 19">
              <a:extLst>
                <a:ext uri="{FF2B5EF4-FFF2-40B4-BE49-F238E27FC236}">
                  <a16:creationId xmlns:a16="http://schemas.microsoft.com/office/drawing/2014/main" id="{7397F1C3-7E72-6937-E549-821906C8BC20}"/>
                </a:ext>
              </a:extLst>
            </p:cNvPr>
            <p:cNvSpPr txBox="1">
              <a:spLocks noChangeArrowheads="1"/>
            </p:cNvSpPr>
            <p:nvPr/>
          </p:nvSpPr>
          <p:spPr bwMode="auto">
            <a:xfrm>
              <a:off x="2627313" y="5176838"/>
              <a:ext cx="251098" cy="621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p:txBody>
        </p:sp>
        <p:sp>
          <p:nvSpPr>
            <p:cNvPr id="18" name="Oval 20">
              <a:extLst>
                <a:ext uri="{FF2B5EF4-FFF2-40B4-BE49-F238E27FC236}">
                  <a16:creationId xmlns:a16="http://schemas.microsoft.com/office/drawing/2014/main" id="{EC937C93-B3B5-FAD5-D2F1-C84AC365DB6E}"/>
                </a:ext>
              </a:extLst>
            </p:cNvPr>
            <p:cNvSpPr>
              <a:spLocks noChangeArrowheads="1"/>
            </p:cNvSpPr>
            <p:nvPr/>
          </p:nvSpPr>
          <p:spPr bwMode="auto">
            <a:xfrm>
              <a:off x="3922713"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1</a:t>
              </a:r>
            </a:p>
          </p:txBody>
        </p:sp>
        <p:sp>
          <p:nvSpPr>
            <p:cNvPr id="19" name="Oval 21">
              <a:extLst>
                <a:ext uri="{FF2B5EF4-FFF2-40B4-BE49-F238E27FC236}">
                  <a16:creationId xmlns:a16="http://schemas.microsoft.com/office/drawing/2014/main" id="{F0C77897-67E6-E782-B0A1-22ED248810A4}"/>
                </a:ext>
              </a:extLst>
            </p:cNvPr>
            <p:cNvSpPr>
              <a:spLocks noChangeArrowheads="1"/>
            </p:cNvSpPr>
            <p:nvPr/>
          </p:nvSpPr>
          <p:spPr bwMode="auto">
            <a:xfrm>
              <a:off x="3922713"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r>
                <a:rPr lang="de-DE" altLang="zh-CN" sz="1260" baseline="-25000">
                  <a:ea typeface="宋体" pitchFamily="2" charset="-122"/>
                </a:rPr>
                <a:t>n</a:t>
              </a:r>
            </a:p>
          </p:txBody>
        </p:sp>
        <p:sp>
          <p:nvSpPr>
            <p:cNvPr id="20" name="Text Box 22">
              <a:extLst>
                <a:ext uri="{FF2B5EF4-FFF2-40B4-BE49-F238E27FC236}">
                  <a16:creationId xmlns:a16="http://schemas.microsoft.com/office/drawing/2014/main" id="{D8B75873-0675-5854-66CC-A6F5C2256C44}"/>
                </a:ext>
              </a:extLst>
            </p:cNvPr>
            <p:cNvSpPr txBox="1">
              <a:spLocks noChangeArrowheads="1"/>
            </p:cNvSpPr>
            <p:nvPr/>
          </p:nvSpPr>
          <p:spPr bwMode="auto">
            <a:xfrm>
              <a:off x="3117850" y="5229224"/>
              <a:ext cx="392049"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O</a:t>
              </a:r>
            </a:p>
          </p:txBody>
        </p:sp>
        <p:cxnSp>
          <p:nvCxnSpPr>
            <p:cNvPr id="21" name="AutoShape 23">
              <a:extLst>
                <a:ext uri="{FF2B5EF4-FFF2-40B4-BE49-F238E27FC236}">
                  <a16:creationId xmlns:a16="http://schemas.microsoft.com/office/drawing/2014/main" id="{AEA1A7E3-11FE-21F6-2A8E-A94DA21D2522}"/>
                </a:ext>
              </a:extLst>
            </p:cNvPr>
            <p:cNvCxnSpPr>
              <a:cxnSpLocks noChangeShapeType="1"/>
              <a:stCxn id="20" idx="3"/>
              <a:endCxn id="18" idx="2"/>
            </p:cNvCxnSpPr>
            <p:nvPr/>
          </p:nvCxnSpPr>
          <p:spPr bwMode="auto">
            <a:xfrm flipV="1">
              <a:off x="3509899" y="5049044"/>
              <a:ext cx="412814" cy="403088"/>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cxnSp>
          <p:nvCxnSpPr>
            <p:cNvPr id="22" name="AutoShape 24">
              <a:extLst>
                <a:ext uri="{FF2B5EF4-FFF2-40B4-BE49-F238E27FC236}">
                  <a16:creationId xmlns:a16="http://schemas.microsoft.com/office/drawing/2014/main" id="{CC1AD1CE-4C3A-2A76-76FF-17F1B50B8779}"/>
                </a:ext>
              </a:extLst>
            </p:cNvPr>
            <p:cNvCxnSpPr>
              <a:cxnSpLocks noChangeShapeType="1"/>
              <a:stCxn id="20" idx="3"/>
              <a:endCxn id="19" idx="2"/>
            </p:cNvCxnSpPr>
            <p:nvPr/>
          </p:nvCxnSpPr>
          <p:spPr bwMode="auto">
            <a:xfrm>
              <a:off x="3509899" y="5452133"/>
              <a:ext cx="412814" cy="317637"/>
            </a:xfrm>
            <a:prstGeom prst="straightConnector1">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cxnSp>
        <p:sp>
          <p:nvSpPr>
            <p:cNvPr id="23" name="Text Box 25">
              <a:extLst>
                <a:ext uri="{FF2B5EF4-FFF2-40B4-BE49-F238E27FC236}">
                  <a16:creationId xmlns:a16="http://schemas.microsoft.com/office/drawing/2014/main" id="{4C4CBBF5-0C09-6F67-58E5-77FC4D3B93D1}"/>
                </a:ext>
              </a:extLst>
            </p:cNvPr>
            <p:cNvSpPr txBox="1">
              <a:spLocks noChangeArrowheads="1"/>
            </p:cNvSpPr>
            <p:nvPr/>
          </p:nvSpPr>
          <p:spPr bwMode="auto">
            <a:xfrm>
              <a:off x="3995738" y="5176838"/>
              <a:ext cx="251098" cy="621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a:p>
              <a:pPr eaLnBrk="1" hangingPunct="1">
                <a:lnSpc>
                  <a:spcPct val="50000"/>
                </a:lnSpc>
                <a:spcBef>
                  <a:spcPct val="20000"/>
                </a:spcBef>
                <a:buClr>
                  <a:srgbClr val="009066"/>
                </a:buClr>
                <a:buFont typeface="Wingdings" pitchFamily="2" charset="2"/>
                <a:buNone/>
              </a:pPr>
              <a:r>
                <a:rPr lang="de-DE" altLang="zh-CN" sz="1260">
                  <a:ea typeface="宋体" pitchFamily="2" charset="-122"/>
                </a:rPr>
                <a:t>.</a:t>
              </a:r>
            </a:p>
          </p:txBody>
        </p:sp>
        <p:sp>
          <p:nvSpPr>
            <p:cNvPr id="24" name="Oval 26">
              <a:extLst>
                <a:ext uri="{FF2B5EF4-FFF2-40B4-BE49-F238E27FC236}">
                  <a16:creationId xmlns:a16="http://schemas.microsoft.com/office/drawing/2014/main" id="{996C6D16-4A0C-94B4-BBE9-72B790FEA6AB}"/>
                </a:ext>
              </a:extLst>
            </p:cNvPr>
            <p:cNvSpPr>
              <a:spLocks noChangeArrowheads="1"/>
            </p:cNvSpPr>
            <p:nvPr/>
          </p:nvSpPr>
          <p:spPr bwMode="auto">
            <a:xfrm>
              <a:off x="5735638"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a</a:t>
              </a:r>
              <a:endParaRPr lang="de-DE" altLang="zh-CN" sz="1260" baseline="-25000">
                <a:ea typeface="宋体" pitchFamily="2" charset="-122"/>
              </a:endParaRPr>
            </a:p>
          </p:txBody>
        </p:sp>
        <p:sp>
          <p:nvSpPr>
            <p:cNvPr id="25" name="Oval 27">
              <a:extLst>
                <a:ext uri="{FF2B5EF4-FFF2-40B4-BE49-F238E27FC236}">
                  <a16:creationId xmlns:a16="http://schemas.microsoft.com/office/drawing/2014/main" id="{025DF528-F96C-0F20-B965-898DE385D526}"/>
                </a:ext>
              </a:extLst>
            </p:cNvPr>
            <p:cNvSpPr>
              <a:spLocks noChangeArrowheads="1"/>
            </p:cNvSpPr>
            <p:nvPr/>
          </p:nvSpPr>
          <p:spPr bwMode="auto">
            <a:xfrm>
              <a:off x="5735638"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endParaRPr lang="de-DE" altLang="zh-CN" sz="1260" baseline="-25000">
                <a:ea typeface="宋体" pitchFamily="2" charset="-122"/>
              </a:endParaRPr>
            </a:p>
          </p:txBody>
        </p:sp>
        <p:sp>
          <p:nvSpPr>
            <p:cNvPr id="26" name="Text Box 28">
              <a:extLst>
                <a:ext uri="{FF2B5EF4-FFF2-40B4-BE49-F238E27FC236}">
                  <a16:creationId xmlns:a16="http://schemas.microsoft.com/office/drawing/2014/main" id="{B03C2594-02A2-6F48-0586-F825A56FE5F7}"/>
                </a:ext>
              </a:extLst>
            </p:cNvPr>
            <p:cNvSpPr txBox="1">
              <a:spLocks noChangeArrowheads="1"/>
            </p:cNvSpPr>
            <p:nvPr/>
          </p:nvSpPr>
          <p:spPr bwMode="auto">
            <a:xfrm>
              <a:off x="5175250" y="5229224"/>
              <a:ext cx="378532"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R</a:t>
              </a:r>
            </a:p>
          </p:txBody>
        </p:sp>
        <p:cxnSp>
          <p:nvCxnSpPr>
            <p:cNvPr id="27" name="AutoShape 32">
              <a:extLst>
                <a:ext uri="{FF2B5EF4-FFF2-40B4-BE49-F238E27FC236}">
                  <a16:creationId xmlns:a16="http://schemas.microsoft.com/office/drawing/2014/main" id="{5D2D0DBF-B344-25AF-7D64-AB13E4BA653E}"/>
                </a:ext>
              </a:extLst>
            </p:cNvPr>
            <p:cNvCxnSpPr>
              <a:cxnSpLocks noChangeShapeType="1"/>
              <a:stCxn id="24" idx="2"/>
              <a:endCxn id="25" idx="2"/>
            </p:cNvCxnSpPr>
            <p:nvPr/>
          </p:nvCxnSpPr>
          <p:spPr bwMode="auto">
            <a:xfrm rot="10800000" flipH="1" flipV="1">
              <a:off x="5735638" y="5049838"/>
              <a:ext cx="1587" cy="720725"/>
            </a:xfrm>
            <a:prstGeom prst="curvedConnector3">
              <a:avLst>
                <a:gd name="adj1" fmla="val -14400005"/>
              </a:avLst>
            </a:prstGeom>
            <a:noFill/>
            <a:ln w="28575">
              <a:solidFill>
                <a:schemeClr val="tx1"/>
              </a:solidFill>
              <a:prstDash val="dash"/>
              <a:round/>
              <a:headEnd/>
              <a:tailEnd type="triangle" w="med" len="med"/>
            </a:ln>
            <a:extLst>
              <a:ext uri="{909E8E84-426E-40dd-AFC4-6F175D3DCCD1}">
                <a14:hiddenFill xmlns="" xmlns:a14="http://schemas.microsoft.com/office/drawing/2010/main">
                  <a:noFill/>
                </a14:hiddenFill>
              </a:ext>
            </a:extLst>
          </p:spPr>
        </p:cxnSp>
        <p:sp>
          <p:nvSpPr>
            <p:cNvPr id="28" name="Oval 33">
              <a:extLst>
                <a:ext uri="{FF2B5EF4-FFF2-40B4-BE49-F238E27FC236}">
                  <a16:creationId xmlns:a16="http://schemas.microsoft.com/office/drawing/2014/main" id="{C0C8D1F6-429B-A3DD-CB67-F6B2EB4C5BFE}"/>
                </a:ext>
              </a:extLst>
            </p:cNvPr>
            <p:cNvSpPr>
              <a:spLocks noChangeArrowheads="1"/>
            </p:cNvSpPr>
            <p:nvPr/>
          </p:nvSpPr>
          <p:spPr bwMode="auto">
            <a:xfrm>
              <a:off x="6961188"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a</a:t>
              </a:r>
              <a:endParaRPr lang="de-DE" altLang="zh-CN" sz="1260" baseline="-25000">
                <a:ea typeface="宋体" pitchFamily="2" charset="-122"/>
              </a:endParaRPr>
            </a:p>
          </p:txBody>
        </p:sp>
        <p:sp>
          <p:nvSpPr>
            <p:cNvPr id="29" name="Oval 34">
              <a:extLst>
                <a:ext uri="{FF2B5EF4-FFF2-40B4-BE49-F238E27FC236}">
                  <a16:creationId xmlns:a16="http://schemas.microsoft.com/office/drawing/2014/main" id="{B4AEF260-964B-6F51-2C28-C9FEBB214169}"/>
                </a:ext>
              </a:extLst>
            </p:cNvPr>
            <p:cNvSpPr>
              <a:spLocks noChangeArrowheads="1"/>
            </p:cNvSpPr>
            <p:nvPr/>
          </p:nvSpPr>
          <p:spPr bwMode="auto">
            <a:xfrm>
              <a:off x="6961188"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endParaRPr lang="de-DE" altLang="zh-CN" sz="1260" baseline="-25000">
                <a:ea typeface="宋体" pitchFamily="2" charset="-122"/>
              </a:endParaRPr>
            </a:p>
          </p:txBody>
        </p:sp>
        <p:sp>
          <p:nvSpPr>
            <p:cNvPr id="30" name="Text Box 35">
              <a:extLst>
                <a:ext uri="{FF2B5EF4-FFF2-40B4-BE49-F238E27FC236}">
                  <a16:creationId xmlns:a16="http://schemas.microsoft.com/office/drawing/2014/main" id="{CBEF837A-C180-EE84-B129-2EE8117C0926}"/>
                </a:ext>
              </a:extLst>
            </p:cNvPr>
            <p:cNvSpPr txBox="1">
              <a:spLocks noChangeArrowheads="1"/>
            </p:cNvSpPr>
            <p:nvPr/>
          </p:nvSpPr>
          <p:spPr bwMode="auto">
            <a:xfrm>
              <a:off x="6388100" y="5229224"/>
              <a:ext cx="405564"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M</a:t>
              </a:r>
            </a:p>
          </p:txBody>
        </p:sp>
        <p:cxnSp>
          <p:nvCxnSpPr>
            <p:cNvPr id="31" name="AutoShape 36">
              <a:extLst>
                <a:ext uri="{FF2B5EF4-FFF2-40B4-BE49-F238E27FC236}">
                  <a16:creationId xmlns:a16="http://schemas.microsoft.com/office/drawing/2014/main" id="{F362CE64-649D-AA88-502F-1A613AEC21CF}"/>
                </a:ext>
              </a:extLst>
            </p:cNvPr>
            <p:cNvCxnSpPr>
              <a:cxnSpLocks noChangeShapeType="1"/>
              <a:stCxn id="28" idx="2"/>
              <a:endCxn id="29" idx="2"/>
            </p:cNvCxnSpPr>
            <p:nvPr/>
          </p:nvCxnSpPr>
          <p:spPr bwMode="auto">
            <a:xfrm rot="10800000" flipH="1" flipV="1">
              <a:off x="6961188" y="5049838"/>
              <a:ext cx="1587" cy="720725"/>
            </a:xfrm>
            <a:prstGeom prst="curvedConnector3">
              <a:avLst>
                <a:gd name="adj1" fmla="val -14400005"/>
              </a:avLst>
            </a:prstGeom>
            <a:noFill/>
            <a:ln w="28575">
              <a:solidFill>
                <a:schemeClr val="tx1"/>
              </a:solidFill>
              <a:prstDash val="dash"/>
              <a:round/>
              <a:headEnd/>
              <a:tailEnd type="triangle" w="med" len="med"/>
            </a:ln>
            <a:extLst>
              <a:ext uri="{909E8E84-426E-40dd-AFC4-6F175D3DCCD1}">
                <a14:hiddenFill xmlns="" xmlns:a14="http://schemas.microsoft.com/office/drawing/2010/main">
                  <a:noFill/>
                </a14:hiddenFill>
              </a:ext>
            </a:extLst>
          </p:spPr>
        </p:cxnSp>
        <p:sp>
          <p:nvSpPr>
            <p:cNvPr id="32" name="Oval 37">
              <a:extLst>
                <a:ext uri="{FF2B5EF4-FFF2-40B4-BE49-F238E27FC236}">
                  <a16:creationId xmlns:a16="http://schemas.microsoft.com/office/drawing/2014/main" id="{DBE4EFA0-0E62-7A6D-E892-ABD3501DDE3B}"/>
                </a:ext>
              </a:extLst>
            </p:cNvPr>
            <p:cNvSpPr>
              <a:spLocks noChangeArrowheads="1"/>
            </p:cNvSpPr>
            <p:nvPr/>
          </p:nvSpPr>
          <p:spPr bwMode="auto">
            <a:xfrm>
              <a:off x="8170863" y="4868863"/>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a</a:t>
              </a:r>
              <a:endParaRPr lang="de-DE" altLang="zh-CN" sz="1260" baseline="-25000">
                <a:ea typeface="宋体" pitchFamily="2" charset="-122"/>
              </a:endParaRPr>
            </a:p>
          </p:txBody>
        </p:sp>
        <p:sp>
          <p:nvSpPr>
            <p:cNvPr id="33" name="Oval 38">
              <a:extLst>
                <a:ext uri="{FF2B5EF4-FFF2-40B4-BE49-F238E27FC236}">
                  <a16:creationId xmlns:a16="http://schemas.microsoft.com/office/drawing/2014/main" id="{DF185AFB-AC51-04B6-D2EC-7092D235A22C}"/>
                </a:ext>
              </a:extLst>
            </p:cNvPr>
            <p:cNvSpPr>
              <a:spLocks noChangeArrowheads="1"/>
            </p:cNvSpPr>
            <p:nvPr/>
          </p:nvSpPr>
          <p:spPr bwMode="auto">
            <a:xfrm>
              <a:off x="8170863" y="5589588"/>
              <a:ext cx="433387" cy="36036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1000" tIns="42120" rIns="81000" bIns="42120" anchor="ctr"/>
            <a:lstStyle/>
            <a:p>
              <a:pPr>
                <a:spcBef>
                  <a:spcPct val="20000"/>
                </a:spcBef>
                <a:buClr>
                  <a:srgbClr val="009066"/>
                </a:buClr>
                <a:buFont typeface="Wingdings" pitchFamily="2" charset="2"/>
                <a:buNone/>
              </a:pPr>
              <a:r>
                <a:rPr lang="de-DE" altLang="zh-CN" sz="1260">
                  <a:ea typeface="宋体" pitchFamily="2" charset="-122"/>
                </a:rPr>
                <a:t>b</a:t>
              </a:r>
              <a:endParaRPr lang="de-DE" altLang="zh-CN" sz="1260" baseline="-25000">
                <a:ea typeface="宋体" pitchFamily="2" charset="-122"/>
              </a:endParaRPr>
            </a:p>
          </p:txBody>
        </p:sp>
        <p:sp>
          <p:nvSpPr>
            <p:cNvPr id="34" name="Text Box 39">
              <a:extLst>
                <a:ext uri="{FF2B5EF4-FFF2-40B4-BE49-F238E27FC236}">
                  <a16:creationId xmlns:a16="http://schemas.microsoft.com/office/drawing/2014/main" id="{8D6B5D9B-43AF-0C05-4561-D22D8F27B71C}"/>
                </a:ext>
              </a:extLst>
            </p:cNvPr>
            <p:cNvSpPr txBox="1">
              <a:spLocks noChangeArrowheads="1"/>
            </p:cNvSpPr>
            <p:nvPr/>
          </p:nvSpPr>
          <p:spPr bwMode="auto">
            <a:xfrm>
              <a:off x="7578725" y="5229224"/>
              <a:ext cx="448042" cy="445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000" tIns="42120" rIns="81000" bIns="42120">
              <a:spAutoFit/>
            </a:bodyPr>
            <a:lstStyle>
              <a:lvl1pPr>
                <a:defRPr sz="1600">
                  <a:solidFill>
                    <a:schemeClr val="tx1"/>
                  </a:solidFill>
                  <a:latin typeface="Arial" pitchFamily="34" charset="0"/>
                  <a:ea typeface="黑体" pitchFamily="49" charset="-122"/>
                </a:defRPr>
              </a:lvl1pPr>
              <a:lvl2pPr marL="742950" indent="-285750">
                <a:defRPr sz="1600">
                  <a:solidFill>
                    <a:schemeClr val="tx1"/>
                  </a:solidFill>
                  <a:latin typeface="Arial" pitchFamily="34" charset="0"/>
                  <a:ea typeface="黑体" pitchFamily="49" charset="-122"/>
                </a:defRPr>
              </a:lvl2pPr>
              <a:lvl3pPr marL="1143000" indent="-228600">
                <a:defRPr sz="1600">
                  <a:solidFill>
                    <a:schemeClr val="tx1"/>
                  </a:solidFill>
                  <a:latin typeface="Arial" pitchFamily="34" charset="0"/>
                  <a:ea typeface="黑体" pitchFamily="49" charset="-122"/>
                </a:defRPr>
              </a:lvl3pPr>
              <a:lvl4pPr marL="1600200" indent="-228600">
                <a:defRPr sz="1600">
                  <a:solidFill>
                    <a:schemeClr val="tx1"/>
                  </a:solidFill>
                  <a:latin typeface="Arial" pitchFamily="34" charset="0"/>
                  <a:ea typeface="黑体" pitchFamily="49" charset="-122"/>
                </a:defRPr>
              </a:lvl4pPr>
              <a:lvl5pPr marL="2057400" indent="-228600">
                <a:defRPr sz="16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16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16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16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1600">
                  <a:solidFill>
                    <a:schemeClr val="tx1"/>
                  </a:solidFill>
                  <a:latin typeface="Arial" pitchFamily="34" charset="0"/>
                  <a:ea typeface="黑体" pitchFamily="49" charset="-122"/>
                </a:defRPr>
              </a:lvl9pPr>
            </a:lstStyle>
            <a:p>
              <a:pPr eaLnBrk="1" hangingPunct="1">
                <a:spcBef>
                  <a:spcPct val="20000"/>
                </a:spcBef>
                <a:buClr>
                  <a:srgbClr val="009066"/>
                </a:buClr>
                <a:buFont typeface="Wingdings" pitchFamily="2" charset="2"/>
                <a:buNone/>
              </a:pPr>
              <a:r>
                <a:rPr lang="de-DE" altLang="zh-CN" sz="1620">
                  <a:ea typeface="宋体" pitchFamily="2" charset="-122"/>
                </a:rPr>
                <a:t>IR</a:t>
              </a:r>
            </a:p>
          </p:txBody>
        </p:sp>
        <p:cxnSp>
          <p:nvCxnSpPr>
            <p:cNvPr id="35" name="AutoShape 40">
              <a:extLst>
                <a:ext uri="{FF2B5EF4-FFF2-40B4-BE49-F238E27FC236}">
                  <a16:creationId xmlns:a16="http://schemas.microsoft.com/office/drawing/2014/main" id="{83425986-9AEF-FF55-F50C-ACBE611D787E}"/>
                </a:ext>
              </a:extLst>
            </p:cNvPr>
            <p:cNvCxnSpPr>
              <a:cxnSpLocks noChangeShapeType="1"/>
              <a:stCxn id="32" idx="2"/>
              <a:endCxn id="33" idx="2"/>
            </p:cNvCxnSpPr>
            <p:nvPr/>
          </p:nvCxnSpPr>
          <p:spPr bwMode="auto">
            <a:xfrm rot="10800000" flipH="1" flipV="1">
              <a:off x="8170863" y="5049838"/>
              <a:ext cx="1587" cy="720725"/>
            </a:xfrm>
            <a:prstGeom prst="curvedConnector3">
              <a:avLst>
                <a:gd name="adj1" fmla="val -14400005"/>
              </a:avLst>
            </a:prstGeom>
            <a:noFill/>
            <a:ln w="28575">
              <a:solidFill>
                <a:schemeClr val="tx1"/>
              </a:solidFill>
              <a:prstDash val="dash"/>
              <a:round/>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390464684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91284" y="373655"/>
            <a:ext cx="4561647" cy="3870353"/>
          </a:xfrm>
        </p:spPr>
        <p:txBody>
          <a:bodyPr>
            <a:noAutofit/>
          </a:bodyPr>
          <a:lstStyle/>
          <a:p>
            <a:pPr>
              <a:tabLst>
                <a:tab pos="359410" algn="l"/>
                <a:tab pos="719455" algn="l"/>
                <a:tab pos="1079500" algn="l"/>
                <a:tab pos="1439545" algn="l"/>
                <a:tab pos="1799590" algn="l"/>
                <a:tab pos="1854200" algn="l"/>
                <a:tab pos="2519680" algn="l"/>
                <a:tab pos="2879725" algn="l"/>
                <a:tab pos="3239770" algn="l"/>
                <a:tab pos="3599815" algn="l"/>
                <a:tab pos="3959860" algn="l"/>
                <a:tab pos="4319905" algn="l"/>
              </a:tabLst>
            </a:pPr>
            <a:r>
              <a:rPr lang="en-US" altLang="zh-CN" sz="2000" dirty="0"/>
              <a:t>3.1 </a:t>
            </a:r>
            <a:r>
              <a:rPr lang="zh-CN" altLang="zh-CN" sz="2000" dirty="0"/>
              <a:t>基于直觉和经验的方法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3.2 </a:t>
            </a:r>
            <a:r>
              <a:rPr lang="zh-CN" altLang="zh-CN" sz="2000" dirty="0"/>
              <a:t>基于输入域的方法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3.3 </a:t>
            </a:r>
            <a:r>
              <a:rPr lang="zh-CN" altLang="zh-CN" sz="2000" dirty="0"/>
              <a:t>基于组合及其优化的方法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3.4 </a:t>
            </a:r>
            <a:r>
              <a:rPr lang="zh-CN" altLang="zh-CN" sz="2000" dirty="0"/>
              <a:t>基于逻辑覆盖的方法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3.5 </a:t>
            </a:r>
            <a:r>
              <a:rPr lang="zh-CN" altLang="zh-CN" sz="2000" dirty="0"/>
              <a:t>基于缺陷模式的测试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3.6 </a:t>
            </a:r>
            <a:r>
              <a:rPr lang="zh-CN" altLang="zh-CN" sz="2000" dirty="0"/>
              <a:t>基于模型的测试</a:t>
            </a:r>
            <a:r>
              <a:rPr lang="en-US" altLang="zh-CN" sz="2000" dirty="0"/>
              <a:t>	</a:t>
            </a:r>
            <a:endParaRPr lang="zh-CN" altLang="zh-CN" sz="20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000" dirty="0"/>
              <a:t>3.7 </a:t>
            </a:r>
            <a:r>
              <a:rPr lang="zh-CN" altLang="zh-CN" sz="2000" dirty="0"/>
              <a:t>形式化测试方法</a:t>
            </a:r>
            <a:r>
              <a:rPr lang="en-US" altLang="zh-CN" sz="2000" dirty="0"/>
              <a:t>	</a:t>
            </a:r>
            <a:endParaRPr lang="zh-CN" altLang="zh-CN" sz="2000" dirty="0"/>
          </a:p>
        </p:txBody>
      </p:sp>
      <p:sp>
        <p:nvSpPr>
          <p:cNvPr id="3" name="文本框 2">
            <a:extLst>
              <a:ext uri="{FF2B5EF4-FFF2-40B4-BE49-F238E27FC236}">
                <a16:creationId xmlns:a16="http://schemas.microsoft.com/office/drawing/2014/main" id="{B117FBAF-A04E-BB7B-B274-951A6CB77F1D}"/>
              </a:ext>
            </a:extLst>
          </p:cNvPr>
          <p:cNvSpPr txBox="1"/>
          <p:nvPr/>
        </p:nvSpPr>
        <p:spPr>
          <a:xfrm>
            <a:off x="0" y="4600568"/>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t>示例</a:t>
            </a:r>
          </a:p>
        </p:txBody>
      </p:sp>
      <p:grpSp>
        <p:nvGrpSpPr>
          <p:cNvPr id="4" name="组 68615">
            <a:extLst>
              <a:ext uri="{FF2B5EF4-FFF2-40B4-BE49-F238E27FC236}">
                <a16:creationId xmlns:a16="http://schemas.microsoft.com/office/drawing/2014/main" id="{BC7CD979-5846-6634-13D3-CA5A56FF476F}"/>
              </a:ext>
            </a:extLst>
          </p:cNvPr>
          <p:cNvGrpSpPr/>
          <p:nvPr/>
        </p:nvGrpSpPr>
        <p:grpSpPr>
          <a:xfrm>
            <a:off x="336941" y="1349761"/>
            <a:ext cx="3240360" cy="2700300"/>
            <a:chOff x="1763688" y="2060848"/>
            <a:chExt cx="3600400" cy="3600400"/>
          </a:xfrm>
        </p:grpSpPr>
        <p:grpSp>
          <p:nvGrpSpPr>
            <p:cNvPr id="5" name="Group 15">
              <a:extLst>
                <a:ext uri="{FF2B5EF4-FFF2-40B4-BE49-F238E27FC236}">
                  <a16:creationId xmlns:a16="http://schemas.microsoft.com/office/drawing/2014/main" id="{C22447FB-41C6-5055-2F3E-76C7FEF199AF}"/>
                </a:ext>
              </a:extLst>
            </p:cNvPr>
            <p:cNvGrpSpPr>
              <a:grpSpLocks/>
            </p:cNvGrpSpPr>
            <p:nvPr/>
          </p:nvGrpSpPr>
          <p:grpSpPr bwMode="auto">
            <a:xfrm>
              <a:off x="2267744" y="2060848"/>
              <a:ext cx="1949755" cy="1800200"/>
              <a:chOff x="3888" y="2688"/>
              <a:chExt cx="1056" cy="955"/>
            </a:xfrm>
          </p:grpSpPr>
          <p:sp>
            <p:nvSpPr>
              <p:cNvPr id="25" name="Line 17">
                <a:extLst>
                  <a:ext uri="{FF2B5EF4-FFF2-40B4-BE49-F238E27FC236}">
                    <a16:creationId xmlns:a16="http://schemas.microsoft.com/office/drawing/2014/main" id="{F321E1B2-2A07-0C7B-E28F-AD9E1F7DC579}"/>
                  </a:ext>
                </a:extLst>
              </p:cNvPr>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620"/>
              </a:p>
            </p:txBody>
          </p:sp>
          <p:sp>
            <p:nvSpPr>
              <p:cNvPr id="26" name="Text Box 18">
                <a:extLst>
                  <a:ext uri="{FF2B5EF4-FFF2-40B4-BE49-F238E27FC236}">
                    <a16:creationId xmlns:a16="http://schemas.microsoft.com/office/drawing/2014/main" id="{7C93E7E7-AF1D-B5CA-94EB-16F2DBD62611}"/>
                  </a:ext>
                </a:extLst>
              </p:cNvPr>
              <p:cNvSpPr txBox="1">
                <a:spLocks noChangeArrowheads="1"/>
              </p:cNvSpPr>
              <p:nvPr/>
            </p:nvSpPr>
            <p:spPr bwMode="auto">
              <a:xfrm>
                <a:off x="4545" y="3074"/>
                <a:ext cx="240" cy="261"/>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b="1" dirty="0">
                    <a:solidFill>
                      <a:srgbClr val="00B0F0"/>
                    </a:solidFill>
                    <a:ea typeface="宋体" pitchFamily="2" charset="-122"/>
                    <a:sym typeface="Symbol" pitchFamily="18" charset="2"/>
                  </a:rPr>
                  <a:t></a:t>
                </a:r>
                <a:endParaRPr lang="de-DE" altLang="zh-CN" baseline="30000" dirty="0">
                  <a:solidFill>
                    <a:srgbClr val="00B0F0"/>
                  </a:solidFill>
                  <a:ea typeface="宋体" pitchFamily="2" charset="-122"/>
                </a:endParaRPr>
              </a:p>
            </p:txBody>
          </p:sp>
          <p:sp>
            <p:nvSpPr>
              <p:cNvPr id="27" name="Oval 19">
                <a:extLst>
                  <a:ext uri="{FF2B5EF4-FFF2-40B4-BE49-F238E27FC236}">
                    <a16:creationId xmlns:a16="http://schemas.microsoft.com/office/drawing/2014/main" id="{2718B8D3-1D5E-8EE4-7B7A-AFF50707F3EC}"/>
                  </a:ext>
                </a:extLst>
              </p:cNvPr>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260" dirty="0">
                    <a:solidFill>
                      <a:schemeClr val="tx2"/>
                    </a:solidFill>
                    <a:ea typeface="宋体" pitchFamily="2" charset="-122"/>
                  </a:rPr>
                  <a:t>A</a:t>
                </a:r>
                <a:endParaRPr lang="de-DE" altLang="zh-CN" sz="1260" baseline="30000" dirty="0">
                  <a:solidFill>
                    <a:schemeClr val="tx2"/>
                  </a:solidFill>
                  <a:ea typeface="宋体" pitchFamily="2" charset="-122"/>
                </a:endParaRPr>
              </a:p>
            </p:txBody>
          </p:sp>
          <p:sp>
            <p:nvSpPr>
              <p:cNvPr id="28" name="Oval 20">
                <a:extLst>
                  <a:ext uri="{FF2B5EF4-FFF2-40B4-BE49-F238E27FC236}">
                    <a16:creationId xmlns:a16="http://schemas.microsoft.com/office/drawing/2014/main" id="{B62D9BA8-EF89-E193-FDD5-E71C9AF39E44}"/>
                  </a:ext>
                </a:extLst>
              </p:cNvPr>
              <p:cNvSpPr>
                <a:spLocks noChangeArrowheads="1"/>
              </p:cNvSpPr>
              <p:nvPr/>
            </p:nvSpPr>
            <p:spPr bwMode="auto">
              <a:xfrm>
                <a:off x="3888" y="3070"/>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b="1" dirty="0">
                    <a:solidFill>
                      <a:schemeClr val="tx2"/>
                    </a:solidFill>
                    <a:ea typeface="宋体" pitchFamily="2" charset="-122"/>
                  </a:rPr>
                  <a:t>B</a:t>
                </a:r>
                <a:endParaRPr lang="de-DE" altLang="zh-CN" sz="1620" b="1" dirty="0">
                  <a:solidFill>
                    <a:schemeClr val="tx2"/>
                  </a:solidFill>
                  <a:ea typeface="宋体" pitchFamily="2" charset="-122"/>
                </a:endParaRPr>
              </a:p>
            </p:txBody>
          </p:sp>
          <p:sp>
            <p:nvSpPr>
              <p:cNvPr id="29" name="Oval 21">
                <a:extLst>
                  <a:ext uri="{FF2B5EF4-FFF2-40B4-BE49-F238E27FC236}">
                    <a16:creationId xmlns:a16="http://schemas.microsoft.com/office/drawing/2014/main" id="{4D8F8C38-B500-5E63-E535-9CEFD81D6395}"/>
                  </a:ext>
                </a:extLst>
              </p:cNvPr>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dirty="0">
                    <a:solidFill>
                      <a:schemeClr val="tx2"/>
                    </a:solidFill>
                    <a:ea typeface="宋体" pitchFamily="2" charset="-122"/>
                  </a:rPr>
                  <a:t>C</a:t>
                </a:r>
                <a:endParaRPr lang="de-DE" altLang="zh-CN" sz="1620" dirty="0">
                  <a:solidFill>
                    <a:schemeClr val="tx2"/>
                  </a:solidFill>
                  <a:ea typeface="宋体" pitchFamily="2" charset="-122"/>
                </a:endParaRPr>
              </a:p>
            </p:txBody>
          </p:sp>
          <p:cxnSp>
            <p:nvCxnSpPr>
              <p:cNvPr id="30" name="AutoShape 22">
                <a:extLst>
                  <a:ext uri="{FF2B5EF4-FFF2-40B4-BE49-F238E27FC236}">
                    <a16:creationId xmlns:a16="http://schemas.microsoft.com/office/drawing/2014/main" id="{A68FA85B-2C3A-6A7A-69EA-04C1B4F05285}"/>
                  </a:ext>
                </a:extLst>
              </p:cNvPr>
              <p:cNvCxnSpPr>
                <a:cxnSpLocks noChangeShapeType="1"/>
                <a:stCxn id="28" idx="6"/>
                <a:endCxn id="26" idx="1"/>
              </p:cNvCxnSpPr>
              <p:nvPr/>
            </p:nvCxnSpPr>
            <p:spPr bwMode="auto">
              <a:xfrm>
                <a:off x="4080" y="3166"/>
                <a:ext cx="465" cy="38"/>
              </a:xfrm>
              <a:prstGeom prst="straightConnector1">
                <a:avLst/>
              </a:prstGeom>
              <a:noFill/>
              <a:ln w="19050">
                <a:solidFill>
                  <a:schemeClr val="tx1"/>
                </a:solidFill>
                <a:round/>
                <a:headEnd type="none" w="sm" len="sm"/>
                <a:tailEnd type="triangle" w="sm" len="sm"/>
              </a:ln>
            </p:spPr>
          </p:cxnSp>
          <p:cxnSp>
            <p:nvCxnSpPr>
              <p:cNvPr id="31" name="AutoShape 23">
                <a:extLst>
                  <a:ext uri="{FF2B5EF4-FFF2-40B4-BE49-F238E27FC236}">
                    <a16:creationId xmlns:a16="http://schemas.microsoft.com/office/drawing/2014/main" id="{8BEF3EB2-3B2F-1D7E-1046-81B4F619301C}"/>
                  </a:ext>
                </a:extLst>
              </p:cNvPr>
              <p:cNvCxnSpPr>
                <a:cxnSpLocks noChangeShapeType="1"/>
                <a:stCxn id="29" idx="6"/>
                <a:endCxn id="25"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32" name="Freeform 25">
                <a:extLst>
                  <a:ext uri="{FF2B5EF4-FFF2-40B4-BE49-F238E27FC236}">
                    <a16:creationId xmlns:a16="http://schemas.microsoft.com/office/drawing/2014/main" id="{8C0DCE40-72A0-50DF-9AFF-3112853D2FF6}"/>
                  </a:ext>
                </a:extLst>
              </p:cNvPr>
              <p:cNvSpPr>
                <a:spLocks/>
              </p:cNvSpPr>
              <p:nvPr/>
            </p:nvSpPr>
            <p:spPr bwMode="auto">
              <a:xfrm>
                <a:off x="4512" y="3032"/>
                <a:ext cx="117" cy="305"/>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grpSp>
        <p:cxnSp>
          <p:nvCxnSpPr>
            <p:cNvPr id="6" name="曲线连接符 5">
              <a:extLst>
                <a:ext uri="{FF2B5EF4-FFF2-40B4-BE49-F238E27FC236}">
                  <a16:creationId xmlns:a16="http://schemas.microsoft.com/office/drawing/2014/main" id="{CA57CD2A-33B8-C272-5394-B5C4ACD9EF8B}"/>
                </a:ext>
              </a:extLst>
            </p:cNvPr>
            <p:cNvCxnSpPr>
              <a:stCxn id="27" idx="2"/>
              <a:endCxn id="29" idx="2"/>
            </p:cNvCxnSpPr>
            <p:nvPr/>
          </p:nvCxnSpPr>
          <p:spPr bwMode="auto">
            <a:xfrm rot="10800000" flipH="1" flipV="1">
              <a:off x="2267744" y="2241810"/>
              <a:ext cx="29542" cy="1438275"/>
            </a:xfrm>
            <a:prstGeom prst="curvedConnector3">
              <a:avLst>
                <a:gd name="adj1" fmla="val -773814"/>
              </a:avLst>
            </a:prstGeom>
            <a:solidFill>
              <a:schemeClr val="accent1"/>
            </a:solidFill>
            <a:ln w="9525" cap="flat" cmpd="sng" algn="ctr">
              <a:solidFill>
                <a:schemeClr val="tx1"/>
              </a:solidFill>
              <a:prstDash val="sysDash"/>
              <a:round/>
              <a:headEnd type="none" w="med" len="med"/>
              <a:tailEnd type="none" w="med" len="med"/>
            </a:ln>
            <a:effectLst/>
          </p:spPr>
        </p:cxnSp>
        <p:grpSp>
          <p:nvGrpSpPr>
            <p:cNvPr id="7" name="组 60">
              <a:extLst>
                <a:ext uri="{FF2B5EF4-FFF2-40B4-BE49-F238E27FC236}">
                  <a16:creationId xmlns:a16="http://schemas.microsoft.com/office/drawing/2014/main" id="{3854E7A4-34AD-0881-59BF-A0C46376AE20}"/>
                </a:ext>
              </a:extLst>
            </p:cNvPr>
            <p:cNvGrpSpPr/>
            <p:nvPr/>
          </p:nvGrpSpPr>
          <p:grpSpPr>
            <a:xfrm>
              <a:off x="1763688" y="2420888"/>
              <a:ext cx="432048" cy="566309"/>
              <a:chOff x="5292080" y="2636912"/>
              <a:chExt cx="432048" cy="566309"/>
            </a:xfrm>
          </p:grpSpPr>
          <p:sp>
            <p:nvSpPr>
              <p:cNvPr id="23" name="椭圆 22">
                <a:extLst>
                  <a:ext uri="{FF2B5EF4-FFF2-40B4-BE49-F238E27FC236}">
                    <a16:creationId xmlns:a16="http://schemas.microsoft.com/office/drawing/2014/main" id="{575E6929-EC68-3089-CB3C-CB3A7075CF81}"/>
                  </a:ext>
                </a:extLst>
              </p:cNvPr>
              <p:cNvSpPr/>
              <p:nvPr/>
            </p:nvSpPr>
            <p:spPr bwMode="gray">
              <a:xfrm>
                <a:off x="5292080" y="2708920"/>
                <a:ext cx="360040" cy="3600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endParaRPr kumimoji="1" lang="zh-CN" altLang="en-US" sz="1620"/>
              </a:p>
            </p:txBody>
          </p:sp>
          <p:sp>
            <p:nvSpPr>
              <p:cNvPr id="24" name="文本框 23">
                <a:extLst>
                  <a:ext uri="{FF2B5EF4-FFF2-40B4-BE49-F238E27FC236}">
                    <a16:creationId xmlns:a16="http://schemas.microsoft.com/office/drawing/2014/main" id="{38152118-AACD-BFF1-E9A1-240A1ABE539C}"/>
                  </a:ext>
                </a:extLst>
              </p:cNvPr>
              <p:cNvSpPr txBox="1"/>
              <p:nvPr/>
            </p:nvSpPr>
            <p:spPr>
              <a:xfrm>
                <a:off x="5292080" y="2636912"/>
                <a:ext cx="432048" cy="566309"/>
              </a:xfrm>
              <a:prstGeom prst="rect">
                <a:avLst/>
              </a:prstGeom>
              <a:noFill/>
            </p:spPr>
            <p:txBody>
              <a:bodyPr wrap="square" rtlCol="0">
                <a:spAutoFit/>
              </a:bodyPr>
              <a:lstStyle/>
              <a:p>
                <a:r>
                  <a:rPr kumimoji="1" lang="en-US" altLang="zh-CN" sz="2160" dirty="0">
                    <a:solidFill>
                      <a:srgbClr val="800000"/>
                    </a:solidFill>
                  </a:rPr>
                  <a:t>E</a:t>
                </a:r>
                <a:endParaRPr kumimoji="1" lang="zh-CN" altLang="en-US" sz="2160" dirty="0">
                  <a:solidFill>
                    <a:srgbClr val="800000"/>
                  </a:solidFill>
                </a:endParaRPr>
              </a:p>
            </p:txBody>
          </p:sp>
        </p:grpSp>
        <p:grpSp>
          <p:nvGrpSpPr>
            <p:cNvPr id="8" name="Group 15">
              <a:extLst>
                <a:ext uri="{FF2B5EF4-FFF2-40B4-BE49-F238E27FC236}">
                  <a16:creationId xmlns:a16="http://schemas.microsoft.com/office/drawing/2014/main" id="{6AE1D391-3C19-1976-A127-B9E360665514}"/>
                </a:ext>
              </a:extLst>
            </p:cNvPr>
            <p:cNvGrpSpPr>
              <a:grpSpLocks/>
            </p:cNvGrpSpPr>
            <p:nvPr/>
          </p:nvGrpSpPr>
          <p:grpSpPr bwMode="auto">
            <a:xfrm>
              <a:off x="2339752" y="4221088"/>
              <a:ext cx="1949755" cy="1440160"/>
              <a:chOff x="3888" y="2688"/>
              <a:chExt cx="1056" cy="955"/>
            </a:xfrm>
          </p:grpSpPr>
          <p:sp>
            <p:nvSpPr>
              <p:cNvPr id="17" name="Line 17">
                <a:extLst>
                  <a:ext uri="{FF2B5EF4-FFF2-40B4-BE49-F238E27FC236}">
                    <a16:creationId xmlns:a16="http://schemas.microsoft.com/office/drawing/2014/main" id="{00F30882-F5ED-40DA-5862-4311ED2EBB29}"/>
                  </a:ext>
                </a:extLst>
              </p:cNvPr>
              <p:cNvSpPr>
                <a:spLocks noChangeShapeType="1"/>
              </p:cNvSpPr>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lstStyle/>
              <a:p>
                <a:endParaRPr lang="zh-CN" altLang="en-US" sz="1620"/>
              </a:p>
            </p:txBody>
          </p:sp>
          <p:sp>
            <p:nvSpPr>
              <p:cNvPr id="18" name="Text Box 18">
                <a:extLst>
                  <a:ext uri="{FF2B5EF4-FFF2-40B4-BE49-F238E27FC236}">
                    <a16:creationId xmlns:a16="http://schemas.microsoft.com/office/drawing/2014/main" id="{19D859E9-8CF6-26B8-E4C5-75ED0985F7ED}"/>
                  </a:ext>
                </a:extLst>
              </p:cNvPr>
              <p:cNvSpPr txBox="1">
                <a:spLocks noChangeArrowheads="1"/>
              </p:cNvSpPr>
              <p:nvPr/>
            </p:nvSpPr>
            <p:spPr bwMode="auto">
              <a:xfrm>
                <a:off x="4571" y="2996"/>
                <a:ext cx="240" cy="327"/>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b="1" dirty="0">
                    <a:solidFill>
                      <a:srgbClr val="00B0F0"/>
                    </a:solidFill>
                    <a:ea typeface="宋体" pitchFamily="2" charset="-122"/>
                    <a:sym typeface="Symbol" pitchFamily="18" charset="2"/>
                  </a:rPr>
                  <a:t></a:t>
                </a:r>
                <a:endParaRPr lang="de-DE" altLang="zh-CN" baseline="30000" dirty="0">
                  <a:solidFill>
                    <a:srgbClr val="00B0F0"/>
                  </a:solidFill>
                  <a:ea typeface="宋体" pitchFamily="2" charset="-122"/>
                </a:endParaRPr>
              </a:p>
            </p:txBody>
          </p:sp>
          <p:sp>
            <p:nvSpPr>
              <p:cNvPr id="19" name="Oval 19">
                <a:extLst>
                  <a:ext uri="{FF2B5EF4-FFF2-40B4-BE49-F238E27FC236}">
                    <a16:creationId xmlns:a16="http://schemas.microsoft.com/office/drawing/2014/main" id="{2E47F50E-64F1-A30D-8DDF-2BD3B6145FB2}"/>
                  </a:ext>
                </a:extLst>
              </p:cNvPr>
              <p:cNvSpPr>
                <a:spLocks noChangeArrowheads="1"/>
              </p:cNvSpPr>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260" dirty="0">
                    <a:solidFill>
                      <a:schemeClr val="tx2"/>
                    </a:solidFill>
                    <a:ea typeface="宋体" pitchFamily="2" charset="-122"/>
                  </a:rPr>
                  <a:t>D</a:t>
                </a:r>
                <a:endParaRPr lang="de-DE" altLang="zh-CN" sz="1260" baseline="30000" dirty="0">
                  <a:solidFill>
                    <a:schemeClr val="tx2"/>
                  </a:solidFill>
                  <a:ea typeface="宋体" pitchFamily="2" charset="-122"/>
                </a:endParaRPr>
              </a:p>
            </p:txBody>
          </p:sp>
          <p:sp>
            <p:nvSpPr>
              <p:cNvPr id="20" name="Oval 21">
                <a:extLst>
                  <a:ext uri="{FF2B5EF4-FFF2-40B4-BE49-F238E27FC236}">
                    <a16:creationId xmlns:a16="http://schemas.microsoft.com/office/drawing/2014/main" id="{25358B4E-8426-2C5B-F9D5-4F7B607E8024}"/>
                  </a:ext>
                </a:extLst>
              </p:cNvPr>
              <p:cNvSpPr>
                <a:spLocks noChangeArrowheads="1"/>
              </p:cNvSpPr>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lstStyle/>
              <a:p>
                <a:pPr defTabSz="685800">
                  <a:spcBef>
                    <a:spcPct val="20000"/>
                  </a:spcBef>
                  <a:buClr>
                    <a:srgbClr val="009066"/>
                  </a:buClr>
                </a:pPr>
                <a:r>
                  <a:rPr lang="en-US" altLang="zh-CN" sz="1620" dirty="0">
                    <a:solidFill>
                      <a:schemeClr val="tx2"/>
                    </a:solidFill>
                    <a:ea typeface="宋体" pitchFamily="2" charset="-122"/>
                  </a:rPr>
                  <a:t>E</a:t>
                </a:r>
                <a:endParaRPr lang="de-DE" altLang="zh-CN" sz="1620" dirty="0">
                  <a:solidFill>
                    <a:schemeClr val="tx2"/>
                  </a:solidFill>
                  <a:ea typeface="宋体" pitchFamily="2" charset="-122"/>
                </a:endParaRPr>
              </a:p>
            </p:txBody>
          </p:sp>
          <p:cxnSp>
            <p:nvCxnSpPr>
              <p:cNvPr id="21" name="AutoShape 23">
                <a:extLst>
                  <a:ext uri="{FF2B5EF4-FFF2-40B4-BE49-F238E27FC236}">
                    <a16:creationId xmlns:a16="http://schemas.microsoft.com/office/drawing/2014/main" id="{2E162D41-ABC1-378D-0F01-E9777EEE7694}"/>
                  </a:ext>
                </a:extLst>
              </p:cNvPr>
              <p:cNvCxnSpPr>
                <a:cxnSpLocks noChangeShapeType="1"/>
                <a:stCxn id="20" idx="6"/>
                <a:endCxn id="17" idx="1"/>
              </p:cNvCxnSpPr>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22" name="Freeform 25">
                <a:extLst>
                  <a:ext uri="{FF2B5EF4-FFF2-40B4-BE49-F238E27FC236}">
                    <a16:creationId xmlns:a16="http://schemas.microsoft.com/office/drawing/2014/main" id="{4123E837-9713-8A35-40A7-A1BEC6A79412}"/>
                  </a:ext>
                </a:extLst>
              </p:cNvPr>
              <p:cNvSpPr>
                <a:spLocks/>
              </p:cNvSpPr>
              <p:nvPr/>
            </p:nvSpPr>
            <p:spPr bwMode="auto">
              <a:xfrm>
                <a:off x="4512" y="3032"/>
                <a:ext cx="117" cy="305"/>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grpSp>
        <p:cxnSp>
          <p:nvCxnSpPr>
            <p:cNvPr id="9" name="曲线连接符 8">
              <a:extLst>
                <a:ext uri="{FF2B5EF4-FFF2-40B4-BE49-F238E27FC236}">
                  <a16:creationId xmlns:a16="http://schemas.microsoft.com/office/drawing/2014/main" id="{5EFD55E4-F81D-26B8-73E6-A6ED27B9C29D}"/>
                </a:ext>
              </a:extLst>
            </p:cNvPr>
            <p:cNvCxnSpPr>
              <a:stCxn id="19" idx="2"/>
              <a:endCxn id="20" idx="2"/>
            </p:cNvCxnSpPr>
            <p:nvPr/>
          </p:nvCxnSpPr>
          <p:spPr bwMode="auto">
            <a:xfrm rot="10800000" flipH="1" flipV="1">
              <a:off x="2339752" y="4365858"/>
              <a:ext cx="29542" cy="1150620"/>
            </a:xfrm>
            <a:prstGeom prst="curvedConnector3">
              <a:avLst>
                <a:gd name="adj1" fmla="val -773814"/>
              </a:avLst>
            </a:prstGeom>
            <a:solidFill>
              <a:schemeClr val="accent1"/>
            </a:solidFill>
            <a:ln w="9525" cap="flat" cmpd="sng" algn="ctr">
              <a:solidFill>
                <a:schemeClr val="tx1"/>
              </a:solidFill>
              <a:prstDash val="sysDash"/>
              <a:round/>
              <a:headEnd type="none" w="med" len="med"/>
              <a:tailEnd type="none" w="med" len="med"/>
            </a:ln>
            <a:effectLst/>
          </p:spPr>
        </p:cxnSp>
        <p:grpSp>
          <p:nvGrpSpPr>
            <p:cNvPr id="10" name="组 84">
              <a:extLst>
                <a:ext uri="{FF2B5EF4-FFF2-40B4-BE49-F238E27FC236}">
                  <a16:creationId xmlns:a16="http://schemas.microsoft.com/office/drawing/2014/main" id="{15F7230A-4866-6B5F-69BB-BBCE8675A9BF}"/>
                </a:ext>
              </a:extLst>
            </p:cNvPr>
            <p:cNvGrpSpPr/>
            <p:nvPr/>
          </p:nvGrpSpPr>
          <p:grpSpPr>
            <a:xfrm>
              <a:off x="1907704" y="4581128"/>
              <a:ext cx="432048" cy="566309"/>
              <a:chOff x="5292080" y="2636912"/>
              <a:chExt cx="432048" cy="566309"/>
            </a:xfrm>
          </p:grpSpPr>
          <p:sp>
            <p:nvSpPr>
              <p:cNvPr id="15" name="椭圆 14">
                <a:extLst>
                  <a:ext uri="{FF2B5EF4-FFF2-40B4-BE49-F238E27FC236}">
                    <a16:creationId xmlns:a16="http://schemas.microsoft.com/office/drawing/2014/main" id="{73E2113D-0742-97B0-B22F-29C9C81A6189}"/>
                  </a:ext>
                </a:extLst>
              </p:cNvPr>
              <p:cNvSpPr/>
              <p:nvPr/>
            </p:nvSpPr>
            <p:spPr bwMode="gray">
              <a:xfrm>
                <a:off x="5292080" y="2708920"/>
                <a:ext cx="360040" cy="3600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headEnd/>
                <a:tailEnd/>
              </a:ln>
              <a:effectLst/>
            </p:spPr>
            <p:txBody>
              <a:bodyPr wrap="none" rtlCol="0" anchor="ctr"/>
              <a:lstStyle/>
              <a:p>
                <a:pPr algn="ctr"/>
                <a:endParaRPr kumimoji="1" lang="zh-CN" altLang="en-US" sz="1620"/>
              </a:p>
            </p:txBody>
          </p:sp>
          <p:sp>
            <p:nvSpPr>
              <p:cNvPr id="16" name="文本框 15">
                <a:extLst>
                  <a:ext uri="{FF2B5EF4-FFF2-40B4-BE49-F238E27FC236}">
                    <a16:creationId xmlns:a16="http://schemas.microsoft.com/office/drawing/2014/main" id="{2992BECC-F148-6A9D-55A4-0984D7B90345}"/>
                  </a:ext>
                </a:extLst>
              </p:cNvPr>
              <p:cNvSpPr txBox="1"/>
              <p:nvPr/>
            </p:nvSpPr>
            <p:spPr>
              <a:xfrm>
                <a:off x="5292080" y="2636912"/>
                <a:ext cx="432048" cy="566309"/>
              </a:xfrm>
              <a:prstGeom prst="rect">
                <a:avLst/>
              </a:prstGeom>
              <a:noFill/>
            </p:spPr>
            <p:txBody>
              <a:bodyPr wrap="square" rtlCol="0">
                <a:spAutoFit/>
              </a:bodyPr>
              <a:lstStyle/>
              <a:p>
                <a:pPr algn="ctr"/>
                <a:r>
                  <a:rPr kumimoji="1" lang="en-US" altLang="zh-CN" sz="2160" dirty="0">
                    <a:solidFill>
                      <a:srgbClr val="800000"/>
                    </a:solidFill>
                  </a:rPr>
                  <a:t>R</a:t>
                </a:r>
                <a:endParaRPr kumimoji="1" lang="zh-CN" altLang="en-US" sz="2160" dirty="0">
                  <a:solidFill>
                    <a:srgbClr val="800000"/>
                  </a:solidFill>
                </a:endParaRPr>
              </a:p>
            </p:txBody>
          </p:sp>
        </p:grpSp>
        <p:cxnSp>
          <p:nvCxnSpPr>
            <p:cNvPr id="11" name="直线连接符 10">
              <a:extLst>
                <a:ext uri="{FF2B5EF4-FFF2-40B4-BE49-F238E27FC236}">
                  <a16:creationId xmlns:a16="http://schemas.microsoft.com/office/drawing/2014/main" id="{ED8D44C0-ECDB-1D35-9FC7-845302219914}"/>
                </a:ext>
              </a:extLst>
            </p:cNvPr>
            <p:cNvCxnSpPr>
              <a:stCxn id="25" idx="1"/>
            </p:cNvCxnSpPr>
            <p:nvPr/>
          </p:nvCxnSpPr>
          <p:spPr bwMode="auto">
            <a:xfrm>
              <a:off x="4217499" y="2975086"/>
              <a:ext cx="1146589" cy="110198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 name="直线连接符 11">
              <a:extLst>
                <a:ext uri="{FF2B5EF4-FFF2-40B4-BE49-F238E27FC236}">
                  <a16:creationId xmlns:a16="http://schemas.microsoft.com/office/drawing/2014/main" id="{FF0F1C27-B362-DF50-AD3A-046D70F04738}"/>
                </a:ext>
              </a:extLst>
            </p:cNvPr>
            <p:cNvCxnSpPr/>
            <p:nvPr/>
          </p:nvCxnSpPr>
          <p:spPr bwMode="auto">
            <a:xfrm flipV="1">
              <a:off x="4283968" y="4077072"/>
              <a:ext cx="1080120" cy="864096"/>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 name="Freeform 25">
              <a:extLst>
                <a:ext uri="{FF2B5EF4-FFF2-40B4-BE49-F238E27FC236}">
                  <a16:creationId xmlns:a16="http://schemas.microsoft.com/office/drawing/2014/main" id="{F7D19DC8-66A1-0960-AD70-48256A2BA4FD}"/>
                </a:ext>
              </a:extLst>
            </p:cNvPr>
            <p:cNvSpPr>
              <a:spLocks/>
            </p:cNvSpPr>
            <p:nvPr/>
          </p:nvSpPr>
          <p:spPr bwMode="auto">
            <a:xfrm>
              <a:off x="4860032" y="3789040"/>
              <a:ext cx="216024" cy="574933"/>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lstStyle/>
            <a:p>
              <a:endParaRPr lang="zh-CN" altLang="en-US" sz="1620"/>
            </a:p>
          </p:txBody>
        </p:sp>
        <p:sp>
          <p:nvSpPr>
            <p:cNvPr id="14" name="Text Box 18">
              <a:extLst>
                <a:ext uri="{FF2B5EF4-FFF2-40B4-BE49-F238E27FC236}">
                  <a16:creationId xmlns:a16="http://schemas.microsoft.com/office/drawing/2014/main" id="{6169F792-90BB-0061-E318-BC7F344A6100}"/>
                </a:ext>
              </a:extLst>
            </p:cNvPr>
            <p:cNvSpPr txBox="1">
              <a:spLocks noChangeArrowheads="1"/>
            </p:cNvSpPr>
            <p:nvPr/>
          </p:nvSpPr>
          <p:spPr bwMode="auto">
            <a:xfrm>
              <a:off x="4897091" y="3732703"/>
              <a:ext cx="443126" cy="566309"/>
            </a:xfrm>
            <a:prstGeom prst="rect">
              <a:avLst/>
            </a:prstGeom>
            <a:noFill/>
            <a:ln w="19050">
              <a:noFill/>
              <a:miter lim="800000"/>
              <a:headEnd type="none" w="sm" len="sm"/>
              <a:tailEnd type="none" w="sm" len="sm"/>
            </a:ln>
          </p:spPr>
          <p:txBody>
            <a:bodyPr>
              <a:spAutoFit/>
            </a:bodyPr>
            <a:lstStyle/>
            <a:p>
              <a:pPr defTabSz="685800">
                <a:spcBef>
                  <a:spcPct val="50000"/>
                </a:spcBef>
                <a:buClr>
                  <a:srgbClr val="009066"/>
                </a:buClr>
              </a:pPr>
              <a:r>
                <a:rPr lang="de-DE" altLang="zh-CN" sz="2160" b="1" dirty="0">
                  <a:solidFill>
                    <a:srgbClr val="00B0F0"/>
                  </a:solidFill>
                  <a:ea typeface="宋体" pitchFamily="2" charset="-122"/>
                  <a:sym typeface="Symbol" pitchFamily="18" charset="2"/>
                </a:rPr>
                <a:t></a:t>
              </a:r>
              <a:endParaRPr lang="de-DE" altLang="zh-CN" sz="2160" baseline="30000" dirty="0">
                <a:solidFill>
                  <a:srgbClr val="00B0F0"/>
                </a:solidFill>
                <a:ea typeface="宋体" pitchFamily="2" charset="-122"/>
              </a:endParaRPr>
            </a:p>
          </p:txBody>
        </p:sp>
      </p:grpSp>
      <p:sp>
        <p:nvSpPr>
          <p:cNvPr id="33" name="文本框 32">
            <a:extLst>
              <a:ext uri="{FF2B5EF4-FFF2-40B4-BE49-F238E27FC236}">
                <a16:creationId xmlns:a16="http://schemas.microsoft.com/office/drawing/2014/main" id="{268A76E1-F911-5FD6-D192-671A474132AD}"/>
              </a:ext>
            </a:extLst>
          </p:cNvPr>
          <p:cNvSpPr txBox="1"/>
          <p:nvPr/>
        </p:nvSpPr>
        <p:spPr>
          <a:xfrm>
            <a:off x="5316012" y="1349761"/>
            <a:ext cx="2829621" cy="369332"/>
          </a:xfrm>
          <a:prstGeom prst="rect">
            <a:avLst/>
          </a:prstGeom>
          <a:noFill/>
        </p:spPr>
        <p:txBody>
          <a:bodyPr wrap="none" rtlCol="0">
            <a:spAutoFit/>
          </a:bodyPr>
          <a:lstStyle/>
          <a:p>
            <a:r>
              <a:rPr kumimoji="1" lang="zh-CN" altLang="en-US" dirty="0">
                <a:solidFill>
                  <a:schemeClr val="accent1">
                    <a:lumMod val="25000"/>
                  </a:schemeClr>
                </a:solidFill>
              </a:rPr>
              <a:t>（</a:t>
            </a:r>
            <a:r>
              <a:rPr kumimoji="1" lang="en-US" altLang="zh-CN" dirty="0">
                <a:solidFill>
                  <a:schemeClr val="accent1">
                    <a:lumMod val="25000"/>
                  </a:schemeClr>
                </a:solidFill>
              </a:rPr>
              <a:t>A</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B</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C</a:t>
            </a:r>
            <a:r>
              <a:rPr kumimoji="1" lang="zh-CN" altLang="en-US" dirty="0">
                <a:solidFill>
                  <a:schemeClr val="accent1">
                    <a:lumMod val="25000"/>
                  </a:schemeClr>
                </a:solidFill>
              </a:rPr>
              <a:t>） </a:t>
            </a:r>
            <a:r>
              <a:rPr kumimoji="1" lang="en-US" altLang="zh-CN" dirty="0">
                <a:solidFill>
                  <a:schemeClr val="accent1">
                    <a:lumMod val="25000"/>
                  </a:schemeClr>
                </a:solidFill>
              </a:rPr>
              <a:t>And</a:t>
            </a:r>
            <a:r>
              <a:rPr kumimoji="1" lang="zh-CN" altLang="en-US" dirty="0">
                <a:solidFill>
                  <a:schemeClr val="accent1">
                    <a:lumMod val="25000"/>
                  </a:schemeClr>
                </a:solidFill>
              </a:rPr>
              <a:t> </a:t>
            </a:r>
            <a:r>
              <a:rPr kumimoji="1" lang="en-US" altLang="zh-CN" dirty="0">
                <a:solidFill>
                  <a:schemeClr val="accent1">
                    <a:lumMod val="25000"/>
                  </a:schemeClr>
                </a:solidFill>
              </a:rPr>
              <a:t>(D</a:t>
            </a:r>
            <a:r>
              <a:rPr kumimoji="1" lang="zh-CN" altLang="en-US" dirty="0">
                <a:solidFill>
                  <a:schemeClr val="accent1">
                    <a:lumMod val="25000"/>
                  </a:schemeClr>
                </a:solidFill>
              </a:rPr>
              <a:t> </a:t>
            </a:r>
            <a:r>
              <a:rPr kumimoji="1" lang="en-US" altLang="zh-CN" dirty="0">
                <a:solidFill>
                  <a:schemeClr val="accent1">
                    <a:lumMod val="25000"/>
                  </a:schemeClr>
                </a:solidFill>
              </a:rPr>
              <a:t>or</a:t>
            </a:r>
            <a:r>
              <a:rPr kumimoji="1" lang="zh-CN" altLang="en-US" dirty="0">
                <a:solidFill>
                  <a:schemeClr val="accent1">
                    <a:lumMod val="25000"/>
                  </a:schemeClr>
                </a:solidFill>
              </a:rPr>
              <a:t> </a:t>
            </a:r>
            <a:r>
              <a:rPr kumimoji="1" lang="en-US" altLang="zh-CN" dirty="0">
                <a:solidFill>
                  <a:schemeClr val="accent1">
                    <a:lumMod val="25000"/>
                  </a:schemeClr>
                </a:solidFill>
              </a:rPr>
              <a:t>E)</a:t>
            </a:r>
            <a:endParaRPr kumimoji="1" lang="zh-CN" altLang="en-US" dirty="0">
              <a:solidFill>
                <a:schemeClr val="accent1">
                  <a:lumMod val="25000"/>
                </a:schemeClr>
              </a:solidFill>
            </a:endParaRPr>
          </a:p>
        </p:txBody>
      </p:sp>
      <p:graphicFrame>
        <p:nvGraphicFramePr>
          <p:cNvPr id="34" name="表格 33">
            <a:extLst>
              <a:ext uri="{FF2B5EF4-FFF2-40B4-BE49-F238E27FC236}">
                <a16:creationId xmlns:a16="http://schemas.microsoft.com/office/drawing/2014/main" id="{C0978E97-C9FE-D7DC-B0F5-91C641D9D6EE}"/>
              </a:ext>
            </a:extLst>
          </p:cNvPr>
          <p:cNvGraphicFramePr>
            <a:graphicFrameLocks noGrp="1"/>
          </p:cNvGraphicFramePr>
          <p:nvPr>
            <p:extLst>
              <p:ext uri="{D42A27DB-BD31-4B8C-83A1-F6EECF244321}">
                <p14:modId xmlns:p14="http://schemas.microsoft.com/office/powerpoint/2010/main" val="995167597"/>
              </p:ext>
            </p:extLst>
          </p:nvPr>
        </p:nvGraphicFramePr>
        <p:xfrm>
          <a:off x="4479002" y="1850554"/>
          <a:ext cx="4503642" cy="1998222"/>
        </p:xfrm>
        <a:graphic>
          <a:graphicData uri="http://schemas.openxmlformats.org/drawingml/2006/table">
            <a:tbl>
              <a:tblPr firstRow="1" bandRow="1">
                <a:tableStyleId>{5C22544A-7EE6-4342-B048-85BDC9FD1C3A}</a:tableStyleId>
              </a:tblPr>
              <a:tblGrid>
                <a:gridCol w="500405">
                  <a:extLst>
                    <a:ext uri="{9D8B030D-6E8A-4147-A177-3AD203B41FA5}">
                      <a16:colId xmlns:a16="http://schemas.microsoft.com/office/drawing/2014/main" val="20000"/>
                    </a:ext>
                  </a:extLst>
                </a:gridCol>
                <a:gridCol w="379306">
                  <a:extLst>
                    <a:ext uri="{9D8B030D-6E8A-4147-A177-3AD203B41FA5}">
                      <a16:colId xmlns:a16="http://schemas.microsoft.com/office/drawing/2014/main" val="20001"/>
                    </a:ext>
                  </a:extLst>
                </a:gridCol>
                <a:gridCol w="402659">
                  <a:extLst>
                    <a:ext uri="{9D8B030D-6E8A-4147-A177-3AD203B41FA5}">
                      <a16:colId xmlns:a16="http://schemas.microsoft.com/office/drawing/2014/main" val="20002"/>
                    </a:ext>
                  </a:extLst>
                </a:gridCol>
                <a:gridCol w="402659">
                  <a:extLst>
                    <a:ext uri="{9D8B030D-6E8A-4147-A177-3AD203B41FA5}">
                      <a16:colId xmlns:a16="http://schemas.microsoft.com/office/drawing/2014/main" val="20003"/>
                    </a:ext>
                  </a:extLst>
                </a:gridCol>
                <a:gridCol w="402659">
                  <a:extLst>
                    <a:ext uri="{9D8B030D-6E8A-4147-A177-3AD203B41FA5}">
                      <a16:colId xmlns:a16="http://schemas.microsoft.com/office/drawing/2014/main" val="20004"/>
                    </a:ext>
                  </a:extLst>
                </a:gridCol>
                <a:gridCol w="402659">
                  <a:extLst>
                    <a:ext uri="{9D8B030D-6E8A-4147-A177-3AD203B41FA5}">
                      <a16:colId xmlns:a16="http://schemas.microsoft.com/office/drawing/2014/main" val="20005"/>
                    </a:ext>
                  </a:extLst>
                </a:gridCol>
                <a:gridCol w="402659">
                  <a:extLst>
                    <a:ext uri="{9D8B030D-6E8A-4147-A177-3AD203B41FA5}">
                      <a16:colId xmlns:a16="http://schemas.microsoft.com/office/drawing/2014/main" val="20006"/>
                    </a:ext>
                  </a:extLst>
                </a:gridCol>
                <a:gridCol w="402659">
                  <a:extLst>
                    <a:ext uri="{9D8B030D-6E8A-4147-A177-3AD203B41FA5}">
                      <a16:colId xmlns:a16="http://schemas.microsoft.com/office/drawing/2014/main" val="20007"/>
                    </a:ext>
                  </a:extLst>
                </a:gridCol>
                <a:gridCol w="402659">
                  <a:extLst>
                    <a:ext uri="{9D8B030D-6E8A-4147-A177-3AD203B41FA5}">
                      <a16:colId xmlns:a16="http://schemas.microsoft.com/office/drawing/2014/main" val="20008"/>
                    </a:ext>
                  </a:extLst>
                </a:gridCol>
                <a:gridCol w="402659">
                  <a:extLst>
                    <a:ext uri="{9D8B030D-6E8A-4147-A177-3AD203B41FA5}">
                      <a16:colId xmlns:a16="http://schemas.microsoft.com/office/drawing/2014/main" val="20009"/>
                    </a:ext>
                  </a:extLst>
                </a:gridCol>
                <a:gridCol w="402659">
                  <a:extLst>
                    <a:ext uri="{9D8B030D-6E8A-4147-A177-3AD203B41FA5}">
                      <a16:colId xmlns:a16="http://schemas.microsoft.com/office/drawing/2014/main" val="20010"/>
                    </a:ext>
                  </a:extLst>
                </a:gridCol>
              </a:tblGrid>
              <a:tr h="295737">
                <a:tc>
                  <a:txBody>
                    <a:bodyPr/>
                    <a:lstStyle/>
                    <a:p>
                      <a:r>
                        <a:rPr lang="en-US" altLang="zh-CN" sz="1400" dirty="0">
                          <a:solidFill>
                            <a:schemeClr val="tx1"/>
                          </a:solidFill>
                        </a:rPr>
                        <a:t>A</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solidFill>
                      <a:schemeClr val="accent6">
                        <a:lumMod val="20000"/>
                        <a:lumOff val="80000"/>
                      </a:schemeClr>
                    </a:solidFill>
                  </a:tcPr>
                </a:tc>
                <a:extLst>
                  <a:ext uri="{0D108BD9-81ED-4DB2-BD59-A6C34878D82A}">
                    <a16:rowId xmlns:a16="http://schemas.microsoft.com/office/drawing/2014/main" val="10000"/>
                  </a:ext>
                </a:extLst>
              </a:tr>
              <a:tr h="295737">
                <a:tc>
                  <a:txBody>
                    <a:bodyPr/>
                    <a:lstStyle/>
                    <a:p>
                      <a:r>
                        <a:rPr lang="en-US" altLang="zh-CN" sz="1400" dirty="0">
                          <a:solidFill>
                            <a:schemeClr val="tx1"/>
                          </a:solidFill>
                        </a:rPr>
                        <a:t>B</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0</a:t>
                      </a:r>
                      <a:endParaRPr lang="zh-CN" altLang="en-US" sz="1400" dirty="0">
                        <a:solidFill>
                          <a:schemeClr val="tx1"/>
                        </a:solidFill>
                      </a:endParaRPr>
                    </a:p>
                  </a:txBody>
                  <a:tcPr marL="82296" marR="82296" marT="34290" marB="34290"/>
                </a:tc>
                <a:extLst>
                  <a:ext uri="{0D108BD9-81ED-4DB2-BD59-A6C34878D82A}">
                    <a16:rowId xmlns:a16="http://schemas.microsoft.com/office/drawing/2014/main" val="10001"/>
                  </a:ext>
                </a:extLst>
              </a:tr>
              <a:tr h="295737">
                <a:tc>
                  <a:txBody>
                    <a:bodyPr/>
                    <a:lstStyle/>
                    <a:p>
                      <a:r>
                        <a:rPr lang="en-US" altLang="zh-CN" sz="1400" dirty="0">
                          <a:solidFill>
                            <a:schemeClr val="tx1"/>
                          </a:solidFill>
                        </a:rPr>
                        <a:t>C</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1</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strike="sngStrike" dirty="0">
                          <a:solidFill>
                            <a:schemeClr val="tx1"/>
                          </a:solidFill>
                        </a:rPr>
                        <a:t>0</a:t>
                      </a:r>
                      <a:endParaRPr lang="zh-CN" altLang="en-US" sz="1400" strike="sngStrike"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en-US" altLang="zh-CN" sz="1400" dirty="0">
                          <a:solidFill>
                            <a:schemeClr val="tx1"/>
                          </a:solidFill>
                        </a:rPr>
                        <a:t>0</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1</a:t>
                      </a:r>
                      <a:endParaRPr lang="zh-CN" altLang="en-US" sz="1400" dirty="0">
                        <a:solidFill>
                          <a:schemeClr val="tx1"/>
                        </a:solidFill>
                      </a:endParaRPr>
                    </a:p>
                  </a:txBody>
                  <a:tcPr marL="82296" marR="82296" marT="34290" marB="34290"/>
                </a:tc>
                <a:tc>
                  <a:txBody>
                    <a:bodyPr/>
                    <a:lstStyle/>
                    <a:p>
                      <a:r>
                        <a:rPr lang="zh-CN" altLang="zh-CN" sz="1400" dirty="0">
                          <a:solidFill>
                            <a:schemeClr val="tx1"/>
                          </a:solidFill>
                        </a:rPr>
                        <a:t>1</a:t>
                      </a:r>
                      <a:endParaRPr lang="zh-CN" altLang="en-US" sz="1400" dirty="0">
                        <a:solidFill>
                          <a:schemeClr val="tx1"/>
                        </a:solidFill>
                      </a:endParaRPr>
                    </a:p>
                  </a:txBody>
                  <a:tcPr marL="82296" marR="82296" marT="34290" marB="34290"/>
                </a:tc>
                <a:extLst>
                  <a:ext uri="{0D108BD9-81ED-4DB2-BD59-A6C34878D82A}">
                    <a16:rowId xmlns:a16="http://schemas.microsoft.com/office/drawing/2014/main" val="10002"/>
                  </a:ext>
                </a:extLst>
              </a:tr>
              <a:tr h="295737">
                <a:tc>
                  <a:txBody>
                    <a:bodyPr/>
                    <a:lstStyle/>
                    <a:p>
                      <a:r>
                        <a:rPr lang="en-US" altLang="zh-CN" sz="1400" dirty="0">
                          <a:solidFill>
                            <a:srgbClr val="660066"/>
                          </a:solidFill>
                        </a:rPr>
                        <a:t>D</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1</a:t>
                      </a:r>
                      <a:endParaRPr lang="zh-CN" altLang="en-US" sz="1400" dirty="0">
                        <a:solidFill>
                          <a:srgbClr val="660066"/>
                        </a:solidFill>
                      </a:endParaRPr>
                    </a:p>
                  </a:txBody>
                  <a:tcPr marL="82296" marR="82296" marT="34290" marB="34290"/>
                </a:tc>
                <a:extLst>
                  <a:ext uri="{0D108BD9-81ED-4DB2-BD59-A6C34878D82A}">
                    <a16:rowId xmlns:a16="http://schemas.microsoft.com/office/drawing/2014/main" val="10003"/>
                  </a:ext>
                </a:extLst>
              </a:tr>
              <a:tr h="295737">
                <a:tc>
                  <a:txBody>
                    <a:bodyPr/>
                    <a:lstStyle/>
                    <a:p>
                      <a:r>
                        <a:rPr lang="en-US" altLang="zh-CN" sz="1400" dirty="0">
                          <a:solidFill>
                            <a:srgbClr val="660066"/>
                          </a:solidFill>
                        </a:rPr>
                        <a:t>E</a:t>
                      </a:r>
                      <a:endParaRPr lang="zh-CN" altLang="en-US" sz="1400"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zh-CN"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en-US" altLang="zh-CN" sz="1400" strike="sngStrike" dirty="0">
                          <a:solidFill>
                            <a:srgbClr val="660066"/>
                          </a:solidFill>
                        </a:rPr>
                        <a:t>0</a:t>
                      </a:r>
                      <a:endParaRPr lang="zh-CN" altLang="en-US" sz="1400" strike="sngStrike" dirty="0">
                        <a:solidFill>
                          <a:srgbClr val="660066"/>
                        </a:solidFill>
                      </a:endParaRPr>
                    </a:p>
                  </a:txBody>
                  <a:tcPr marL="82296" marR="82296" marT="34290" marB="34290"/>
                </a:tc>
                <a:tc>
                  <a:txBody>
                    <a:bodyPr/>
                    <a:lstStyle/>
                    <a:p>
                      <a:r>
                        <a:rPr lang="en-US" altLang="zh-CN" sz="1400" strike="sngStrike" dirty="0">
                          <a:solidFill>
                            <a:srgbClr val="660066"/>
                          </a:solidFill>
                        </a:rPr>
                        <a:t>1</a:t>
                      </a:r>
                      <a:endParaRPr lang="zh-CN" altLang="en-US" sz="1400" strike="sngStrike" dirty="0">
                        <a:solidFill>
                          <a:srgbClr val="660066"/>
                        </a:solidFill>
                      </a:endParaRPr>
                    </a:p>
                  </a:txBody>
                  <a:tcPr marL="82296" marR="82296" marT="34290" marB="34290"/>
                </a:tc>
                <a:tc>
                  <a:txBody>
                    <a:bodyPr/>
                    <a:lstStyle/>
                    <a:p>
                      <a:r>
                        <a:rPr lang="en-US"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0</a:t>
                      </a:r>
                      <a:endParaRPr lang="zh-CN" altLang="en-US" sz="1400" dirty="0">
                        <a:solidFill>
                          <a:srgbClr val="660066"/>
                        </a:solidFill>
                      </a:endParaRPr>
                    </a:p>
                  </a:txBody>
                  <a:tcPr marL="82296" marR="82296" marT="34290" marB="34290"/>
                </a:tc>
                <a:tc>
                  <a:txBody>
                    <a:bodyPr/>
                    <a:lstStyle/>
                    <a:p>
                      <a:r>
                        <a:rPr lang="zh-CN" altLang="zh-CN" sz="1400" dirty="0">
                          <a:solidFill>
                            <a:srgbClr val="660066"/>
                          </a:solidFill>
                        </a:rPr>
                        <a:t>1</a:t>
                      </a:r>
                      <a:endParaRPr lang="zh-CN" altLang="en-US" sz="1400" dirty="0">
                        <a:solidFill>
                          <a:srgbClr val="660066"/>
                        </a:solidFill>
                      </a:endParaRPr>
                    </a:p>
                  </a:txBody>
                  <a:tcPr marL="82296" marR="82296" marT="34290" marB="34290"/>
                </a:tc>
                <a:extLst>
                  <a:ext uri="{0D108BD9-81ED-4DB2-BD59-A6C34878D82A}">
                    <a16:rowId xmlns:a16="http://schemas.microsoft.com/office/drawing/2014/main" val="10004"/>
                  </a:ext>
                </a:extLst>
              </a:tr>
              <a:tr h="519537">
                <a:tc>
                  <a:txBody>
                    <a:bodyPr/>
                    <a:lstStyle/>
                    <a:p>
                      <a:r>
                        <a:rPr lang="zh-CN" altLang="en-US" sz="1400" dirty="0">
                          <a:solidFill>
                            <a:schemeClr val="bg1"/>
                          </a:solidFill>
                        </a:rPr>
                        <a:t>结果</a:t>
                      </a:r>
                    </a:p>
                  </a:txBody>
                  <a:tcPr marL="82296" marR="82296" marT="34290" marB="34290">
                    <a:solidFill>
                      <a:schemeClr val="accent1">
                        <a:lumMod val="90000"/>
                      </a:schemeClr>
                    </a:solidFill>
                  </a:tcPr>
                </a:tc>
                <a:tc>
                  <a:txBody>
                    <a:bodyPr/>
                    <a:lstStyle/>
                    <a:p>
                      <a:r>
                        <a:rPr lang="en-US"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0</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en-US" altLang="zh-CN" sz="1400" strike="sngStrike" dirty="0">
                          <a:solidFill>
                            <a:schemeClr val="bg1"/>
                          </a:solidFill>
                        </a:rPr>
                        <a:t>1</a:t>
                      </a:r>
                      <a:endParaRPr lang="zh-CN" altLang="en-US" sz="1400" strike="sngStrike"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1</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0</a:t>
                      </a:r>
                      <a:endParaRPr lang="zh-CN" altLang="en-US" sz="1400" dirty="0">
                        <a:solidFill>
                          <a:schemeClr val="bg1"/>
                        </a:solidFill>
                      </a:endParaRPr>
                    </a:p>
                  </a:txBody>
                  <a:tcPr marL="82296" marR="82296" marT="34290" marB="34290">
                    <a:solidFill>
                      <a:schemeClr val="accent1">
                        <a:lumMod val="90000"/>
                      </a:schemeClr>
                    </a:solidFill>
                  </a:tcPr>
                </a:tc>
                <a:tc>
                  <a:txBody>
                    <a:bodyPr/>
                    <a:lstStyle/>
                    <a:p>
                      <a:r>
                        <a:rPr lang="zh-CN" altLang="zh-CN" sz="1400" dirty="0">
                          <a:solidFill>
                            <a:schemeClr val="bg1"/>
                          </a:solidFill>
                        </a:rPr>
                        <a:t>1</a:t>
                      </a:r>
                      <a:endParaRPr lang="zh-CN" altLang="en-US" sz="1400" dirty="0">
                        <a:solidFill>
                          <a:schemeClr val="bg1"/>
                        </a:solidFill>
                      </a:endParaRPr>
                    </a:p>
                  </a:txBody>
                  <a:tcPr marL="82296" marR="82296" marT="34290" marB="34290">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35" name="矩形 34">
            <a:extLst>
              <a:ext uri="{FF2B5EF4-FFF2-40B4-BE49-F238E27FC236}">
                <a16:creationId xmlns:a16="http://schemas.microsoft.com/office/drawing/2014/main" id="{CC8B79DA-D9D1-6640-A239-C6C120171CF4}"/>
              </a:ext>
            </a:extLst>
          </p:cNvPr>
          <p:cNvSpPr/>
          <p:nvPr/>
        </p:nvSpPr>
        <p:spPr>
          <a:xfrm>
            <a:off x="34144" y="1917243"/>
            <a:ext cx="907301" cy="341632"/>
          </a:xfrm>
          <a:prstGeom prst="rect">
            <a:avLst/>
          </a:prstGeom>
        </p:spPr>
        <p:txBody>
          <a:bodyPr wrap="square">
            <a:spAutoFit/>
          </a:bodyPr>
          <a:lstStyle/>
          <a:p>
            <a:r>
              <a:rPr lang="zh-CN" altLang="en-US" sz="1620" dirty="0">
                <a:solidFill>
                  <a:schemeClr val="accent1">
                    <a:lumMod val="75000"/>
                  </a:schemeClr>
                </a:solidFill>
                <a:latin typeface="华文楷体" pitchFamily="2" charset="-122"/>
                <a:ea typeface="华文楷体" pitchFamily="2" charset="-122"/>
              </a:rPr>
              <a:t>（互斥）</a:t>
            </a:r>
            <a:endParaRPr lang="zh-CN" altLang="en-US" sz="1620" dirty="0">
              <a:solidFill>
                <a:schemeClr val="accent1">
                  <a:lumMod val="75000"/>
                </a:schemeClr>
              </a:solidFill>
            </a:endParaRPr>
          </a:p>
        </p:txBody>
      </p:sp>
      <p:sp>
        <p:nvSpPr>
          <p:cNvPr id="36" name="矩形 35">
            <a:extLst>
              <a:ext uri="{FF2B5EF4-FFF2-40B4-BE49-F238E27FC236}">
                <a16:creationId xmlns:a16="http://schemas.microsoft.com/office/drawing/2014/main" id="{CB111826-492F-295E-C1B2-915410120579}"/>
              </a:ext>
            </a:extLst>
          </p:cNvPr>
          <p:cNvSpPr/>
          <p:nvPr/>
        </p:nvSpPr>
        <p:spPr>
          <a:xfrm>
            <a:off x="148946" y="3538582"/>
            <a:ext cx="1018227" cy="341632"/>
          </a:xfrm>
          <a:prstGeom prst="rect">
            <a:avLst/>
          </a:prstGeom>
        </p:spPr>
        <p:txBody>
          <a:bodyPr wrap="none">
            <a:spAutoFit/>
          </a:bodyPr>
          <a:lstStyle/>
          <a:p>
            <a:r>
              <a:rPr lang="zh-CN" altLang="en-US" sz="1620" dirty="0">
                <a:solidFill>
                  <a:srgbClr val="72BFC5"/>
                </a:solidFill>
                <a:latin typeface="华文楷体" pitchFamily="2" charset="-122"/>
                <a:ea typeface="华文楷体" pitchFamily="2" charset="-122"/>
              </a:rPr>
              <a:t>（要求）</a:t>
            </a:r>
            <a:endParaRPr lang="zh-CN" altLang="en-US" sz="1620" dirty="0">
              <a:solidFill>
                <a:srgbClr val="72BFC5"/>
              </a:solidFill>
            </a:endParaRPr>
          </a:p>
        </p:txBody>
      </p:sp>
      <p:sp>
        <p:nvSpPr>
          <p:cNvPr id="37" name="右箭头 36">
            <a:extLst>
              <a:ext uri="{FF2B5EF4-FFF2-40B4-BE49-F238E27FC236}">
                <a16:creationId xmlns:a16="http://schemas.microsoft.com/office/drawing/2014/main" id="{616F4B4C-70CB-E952-08BE-7B63EEF0E40A}"/>
              </a:ext>
            </a:extLst>
          </p:cNvPr>
          <p:cNvSpPr/>
          <p:nvPr/>
        </p:nvSpPr>
        <p:spPr>
          <a:xfrm>
            <a:off x="3637123" y="2659442"/>
            <a:ext cx="722131" cy="4247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6006443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3DAE909D-0C77-EB95-2F34-A61785465D22}"/>
              </a:ext>
            </a:extLst>
          </p:cNvPr>
          <p:cNvPicPr>
            <a:picLocks noChangeAspect="1"/>
          </p:cNvPicPr>
          <p:nvPr/>
        </p:nvPicPr>
        <p:blipFill>
          <a:blip r:embed="rId2"/>
          <a:stretch>
            <a:fillRect/>
          </a:stretch>
        </p:blipFill>
        <p:spPr>
          <a:xfrm>
            <a:off x="268326" y="1107448"/>
            <a:ext cx="6236170" cy="3805271"/>
          </a:xfrm>
          <a:prstGeom prst="rect">
            <a:avLst/>
          </a:prstGeom>
        </p:spPr>
      </p:pic>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因果图方法</a:t>
            </a:r>
            <a:r>
              <a:rPr kumimoji="1" lang="zh-CN" altLang="en-US" sz="2800" b="1" dirty="0">
                <a:solidFill>
                  <a:srgbClr val="0070C0"/>
                </a:solidFill>
                <a:latin typeface="Microsoft YaHei" panose="020B0503020204020204" pitchFamily="34" charset="-122"/>
                <a:ea typeface="Microsoft YaHei" panose="020B0503020204020204" pitchFamily="34" charset="-122"/>
              </a:rPr>
              <a:t>设计工具</a:t>
            </a:r>
            <a:endParaRPr kumimoji="1" lang="zh-CN" altLang="en-US" dirty="0"/>
          </a:p>
        </p:txBody>
      </p:sp>
      <p:sp>
        <p:nvSpPr>
          <p:cNvPr id="4" name="矩形 4">
            <a:extLst>
              <a:ext uri="{FF2B5EF4-FFF2-40B4-BE49-F238E27FC236}">
                <a16:creationId xmlns:a16="http://schemas.microsoft.com/office/drawing/2014/main" id="{AA0D09F6-CA3B-4961-F103-D72B9A8DC6D8}"/>
              </a:ext>
            </a:extLst>
          </p:cNvPr>
          <p:cNvSpPr>
            <a:spLocks noChangeArrowheads="1"/>
          </p:cNvSpPr>
          <p:nvPr/>
        </p:nvSpPr>
        <p:spPr bwMode="auto">
          <a:xfrm>
            <a:off x="2612806" y="804667"/>
            <a:ext cx="3019994"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620" dirty="0" err="1"/>
              <a:t>BenderRBT</a:t>
            </a:r>
            <a:r>
              <a:rPr lang="en-US" altLang="zh-CN" sz="1620" dirty="0"/>
              <a:t> Cause-Effect Graphing</a:t>
            </a:r>
            <a:endParaRPr lang="zh-CN" altLang="en-US" sz="1620" dirty="0"/>
          </a:p>
        </p:txBody>
      </p:sp>
      <p:sp>
        <p:nvSpPr>
          <p:cNvPr id="15" name="矩形 7">
            <a:extLst>
              <a:ext uri="{FF2B5EF4-FFF2-40B4-BE49-F238E27FC236}">
                <a16:creationId xmlns:a16="http://schemas.microsoft.com/office/drawing/2014/main" id="{98F4433D-6A12-6AB8-9299-CF78BE052FCA}"/>
              </a:ext>
            </a:extLst>
          </p:cNvPr>
          <p:cNvSpPr>
            <a:spLocks noChangeArrowheads="1"/>
          </p:cNvSpPr>
          <p:nvPr/>
        </p:nvSpPr>
        <p:spPr bwMode="auto">
          <a:xfrm>
            <a:off x="3239166" y="4637074"/>
            <a:ext cx="40006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altLang="zh-CN" sz="1200" dirty="0">
                <a:hlinkClick r:id="rId3"/>
              </a:rPr>
              <a:t>http://www.benderrbt.com/bendersoftware.htm#over</a:t>
            </a:r>
            <a:endParaRPr lang="zh-CN" altLang="en-US" sz="1200" dirty="0"/>
          </a:p>
        </p:txBody>
      </p:sp>
      <p:pic>
        <p:nvPicPr>
          <p:cNvPr id="39" name="图片 5" descr="Bender2.png">
            <a:extLst>
              <a:ext uri="{FF2B5EF4-FFF2-40B4-BE49-F238E27FC236}">
                <a16:creationId xmlns:a16="http://schemas.microsoft.com/office/drawing/2014/main" id="{EBCDC9B5-BA88-7EF5-1308-4615D403EF9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56190" y="1107448"/>
            <a:ext cx="2194560" cy="3464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959787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3.3.3</a:t>
            </a:r>
            <a:r>
              <a:rPr lang="zh-CN" altLang="en-US" dirty="0"/>
              <a:t> </a:t>
            </a:r>
            <a:r>
              <a:rPr lang="en-US" altLang="zh-CN" dirty="0"/>
              <a:t>Pairwise</a:t>
            </a:r>
            <a:r>
              <a:rPr lang="zh-CN" altLang="en-US" dirty="0"/>
              <a:t>方法</a:t>
            </a:r>
            <a:endParaRPr kumimoji="1" lang="zh-CN" altLang="en-US" dirty="0"/>
          </a:p>
        </p:txBody>
      </p:sp>
      <p:sp>
        <p:nvSpPr>
          <p:cNvPr id="4" name="Rectangle 3">
            <a:extLst>
              <a:ext uri="{FF2B5EF4-FFF2-40B4-BE49-F238E27FC236}">
                <a16:creationId xmlns:a16="http://schemas.microsoft.com/office/drawing/2014/main" id="{79E8AD96-08BB-01CC-C9B6-2B823A4DEAF9}"/>
              </a:ext>
            </a:extLst>
          </p:cNvPr>
          <p:cNvSpPr txBox="1">
            <a:spLocks noChangeArrowheads="1"/>
          </p:cNvSpPr>
          <p:nvPr/>
        </p:nvSpPr>
        <p:spPr>
          <a:xfrm>
            <a:off x="168470" y="1036347"/>
            <a:ext cx="8807059" cy="18011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600" b="1" dirty="0">
                <a:effectLst>
                  <a:outerShdw blurRad="38100" dist="38100" dir="2700000" algn="tl">
                    <a:srgbClr val="FFFFFF"/>
                  </a:outerShdw>
                </a:effectLst>
                <a:latin typeface="宋体"/>
                <a:ea typeface="宋体"/>
              </a:rPr>
              <a:t>背景：</a:t>
            </a:r>
            <a:r>
              <a:rPr lang="zh-CN" altLang="en-US" sz="1600" dirty="0">
                <a:effectLst>
                  <a:outerShdw blurRad="38100" dist="38100" dir="2700000" algn="tl">
                    <a:srgbClr val="FFFFFF"/>
                  </a:outerShdw>
                </a:effectLst>
                <a:latin typeface="宋体"/>
                <a:ea typeface="宋体"/>
              </a:rPr>
              <a:t>大部分缺陷是在两个变量取值冲突的测试时被发现的 </a:t>
            </a:r>
            <a:endParaRPr lang="en-US" altLang="zh-CN" sz="1600" dirty="0">
              <a:effectLst>
                <a:outerShdw blurRad="38100" dist="38100" dir="2700000" algn="tl">
                  <a:srgbClr val="FFFFFF"/>
                </a:outerShdw>
              </a:effectLst>
              <a:latin typeface="宋体"/>
              <a:ea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600" b="1" dirty="0">
                <a:effectLst>
                  <a:outerShdw blurRad="38100" dist="38100" dir="2700000" algn="tl">
                    <a:srgbClr val="FFFFFF"/>
                  </a:outerShdw>
                </a:effectLst>
                <a:latin typeface="宋体"/>
                <a:ea typeface="宋体"/>
              </a:rPr>
              <a:t>处理的问题</a:t>
            </a:r>
            <a:r>
              <a:rPr lang="zh-CN" altLang="en-US" sz="1600" dirty="0">
                <a:effectLst>
                  <a:outerShdw blurRad="38100" dist="38100" dir="2700000" algn="tl">
                    <a:srgbClr val="FFFFFF"/>
                  </a:outerShdw>
                </a:effectLst>
                <a:latin typeface="宋体"/>
                <a:ea typeface="宋体"/>
              </a:rPr>
              <a:t>：多个变量、每个变量有多个取值的组合</a:t>
            </a:r>
            <a:r>
              <a:rPr lang="zh-CN" altLang="en-US" sz="1600" dirty="0">
                <a:effectLst>
                  <a:outerShdw blurRad="38100" dist="38100" dir="2700000" algn="tl">
                    <a:srgbClr val="FFFFFF"/>
                  </a:outerShdw>
                </a:effectLst>
                <a:latin typeface="宋体"/>
                <a:ea typeface="宋体"/>
                <a:cs typeface="宋体"/>
              </a:rPr>
              <a:t>数太大</a:t>
            </a:r>
            <a:r>
              <a:rPr lang="zh-CN" altLang="en-US" sz="1400" dirty="0">
                <a:solidFill>
                  <a:schemeClr val="tx1">
                    <a:lumMod val="50000"/>
                    <a:lumOff val="50000"/>
                  </a:schemeClr>
                </a:solidFill>
                <a:effectLst>
                  <a:outerShdw blurRad="38100" dist="38100" dir="2700000" algn="tl">
                    <a:srgbClr val="FFFFFF"/>
                  </a:outerShdw>
                </a:effectLst>
                <a:latin typeface="宋体"/>
                <a:ea typeface="宋体"/>
                <a:cs typeface="宋体"/>
              </a:rPr>
              <a:t>（不再是条件成立、不成立两种情况）</a:t>
            </a:r>
            <a:endParaRPr lang="en-US" altLang="zh-CN" sz="1400" dirty="0">
              <a:solidFill>
                <a:schemeClr val="tx1">
                  <a:lumMod val="50000"/>
                  <a:lumOff val="50000"/>
                </a:schemeClr>
              </a:solidFill>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定义</a:t>
            </a:r>
            <a:r>
              <a:rPr lang="zh-CN" altLang="en-US" sz="1600" dirty="0">
                <a:effectLst>
                  <a:outerShdw blurRad="38100" dist="38100" dir="2700000" algn="tl">
                    <a:srgbClr val="FFFFFF"/>
                  </a:outerShdw>
                </a:effectLst>
                <a:latin typeface="宋体"/>
                <a:ea typeface="宋体"/>
                <a:cs typeface="宋体"/>
              </a:rPr>
              <a:t>：确保某个变量取值和另一个变量取值</a:t>
            </a:r>
            <a:r>
              <a:rPr lang="zh-CN" altLang="en-US" sz="1600" b="1" dirty="0">
                <a:effectLst>
                  <a:outerShdw blurRad="38100" dist="38100" dir="2700000" algn="tl">
                    <a:srgbClr val="FFFFFF"/>
                  </a:outerShdw>
                </a:effectLst>
                <a:latin typeface="宋体"/>
                <a:ea typeface="宋体"/>
                <a:cs typeface="宋体"/>
              </a:rPr>
              <a:t>成对出现</a:t>
            </a:r>
            <a:r>
              <a:rPr lang="zh-CN" altLang="en-US" sz="1600" dirty="0">
                <a:effectLst>
                  <a:outerShdw blurRad="38100" dist="38100" dir="2700000" algn="tl">
                    <a:srgbClr val="FFFFFF"/>
                  </a:outerShdw>
                </a:effectLst>
                <a:latin typeface="宋体"/>
                <a:ea typeface="宋体"/>
                <a:cs typeface="宋体"/>
              </a:rPr>
              <a:t>都会被覆盖</a:t>
            </a:r>
            <a:endParaRPr lang="en-US" altLang="zh-CN" sz="16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600" b="1" dirty="0">
                <a:effectLst>
                  <a:outerShdw blurRad="38100" dist="38100" dir="2700000" algn="tl">
                    <a:srgbClr val="FFFFFF"/>
                  </a:outerShdw>
                </a:effectLst>
                <a:latin typeface="宋体"/>
                <a:ea typeface="宋体"/>
                <a:cs typeface="宋体"/>
              </a:rPr>
              <a:t>效果：可大幅度降低组合的数量</a:t>
            </a:r>
          </a:p>
        </p:txBody>
      </p:sp>
      <p:pic>
        <p:nvPicPr>
          <p:cNvPr id="6" name="图片 5">
            <a:extLst>
              <a:ext uri="{FF2B5EF4-FFF2-40B4-BE49-F238E27FC236}">
                <a16:creationId xmlns:a16="http://schemas.microsoft.com/office/drawing/2014/main" id="{B84A9C74-BB27-2F4F-FB9C-3793C166A7D5}"/>
              </a:ext>
            </a:extLst>
          </p:cNvPr>
          <p:cNvPicPr>
            <a:picLocks noChangeAspect="1"/>
          </p:cNvPicPr>
          <p:nvPr/>
        </p:nvPicPr>
        <p:blipFill>
          <a:blip r:embed="rId2"/>
          <a:stretch>
            <a:fillRect/>
          </a:stretch>
        </p:blipFill>
        <p:spPr>
          <a:xfrm>
            <a:off x="3515985" y="2260430"/>
            <a:ext cx="4293096" cy="2349277"/>
          </a:xfrm>
          <a:prstGeom prst="rect">
            <a:avLst/>
          </a:prstGeom>
        </p:spPr>
      </p:pic>
      <p:sp>
        <p:nvSpPr>
          <p:cNvPr id="8" name="文本框 7">
            <a:extLst>
              <a:ext uri="{FF2B5EF4-FFF2-40B4-BE49-F238E27FC236}">
                <a16:creationId xmlns:a16="http://schemas.microsoft.com/office/drawing/2014/main" id="{F7343B7C-22A8-62D9-73F1-FADB6D1EDB7E}"/>
              </a:ext>
            </a:extLst>
          </p:cNvPr>
          <p:cNvSpPr txBox="1"/>
          <p:nvPr/>
        </p:nvSpPr>
        <p:spPr>
          <a:xfrm>
            <a:off x="1011026" y="675840"/>
            <a:ext cx="1581346" cy="369332"/>
          </a:xfrm>
          <a:prstGeom prst="rect">
            <a:avLst/>
          </a:prstGeom>
          <a:noFill/>
        </p:spPr>
        <p:txBody>
          <a:bodyPr wrap="square">
            <a:spAutoFit/>
          </a:bodyPr>
          <a:lstStyle/>
          <a:p>
            <a:r>
              <a:rPr lang="zh-CN" altLang="en-US" sz="1800" dirty="0">
                <a:solidFill>
                  <a:srgbClr val="435CC8"/>
                </a:solidFill>
                <a:latin typeface="Microsoft YaHei" panose="020B0503020204020204" pitchFamily="34" charset="-122"/>
                <a:ea typeface="Microsoft YaHei" panose="020B0503020204020204" pitchFamily="34" charset="-122"/>
              </a:rPr>
              <a:t>（两两组合）</a:t>
            </a:r>
            <a:endParaRPr lang="zh-CN" altLang="en-US" dirty="0">
              <a:solidFill>
                <a:srgbClr val="435CC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1374373"/>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5.</a:t>
            </a:r>
            <a:r>
              <a:rPr lang="zh-CN" altLang="en-US" dirty="0"/>
              <a:t> </a:t>
            </a:r>
            <a:r>
              <a:rPr lang="en-US" altLang="zh-CN" dirty="0"/>
              <a:t>Pairwise</a:t>
            </a:r>
            <a:r>
              <a:rPr lang="zh-CN" altLang="en-US" dirty="0"/>
              <a:t>具体示例</a:t>
            </a:r>
            <a:endParaRPr kumimoji="1" lang="zh-CN" altLang="en-US" dirty="0"/>
          </a:p>
        </p:txBody>
      </p:sp>
      <p:sp>
        <p:nvSpPr>
          <p:cNvPr id="4" name="Rectangle 3">
            <a:extLst>
              <a:ext uri="{FF2B5EF4-FFF2-40B4-BE49-F238E27FC236}">
                <a16:creationId xmlns:a16="http://schemas.microsoft.com/office/drawing/2014/main" id="{79E8AD96-08BB-01CC-C9B6-2B823A4DEAF9}"/>
              </a:ext>
            </a:extLst>
          </p:cNvPr>
          <p:cNvSpPr txBox="1">
            <a:spLocks noChangeArrowheads="1"/>
          </p:cNvSpPr>
          <p:nvPr/>
        </p:nvSpPr>
        <p:spPr>
          <a:xfrm>
            <a:off x="443029" y="1559112"/>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B</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B3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endPar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endParaRPr>
          </a:p>
        </p:txBody>
      </p:sp>
      <p:sp>
        <p:nvSpPr>
          <p:cNvPr id="8" name="文本框 7">
            <a:extLst>
              <a:ext uri="{FF2B5EF4-FFF2-40B4-BE49-F238E27FC236}">
                <a16:creationId xmlns:a16="http://schemas.microsoft.com/office/drawing/2014/main" id="{F7343B7C-22A8-62D9-73F1-FADB6D1EDB7E}"/>
              </a:ext>
            </a:extLst>
          </p:cNvPr>
          <p:cNvSpPr txBox="1"/>
          <p:nvPr/>
        </p:nvSpPr>
        <p:spPr>
          <a:xfrm>
            <a:off x="1011026" y="675840"/>
            <a:ext cx="1581346" cy="369332"/>
          </a:xfrm>
          <a:prstGeom prst="rect">
            <a:avLst/>
          </a:prstGeom>
          <a:noFill/>
        </p:spPr>
        <p:txBody>
          <a:bodyPr wrap="square">
            <a:spAutoFit/>
          </a:bodyPr>
          <a:lstStyle/>
          <a:p>
            <a:r>
              <a:rPr lang="zh-CN" altLang="en-US" sz="1800" dirty="0">
                <a:solidFill>
                  <a:srgbClr val="435CC8"/>
                </a:solidFill>
                <a:latin typeface="Microsoft YaHei" panose="020B0503020204020204" pitchFamily="34" charset="-122"/>
                <a:ea typeface="Microsoft YaHei" panose="020B0503020204020204" pitchFamily="34" charset="-122"/>
              </a:rPr>
              <a:t>（两两组合）</a:t>
            </a:r>
            <a:endParaRPr lang="zh-CN" altLang="en-US" dirty="0">
              <a:solidFill>
                <a:srgbClr val="435CC8"/>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FEA8781-510A-0015-0DFE-B1605BA37020}"/>
              </a:ext>
            </a:extLst>
          </p:cNvPr>
          <p:cNvSpPr txBox="1"/>
          <p:nvPr/>
        </p:nvSpPr>
        <p:spPr>
          <a:xfrm>
            <a:off x="443029" y="3179738"/>
            <a:ext cx="2723823"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完全组合测试数是多少？</a:t>
            </a:r>
          </a:p>
        </p:txBody>
      </p:sp>
      <p:sp>
        <p:nvSpPr>
          <p:cNvPr id="7" name="文本框 6">
            <a:extLst>
              <a:ext uri="{FF2B5EF4-FFF2-40B4-BE49-F238E27FC236}">
                <a16:creationId xmlns:a16="http://schemas.microsoft.com/office/drawing/2014/main" id="{AA42724A-ABB0-B057-8E7A-EBE4B6600AE2}"/>
              </a:ext>
            </a:extLst>
          </p:cNvPr>
          <p:cNvSpPr txBox="1"/>
          <p:nvPr/>
        </p:nvSpPr>
        <p:spPr>
          <a:xfrm>
            <a:off x="4786650" y="648404"/>
            <a:ext cx="2060179"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开始两两组合设计</a:t>
            </a:r>
          </a:p>
        </p:txBody>
      </p:sp>
      <p:sp>
        <p:nvSpPr>
          <p:cNvPr id="9" name="Rectangle 3">
            <a:extLst>
              <a:ext uri="{FF2B5EF4-FFF2-40B4-BE49-F238E27FC236}">
                <a16:creationId xmlns:a16="http://schemas.microsoft.com/office/drawing/2014/main" id="{C77DFC94-521A-122C-9A8A-FA5B0FAB7E66}"/>
              </a:ext>
            </a:extLst>
          </p:cNvPr>
          <p:cNvSpPr txBox="1">
            <a:spLocks noChangeArrowheads="1"/>
          </p:cNvSpPr>
          <p:nvPr/>
        </p:nvSpPr>
        <p:spPr>
          <a:xfrm>
            <a:off x="4852638" y="954471"/>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p:txBody>
      </p:sp>
      <p:sp>
        <p:nvSpPr>
          <p:cNvPr id="10" name="Rectangle 3">
            <a:extLst>
              <a:ext uri="{FF2B5EF4-FFF2-40B4-BE49-F238E27FC236}">
                <a16:creationId xmlns:a16="http://schemas.microsoft.com/office/drawing/2014/main" id="{24B7653E-54D5-10B1-C06F-8635287E9456}"/>
              </a:ext>
            </a:extLst>
          </p:cNvPr>
          <p:cNvSpPr txBox="1">
            <a:spLocks noChangeArrowheads="1"/>
          </p:cNvSpPr>
          <p:nvPr/>
        </p:nvSpPr>
        <p:spPr>
          <a:xfrm>
            <a:off x="4852638" y="2189984"/>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p:txBody>
      </p:sp>
      <p:sp>
        <p:nvSpPr>
          <p:cNvPr id="11" name="Rectangle 3">
            <a:extLst>
              <a:ext uri="{FF2B5EF4-FFF2-40B4-BE49-F238E27FC236}">
                <a16:creationId xmlns:a16="http://schemas.microsoft.com/office/drawing/2014/main" id="{EF66F406-A4FF-D1B4-35D2-D1EAA68544F9}"/>
              </a:ext>
            </a:extLst>
          </p:cNvPr>
          <p:cNvSpPr txBox="1">
            <a:spLocks noChangeArrowheads="1"/>
          </p:cNvSpPr>
          <p:nvPr/>
        </p:nvSpPr>
        <p:spPr>
          <a:xfrm>
            <a:off x="4852638" y="3425497"/>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p:txBody>
      </p:sp>
    </p:spTree>
    <p:extLst>
      <p:ext uri="{BB962C8B-B14F-4D97-AF65-F5344CB8AC3E}">
        <p14:creationId xmlns:p14="http://schemas.microsoft.com/office/powerpoint/2010/main" val="272893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Pairwise</a:t>
            </a:r>
            <a:r>
              <a:rPr lang="zh-CN" altLang="en-US" dirty="0"/>
              <a:t>处理更复杂的情况</a:t>
            </a:r>
            <a:endParaRPr kumimoji="1" lang="zh-CN" altLang="en-US" dirty="0"/>
          </a:p>
        </p:txBody>
      </p:sp>
      <p:sp>
        <p:nvSpPr>
          <p:cNvPr id="3" name="矩形 2">
            <a:extLst>
              <a:ext uri="{FF2B5EF4-FFF2-40B4-BE49-F238E27FC236}">
                <a16:creationId xmlns:a16="http://schemas.microsoft.com/office/drawing/2014/main" id="{2078A2DA-C5F6-1905-73CC-5690D2192E16}"/>
              </a:ext>
            </a:extLst>
          </p:cNvPr>
          <p:cNvSpPr/>
          <p:nvPr/>
        </p:nvSpPr>
        <p:spPr>
          <a:xfrm>
            <a:off x="174793" y="1273157"/>
            <a:ext cx="4397207" cy="2597186"/>
          </a:xfrm>
          <a:prstGeom prst="rect">
            <a:avLst/>
          </a:prstGeom>
          <a:noFill/>
        </p:spPr>
        <p:txBody>
          <a:bodyPr wrap="square">
            <a:spAutoFit/>
          </a:bodyPr>
          <a:lstStyle/>
          <a:p>
            <a:pPr marL="315913" indent="-315913" eaLnBrk="0" hangingPunct="0">
              <a:lnSpc>
                <a:spcPct val="130000"/>
              </a:lnSpc>
              <a:spcBef>
                <a:spcPct val="30000"/>
              </a:spcBef>
              <a:buClr>
                <a:srgbClr val="91AC4E"/>
              </a:buClr>
              <a:buSzPct val="80000"/>
              <a:buFont typeface="Wingdings" pitchFamily="2" charset="2"/>
              <a:buChar char="p"/>
              <a:defRPr/>
            </a:pPr>
            <a:r>
              <a:rPr lang="zh-CN" altLang="zh-CN" sz="1600" dirty="0">
                <a:solidFill>
                  <a:srgbClr val="000090"/>
                </a:solidFill>
                <a:latin typeface="Microsoft YaHei" panose="020B0503020204020204" pitchFamily="34" charset="-122"/>
                <a:ea typeface="Microsoft YaHei" panose="020B0503020204020204" pitchFamily="34" charset="-122"/>
                <a:cs typeface="宋体"/>
              </a:rPr>
              <a:t>曝光值</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-2.0</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-1.5</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-1</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-0.5</a:t>
            </a:r>
            <a:r>
              <a:rPr lang="zh-CN" altLang="en-US" sz="1600" dirty="0">
                <a:solidFill>
                  <a:srgbClr val="000090"/>
                </a:solidFill>
                <a:latin typeface="Microsoft YaHei" panose="020B0503020204020204" pitchFamily="34" charset="-122"/>
                <a:ea typeface="Microsoft YaHei" panose="020B0503020204020204" pitchFamily="34" charset="-122"/>
                <a:cs typeface="宋体"/>
              </a:rPr>
              <a:t> </a:t>
            </a:r>
            <a:r>
              <a:rPr lang="zh-TW" altLang="en-US" sz="1600" dirty="0">
                <a:solidFill>
                  <a:srgbClr val="000090"/>
                </a:solidFill>
                <a:latin typeface="Microsoft YaHei" panose="020B0503020204020204" pitchFamily="34" charset="-122"/>
                <a:ea typeface="Microsoft YaHei" panose="020B0503020204020204" pitchFamily="34" charset="-122"/>
                <a:cs typeface="宋体"/>
              </a:rPr>
              <a:t>和 </a:t>
            </a:r>
            <a:r>
              <a:rPr lang="en-US" altLang="zh-TW" sz="1600" dirty="0">
                <a:solidFill>
                  <a:srgbClr val="000090"/>
                </a:solidFill>
                <a:latin typeface="Microsoft YaHei" panose="020B0503020204020204" pitchFamily="34" charset="-122"/>
                <a:ea typeface="Microsoft YaHei" panose="020B0503020204020204" pitchFamily="34" charset="-122"/>
                <a:cs typeface="宋体"/>
              </a:rPr>
              <a:t>+0.5</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+1</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+1.5</a:t>
            </a:r>
            <a:r>
              <a:rPr lang="zh-TW"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TW" sz="1600" dirty="0">
                <a:solidFill>
                  <a:srgbClr val="000090"/>
                </a:solidFill>
                <a:latin typeface="Microsoft YaHei" panose="020B0503020204020204" pitchFamily="34" charset="-122"/>
                <a:ea typeface="Microsoft YaHei" panose="020B0503020204020204" pitchFamily="34" charset="-122"/>
                <a:cs typeface="宋体"/>
              </a:rPr>
              <a:t>+2</a:t>
            </a:r>
            <a:r>
              <a:rPr lang="zh-CN" altLang="en-US" sz="1600" dirty="0">
                <a:solidFill>
                  <a:srgbClr val="000090"/>
                </a:solidFill>
                <a:latin typeface="Microsoft YaHei" panose="020B0503020204020204" pitchFamily="34" charset="-122"/>
                <a:ea typeface="Microsoft YaHei" panose="020B0503020204020204" pitchFamily="34" charset="-122"/>
                <a:cs typeface="宋体"/>
              </a:rPr>
              <a:t> </a:t>
            </a:r>
            <a:endParaRPr lang="en-US" altLang="zh-CN" sz="1600" dirty="0">
              <a:solidFill>
                <a:srgbClr val="000090"/>
              </a:solidFill>
              <a:latin typeface="Microsoft YaHei" panose="020B0503020204020204" pitchFamily="34" charset="-122"/>
              <a:ea typeface="Microsoft YaHei" panose="020B0503020204020204" pitchFamily="34" charset="-122"/>
              <a:cs typeface="宋体"/>
            </a:endParaRPr>
          </a:p>
          <a:p>
            <a:pPr marL="315913" indent="-315913" eaLnBrk="0" hangingPunct="0">
              <a:lnSpc>
                <a:spcPct val="130000"/>
              </a:lnSpc>
              <a:spcBef>
                <a:spcPct val="30000"/>
              </a:spcBef>
              <a:buClr>
                <a:srgbClr val="91AC4E"/>
              </a:buClr>
              <a:buSzPct val="80000"/>
              <a:buFont typeface="Wingdings" pitchFamily="2" charset="2"/>
              <a:buChar char="p"/>
              <a:defRPr/>
            </a:pPr>
            <a:r>
              <a:rPr lang="zh-CN" altLang="zh-CN" sz="1600" dirty="0">
                <a:solidFill>
                  <a:srgbClr val="000090"/>
                </a:solidFill>
                <a:latin typeface="Microsoft YaHei" panose="020B0503020204020204" pitchFamily="34" charset="-122"/>
                <a:ea typeface="Microsoft YaHei" panose="020B0503020204020204" pitchFamily="34" charset="-122"/>
                <a:cs typeface="宋体"/>
              </a:rPr>
              <a:t>白平衡</a:t>
            </a:r>
            <a:r>
              <a:rPr lang="zh-CN" altLang="en-US" sz="1600" dirty="0">
                <a:solidFill>
                  <a:srgbClr val="000090"/>
                </a:solidFill>
                <a:latin typeface="Microsoft YaHei" panose="020B0503020204020204" pitchFamily="34" charset="-122"/>
                <a:ea typeface="Microsoft YaHei" panose="020B0503020204020204" pitchFamily="34" charset="-122"/>
                <a:cs typeface="宋体"/>
              </a:rPr>
              <a:t>：白炽灯、荧光灯、闪光灯、阴天等</a:t>
            </a:r>
            <a:endParaRPr lang="en-US" altLang="zh-CN" sz="1600" dirty="0">
              <a:solidFill>
                <a:srgbClr val="000090"/>
              </a:solidFill>
              <a:latin typeface="Microsoft YaHei" panose="020B0503020204020204" pitchFamily="34" charset="-122"/>
              <a:ea typeface="Microsoft YaHei" panose="020B0503020204020204" pitchFamily="34" charset="-122"/>
              <a:cs typeface="宋体"/>
            </a:endParaRPr>
          </a:p>
          <a:p>
            <a:pPr marL="315913" indent="-315913" eaLnBrk="0" hangingPunct="0">
              <a:lnSpc>
                <a:spcPct val="130000"/>
              </a:lnSpc>
              <a:spcBef>
                <a:spcPct val="30000"/>
              </a:spcBef>
              <a:buClr>
                <a:srgbClr val="91AC4E"/>
              </a:buClr>
              <a:buSzPct val="80000"/>
              <a:buFont typeface="Wingdings" pitchFamily="2" charset="2"/>
              <a:buChar char="p"/>
              <a:defRPr/>
            </a:pPr>
            <a:r>
              <a:rPr lang="zh-CN" altLang="zh-CN" sz="1600" dirty="0">
                <a:solidFill>
                  <a:srgbClr val="000090"/>
                </a:solidFill>
                <a:latin typeface="Microsoft YaHei" panose="020B0503020204020204" pitchFamily="34" charset="-122"/>
                <a:ea typeface="Microsoft YaHei" panose="020B0503020204020204" pitchFamily="34" charset="-122"/>
                <a:cs typeface="宋体"/>
              </a:rPr>
              <a:t>感光度</a:t>
            </a:r>
            <a:r>
              <a:rPr lang="zh-CN" altLang="en-US" sz="1600" dirty="0">
                <a:solidFill>
                  <a:srgbClr val="000090"/>
                </a:solidFill>
                <a:latin typeface="Microsoft YaHei" panose="020B0503020204020204" pitchFamily="34" charset="-122"/>
                <a:ea typeface="Microsoft YaHei" panose="020B0503020204020204" pitchFamily="34" charset="-122"/>
                <a:cs typeface="宋体"/>
              </a:rPr>
              <a:t>：自动，</a:t>
            </a:r>
            <a:r>
              <a:rPr lang="en-US" altLang="zh-CN" sz="1600" dirty="0">
                <a:solidFill>
                  <a:srgbClr val="000090"/>
                </a:solidFill>
                <a:latin typeface="Microsoft YaHei" panose="020B0503020204020204" pitchFamily="34" charset="-122"/>
                <a:ea typeface="Microsoft YaHei" panose="020B0503020204020204" pitchFamily="34" charset="-122"/>
                <a:cs typeface="宋体"/>
              </a:rPr>
              <a:t>100</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CN" sz="1600" dirty="0">
                <a:solidFill>
                  <a:srgbClr val="000090"/>
                </a:solidFill>
                <a:latin typeface="Microsoft YaHei" panose="020B0503020204020204" pitchFamily="34" charset="-122"/>
                <a:ea typeface="Microsoft YaHei" panose="020B0503020204020204" pitchFamily="34" charset="-122"/>
                <a:cs typeface="宋体"/>
              </a:rPr>
              <a:t>200</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CN" sz="1600" dirty="0">
                <a:solidFill>
                  <a:srgbClr val="000090"/>
                </a:solidFill>
                <a:latin typeface="Microsoft YaHei" panose="020B0503020204020204" pitchFamily="34" charset="-122"/>
                <a:ea typeface="Microsoft YaHei" panose="020B0503020204020204" pitchFamily="34" charset="-122"/>
                <a:cs typeface="宋体"/>
              </a:rPr>
              <a:t>400</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CN" sz="1600" dirty="0">
                <a:solidFill>
                  <a:srgbClr val="000090"/>
                </a:solidFill>
                <a:latin typeface="Microsoft YaHei" panose="020B0503020204020204" pitchFamily="34" charset="-122"/>
                <a:ea typeface="Microsoft YaHei" panose="020B0503020204020204" pitchFamily="34" charset="-122"/>
                <a:cs typeface="宋体"/>
              </a:rPr>
              <a:t>800</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CN" sz="1600" dirty="0">
                <a:solidFill>
                  <a:srgbClr val="000090"/>
                </a:solidFill>
                <a:latin typeface="Microsoft YaHei" panose="020B0503020204020204" pitchFamily="34" charset="-122"/>
                <a:ea typeface="Microsoft YaHei" panose="020B0503020204020204" pitchFamily="34" charset="-122"/>
                <a:cs typeface="宋体"/>
              </a:rPr>
              <a:t>1600</a:t>
            </a:r>
            <a:r>
              <a:rPr lang="zh-CN" altLang="en-US" sz="1600" dirty="0">
                <a:solidFill>
                  <a:srgbClr val="000090"/>
                </a:solidFill>
                <a:latin typeface="Microsoft YaHei" panose="020B0503020204020204" pitchFamily="34" charset="-122"/>
                <a:ea typeface="Microsoft YaHei" panose="020B0503020204020204" pitchFamily="34" charset="-122"/>
                <a:cs typeface="宋体"/>
              </a:rPr>
              <a:t>，</a:t>
            </a:r>
            <a:r>
              <a:rPr lang="en-US" altLang="zh-CN" sz="1600" dirty="0">
                <a:solidFill>
                  <a:srgbClr val="000090"/>
                </a:solidFill>
                <a:latin typeface="Microsoft YaHei" panose="020B0503020204020204" pitchFamily="34" charset="-122"/>
                <a:ea typeface="Microsoft YaHei" panose="020B0503020204020204" pitchFamily="34" charset="-122"/>
                <a:cs typeface="宋体"/>
              </a:rPr>
              <a:t>3200</a:t>
            </a:r>
          </a:p>
          <a:p>
            <a:pPr marL="315913" indent="-315913" eaLnBrk="0" hangingPunct="0">
              <a:lnSpc>
                <a:spcPct val="130000"/>
              </a:lnSpc>
              <a:spcBef>
                <a:spcPct val="30000"/>
              </a:spcBef>
              <a:buClr>
                <a:srgbClr val="91AC4E"/>
              </a:buClr>
              <a:buSzPct val="80000"/>
              <a:buFont typeface="Wingdings" pitchFamily="2" charset="2"/>
              <a:buChar char="p"/>
              <a:defRPr/>
            </a:pPr>
            <a:r>
              <a:rPr lang="en-US" altLang="zh-CN" sz="1600" dirty="0">
                <a:solidFill>
                  <a:srgbClr val="000090"/>
                </a:solidFill>
                <a:latin typeface="Microsoft YaHei" panose="020B0503020204020204" pitchFamily="34" charset="-122"/>
                <a:ea typeface="Microsoft YaHei" panose="020B0503020204020204" pitchFamily="34" charset="-122"/>
                <a:cs typeface="宋体"/>
              </a:rPr>
              <a:t> </a:t>
            </a:r>
            <a:r>
              <a:rPr lang="zh-CN" altLang="en-US" sz="1600" dirty="0">
                <a:solidFill>
                  <a:srgbClr val="000090"/>
                </a:solidFill>
                <a:latin typeface="Microsoft YaHei" panose="020B0503020204020204" pitchFamily="34" charset="-122"/>
                <a:ea typeface="Microsoft YaHei" panose="020B0503020204020204" pitchFamily="34" charset="-122"/>
                <a:cs typeface="宋体"/>
              </a:rPr>
              <a:t>分辨率：低，中，高，超高</a:t>
            </a:r>
            <a:endParaRPr lang="en-US" altLang="zh-CN" sz="1600" dirty="0">
              <a:solidFill>
                <a:srgbClr val="000090"/>
              </a:solidFill>
              <a:latin typeface="Microsoft YaHei" panose="020B0503020204020204" pitchFamily="34" charset="-122"/>
              <a:ea typeface="Microsoft YaHei" panose="020B0503020204020204" pitchFamily="34" charset="-122"/>
              <a:cs typeface="宋体"/>
            </a:endParaRPr>
          </a:p>
          <a:p>
            <a:pPr marL="315913" indent="-315913" eaLnBrk="0" hangingPunct="0">
              <a:lnSpc>
                <a:spcPct val="130000"/>
              </a:lnSpc>
              <a:spcBef>
                <a:spcPct val="30000"/>
              </a:spcBef>
              <a:buClr>
                <a:srgbClr val="91AC4E"/>
              </a:buClr>
              <a:buSzPct val="80000"/>
              <a:buFont typeface="Wingdings" pitchFamily="2" charset="2"/>
              <a:buChar char="p"/>
              <a:defRPr/>
            </a:pPr>
            <a:r>
              <a:rPr lang="zh-CN" altLang="en-US" sz="1600" dirty="0">
                <a:solidFill>
                  <a:srgbClr val="000090"/>
                </a:solidFill>
                <a:latin typeface="Microsoft YaHei" panose="020B0503020204020204" pitchFamily="34" charset="-122"/>
                <a:ea typeface="Microsoft YaHei" panose="020B0503020204020204" pitchFamily="34" charset="-122"/>
                <a:cs typeface="宋体"/>
              </a:rPr>
              <a:t>效果：无，负片，灰度，深褐色</a:t>
            </a:r>
            <a:r>
              <a:rPr lang="zh-CN" altLang="zh-CN" sz="1600" dirty="0">
                <a:solidFill>
                  <a:srgbClr val="000090"/>
                </a:solidFill>
                <a:latin typeface="Microsoft YaHei" panose="020B0503020204020204" pitchFamily="34" charset="-122"/>
                <a:ea typeface="Microsoft YaHei" panose="020B0503020204020204" pitchFamily="34" charset="-122"/>
                <a:cs typeface="宋体"/>
              </a:rPr>
              <a:t> </a:t>
            </a:r>
            <a:endParaRPr lang="zh-CN" altLang="en-US" sz="1600" dirty="0">
              <a:solidFill>
                <a:srgbClr val="000090"/>
              </a:solidFill>
              <a:latin typeface="Microsoft YaHei" panose="020B0503020204020204" pitchFamily="34" charset="-122"/>
              <a:ea typeface="Microsoft YaHei" panose="020B0503020204020204" pitchFamily="34" charset="-122"/>
              <a:cs typeface="宋体"/>
            </a:endParaRPr>
          </a:p>
        </p:txBody>
      </p:sp>
      <p:pic>
        <p:nvPicPr>
          <p:cNvPr id="5" name="图片 4" descr="屏幕快照 2014-09-07 下午3.55.38.png">
            <a:extLst>
              <a:ext uri="{FF2B5EF4-FFF2-40B4-BE49-F238E27FC236}">
                <a16:creationId xmlns:a16="http://schemas.microsoft.com/office/drawing/2014/main" id="{C3C93CBC-D641-88BF-C8DC-099E0E6F367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7871" y="1273157"/>
            <a:ext cx="4150389" cy="2268252"/>
          </a:xfrm>
          <a:prstGeom prst="rect">
            <a:avLst/>
          </a:prstGeom>
        </p:spPr>
      </p:pic>
      <p:sp>
        <p:nvSpPr>
          <p:cNvPr id="6" name="文本框 5">
            <a:extLst>
              <a:ext uri="{FF2B5EF4-FFF2-40B4-BE49-F238E27FC236}">
                <a16:creationId xmlns:a16="http://schemas.microsoft.com/office/drawing/2014/main" id="{F74D0565-A401-C295-5700-17E8363B9167}"/>
              </a:ext>
            </a:extLst>
          </p:cNvPr>
          <p:cNvSpPr txBox="1"/>
          <p:nvPr/>
        </p:nvSpPr>
        <p:spPr>
          <a:xfrm>
            <a:off x="380703" y="4077588"/>
            <a:ext cx="3985386" cy="424732"/>
          </a:xfrm>
          <a:prstGeom prst="rect">
            <a:avLst/>
          </a:prstGeom>
          <a:noFill/>
        </p:spPr>
        <p:txBody>
          <a:bodyPr wrap="none" rtlCol="0">
            <a:spAutoFit/>
          </a:bodyPr>
          <a:lstStyle/>
          <a:p>
            <a:r>
              <a:rPr kumimoji="1" lang="zh-CN" altLang="en-US" sz="2160" dirty="0">
                <a:solidFill>
                  <a:srgbClr val="FF6600"/>
                </a:solidFill>
                <a:latin typeface="Microsoft YaHei" panose="020B0503020204020204" pitchFamily="34" charset="-122"/>
                <a:ea typeface="Microsoft YaHei" panose="020B0503020204020204" pitchFamily="34" charset="-122"/>
              </a:rPr>
              <a:t>完整组合：</a:t>
            </a:r>
            <a:r>
              <a:rPr kumimoji="1" lang="en-US" altLang="zh-CN" sz="2160" dirty="0">
                <a:solidFill>
                  <a:srgbClr val="FF6600"/>
                </a:solidFill>
                <a:latin typeface="Microsoft YaHei" panose="020B0503020204020204" pitchFamily="34" charset="-122"/>
                <a:ea typeface="Microsoft YaHei" panose="020B0503020204020204" pitchFamily="34" charset="-122"/>
              </a:rPr>
              <a:t>8</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4</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7</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4</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4</a:t>
            </a:r>
            <a:r>
              <a:rPr kumimoji="1" lang="zh-CN" altLang="en-US" sz="2160" dirty="0">
                <a:solidFill>
                  <a:srgbClr val="FF6600"/>
                </a:solidFill>
                <a:latin typeface="Microsoft YaHei" panose="020B0503020204020204" pitchFamily="34" charset="-122"/>
                <a:ea typeface="Microsoft YaHei" panose="020B0503020204020204" pitchFamily="34" charset="-122"/>
              </a:rPr>
              <a:t> </a:t>
            </a:r>
            <a:r>
              <a:rPr kumimoji="1" lang="en-US" altLang="zh-CN" sz="2160" dirty="0">
                <a:solidFill>
                  <a:srgbClr val="FF6600"/>
                </a:solidFill>
                <a:latin typeface="Microsoft YaHei" panose="020B0503020204020204" pitchFamily="34" charset="-122"/>
                <a:ea typeface="Microsoft YaHei" panose="020B0503020204020204" pitchFamily="34" charset="-122"/>
              </a:rPr>
              <a:t>=</a:t>
            </a:r>
            <a:r>
              <a:rPr kumimoji="1" lang="zh-CN" altLang="en-US" sz="2160" dirty="0">
                <a:solidFill>
                  <a:srgbClr val="FF6600"/>
                </a:solidFill>
                <a:latin typeface="Microsoft YaHei" panose="020B0503020204020204" pitchFamily="34" charset="-122"/>
                <a:ea typeface="Microsoft YaHei" panose="020B0503020204020204" pitchFamily="34" charset="-122"/>
              </a:rPr>
              <a:t> </a:t>
            </a:r>
            <a:r>
              <a:rPr kumimoji="1" lang="en-US" altLang="zh-CN" sz="2160" dirty="0">
                <a:solidFill>
                  <a:srgbClr val="FF6600"/>
                </a:solidFill>
                <a:latin typeface="Microsoft YaHei" panose="020B0503020204020204" pitchFamily="34" charset="-122"/>
                <a:ea typeface="Microsoft YaHei" panose="020B0503020204020204" pitchFamily="34" charset="-122"/>
              </a:rPr>
              <a:t>3584</a:t>
            </a:r>
            <a:r>
              <a:rPr kumimoji="1" lang="zh-CN" altLang="en-US" sz="2160" dirty="0">
                <a:solidFill>
                  <a:srgbClr val="FF6600"/>
                </a:solidFill>
                <a:latin typeface="Microsoft YaHei" panose="020B0503020204020204" pitchFamily="34" charset="-122"/>
                <a:ea typeface="Microsoft YaHei" panose="020B0503020204020204" pitchFamily="34" charset="-122"/>
              </a:rPr>
              <a:t> </a:t>
            </a:r>
          </a:p>
        </p:txBody>
      </p:sp>
      <p:sp>
        <p:nvSpPr>
          <p:cNvPr id="4" name="文本框 3">
            <a:extLst>
              <a:ext uri="{FF2B5EF4-FFF2-40B4-BE49-F238E27FC236}">
                <a16:creationId xmlns:a16="http://schemas.microsoft.com/office/drawing/2014/main" id="{306C23EA-5B90-07BB-4FF2-84AED30B4673}"/>
              </a:ext>
            </a:extLst>
          </p:cNvPr>
          <p:cNvSpPr txBox="1"/>
          <p:nvPr/>
        </p:nvSpPr>
        <p:spPr>
          <a:xfrm>
            <a:off x="4932712" y="3797533"/>
            <a:ext cx="2687787" cy="757130"/>
          </a:xfrm>
          <a:prstGeom prst="rect">
            <a:avLst/>
          </a:prstGeom>
          <a:noFill/>
        </p:spPr>
        <p:txBody>
          <a:bodyPr wrap="none" rtlCol="0">
            <a:spAutoFit/>
          </a:bodyPr>
          <a:lstStyle/>
          <a:p>
            <a:r>
              <a:rPr kumimoji="1" lang="en-US" altLang="zh-CN" sz="2160" dirty="0">
                <a:solidFill>
                  <a:srgbClr val="FF6600"/>
                </a:solidFill>
                <a:latin typeface="Microsoft YaHei" panose="020B0503020204020204" pitchFamily="34" charset="-122"/>
                <a:ea typeface="Microsoft YaHei" panose="020B0503020204020204" pitchFamily="34" charset="-122"/>
              </a:rPr>
              <a:t>Pairwise</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8</a:t>
            </a:r>
            <a:r>
              <a:rPr kumimoji="1" lang="zh-CN" altLang="en-US" sz="2160" dirty="0">
                <a:solidFill>
                  <a:srgbClr val="FF6600"/>
                </a:solidFill>
                <a:latin typeface="Microsoft YaHei" panose="020B0503020204020204" pitchFamily="34" charset="-122"/>
                <a:ea typeface="Microsoft YaHei" panose="020B0503020204020204" pitchFamily="34" charset="-122"/>
              </a:rPr>
              <a:t>*</a:t>
            </a:r>
            <a:r>
              <a:rPr kumimoji="1" lang="en-US" altLang="zh-CN" sz="2160" dirty="0">
                <a:solidFill>
                  <a:srgbClr val="FF6600"/>
                </a:solidFill>
                <a:latin typeface="Microsoft YaHei" panose="020B0503020204020204" pitchFamily="34" charset="-122"/>
                <a:ea typeface="Microsoft YaHei" panose="020B0503020204020204" pitchFamily="34" charset="-122"/>
              </a:rPr>
              <a:t>7</a:t>
            </a:r>
            <a:r>
              <a:rPr kumimoji="1" lang="zh-CN" altLang="en-US" sz="2160" dirty="0">
                <a:solidFill>
                  <a:srgbClr val="FF6600"/>
                </a:solidFill>
                <a:latin typeface="Microsoft YaHei" panose="020B0503020204020204" pitchFamily="34" charset="-122"/>
                <a:ea typeface="Microsoft YaHei" panose="020B0503020204020204" pitchFamily="34" charset="-122"/>
              </a:rPr>
              <a:t> </a:t>
            </a:r>
            <a:r>
              <a:rPr kumimoji="1" lang="en-US" altLang="zh-CN" sz="2160" dirty="0">
                <a:solidFill>
                  <a:srgbClr val="FF6600"/>
                </a:solidFill>
                <a:latin typeface="Microsoft YaHei" panose="020B0503020204020204" pitchFamily="34" charset="-122"/>
                <a:ea typeface="Microsoft YaHei" panose="020B0503020204020204" pitchFamily="34" charset="-122"/>
              </a:rPr>
              <a:t>=</a:t>
            </a:r>
            <a:r>
              <a:rPr kumimoji="1" lang="zh-CN" altLang="en-US" sz="2160" dirty="0">
                <a:solidFill>
                  <a:srgbClr val="FF6600"/>
                </a:solidFill>
                <a:latin typeface="Microsoft YaHei" panose="020B0503020204020204" pitchFamily="34" charset="-122"/>
                <a:ea typeface="Microsoft YaHei" panose="020B0503020204020204" pitchFamily="34" charset="-122"/>
              </a:rPr>
              <a:t> </a:t>
            </a:r>
            <a:r>
              <a:rPr kumimoji="1" lang="en-US" altLang="zh-CN" sz="2160" dirty="0">
                <a:solidFill>
                  <a:srgbClr val="FF6600"/>
                </a:solidFill>
                <a:latin typeface="Microsoft YaHei" panose="020B0503020204020204" pitchFamily="34" charset="-122"/>
                <a:ea typeface="Microsoft YaHei" panose="020B0503020204020204" pitchFamily="34" charset="-122"/>
              </a:rPr>
              <a:t>56</a:t>
            </a:r>
          </a:p>
          <a:p>
            <a:r>
              <a:rPr kumimoji="1" lang="en-US" altLang="zh-CN" sz="2160" b="1" dirty="0">
                <a:solidFill>
                  <a:srgbClr val="FF6600"/>
                </a:solidFill>
                <a:latin typeface="Microsoft YaHei" panose="020B0503020204020204" pitchFamily="34" charset="-122"/>
                <a:ea typeface="Microsoft YaHei" panose="020B0503020204020204" pitchFamily="34" charset="-122"/>
              </a:rPr>
              <a:t>56/3584</a:t>
            </a:r>
            <a:r>
              <a:rPr kumimoji="1" lang="zh-CN" altLang="en-US" sz="2160" b="1" dirty="0">
                <a:solidFill>
                  <a:srgbClr val="FF6600"/>
                </a:solidFill>
                <a:latin typeface="Microsoft YaHei" panose="020B0503020204020204" pitchFamily="34" charset="-122"/>
                <a:ea typeface="Microsoft YaHei" panose="020B0503020204020204" pitchFamily="34" charset="-122"/>
              </a:rPr>
              <a:t> </a:t>
            </a:r>
            <a:r>
              <a:rPr kumimoji="1" lang="en-US" altLang="zh-CN" sz="2160" b="1" dirty="0">
                <a:solidFill>
                  <a:srgbClr val="FF6600"/>
                </a:solidFill>
                <a:latin typeface="Microsoft YaHei" panose="020B0503020204020204" pitchFamily="34" charset="-122"/>
                <a:ea typeface="Microsoft YaHei" panose="020B0503020204020204" pitchFamily="34" charset="-122"/>
              </a:rPr>
              <a:t>=</a:t>
            </a:r>
            <a:r>
              <a:rPr kumimoji="1" lang="zh-CN" altLang="en-US" sz="2160" b="1" dirty="0">
                <a:solidFill>
                  <a:srgbClr val="FF6600"/>
                </a:solidFill>
                <a:latin typeface="Microsoft YaHei" panose="020B0503020204020204" pitchFamily="34" charset="-122"/>
                <a:ea typeface="Microsoft YaHei" panose="020B0503020204020204" pitchFamily="34" charset="-122"/>
              </a:rPr>
              <a:t> </a:t>
            </a:r>
            <a:r>
              <a:rPr kumimoji="1" lang="en-US" altLang="zh-CN" sz="2160" b="1" dirty="0">
                <a:solidFill>
                  <a:srgbClr val="FF6600"/>
                </a:solidFill>
                <a:latin typeface="Microsoft YaHei" panose="020B0503020204020204" pitchFamily="34" charset="-122"/>
                <a:ea typeface="Microsoft YaHei" panose="020B0503020204020204" pitchFamily="34" charset="-122"/>
              </a:rPr>
              <a:t>1.56%</a:t>
            </a:r>
            <a:r>
              <a:rPr kumimoji="1" lang="zh-CN" altLang="en-US" sz="2160" b="1" dirty="0">
                <a:solidFill>
                  <a:srgbClr val="FF6600"/>
                </a:solidFill>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40511284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7127" y="796019"/>
            <a:ext cx="7338060" cy="646331"/>
          </a:xfrm>
          <a:prstGeom prst="rect">
            <a:avLst/>
          </a:prstGeom>
        </p:spPr>
        <p:txBody>
          <a:bodyPr>
            <a:spAutoFit/>
          </a:bodyPr>
          <a:lstStyle/>
          <a:p>
            <a:pPr marL="308610" indent="-308610">
              <a:spcBef>
                <a:spcPct val="20000"/>
              </a:spcBef>
              <a:buBlip>
                <a:blip r:embed="rId3"/>
              </a:buBlip>
              <a:defRPr/>
            </a:pPr>
            <a:r>
              <a:rPr lang="zh-CN" altLang="en-US" dirty="0">
                <a:latin typeface="Times New Roman" pitchFamily="18" charset="0"/>
                <a:ea typeface="宋体" charset="-122"/>
              </a:rPr>
              <a:t>大部分缺陷是在两个变量取值冲突的测试时被发现的，而不需要测试所有的完整组合</a:t>
            </a:r>
          </a:p>
        </p:txBody>
      </p:sp>
      <p:pic>
        <p:nvPicPr>
          <p:cNvPr id="2" name="图片 1" descr="屏幕快照 2014-09-08 下午3.25.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142" y="1442350"/>
            <a:ext cx="3564396" cy="3188641"/>
          </a:xfrm>
          <a:prstGeom prst="rect">
            <a:avLst/>
          </a:prstGeom>
        </p:spPr>
      </p:pic>
      <p:pic>
        <p:nvPicPr>
          <p:cNvPr id="4" name="图片 3" descr="屏幕快照 2014-09-08 下午3.30.4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806" y="1817188"/>
            <a:ext cx="3218351" cy="2441424"/>
          </a:xfrm>
          <a:prstGeom prst="rect">
            <a:avLst/>
          </a:prstGeom>
        </p:spPr>
      </p:pic>
      <p:sp>
        <p:nvSpPr>
          <p:cNvPr id="5" name="标题 4">
            <a:extLst>
              <a:ext uri="{FF2B5EF4-FFF2-40B4-BE49-F238E27FC236}">
                <a16:creationId xmlns:a16="http://schemas.microsoft.com/office/drawing/2014/main" id="{7AF0BDC6-4EAE-2F32-E571-E584F332517E}"/>
              </a:ext>
            </a:extLst>
          </p:cNvPr>
          <p:cNvSpPr>
            <a:spLocks noGrp="1"/>
          </p:cNvSpPr>
          <p:nvPr>
            <p:ph type="title"/>
          </p:nvPr>
        </p:nvSpPr>
        <p:spPr/>
        <p:txBody>
          <a:bodyPr/>
          <a:lstStyle/>
          <a:p>
            <a:r>
              <a:rPr lang="en-US" altLang="zh-CN" dirty="0"/>
              <a:t>Pairwise</a:t>
            </a:r>
            <a:r>
              <a:rPr lang="zh-CN" altLang="en-US" dirty="0"/>
              <a:t>方法来自于经验数据</a:t>
            </a:r>
          </a:p>
        </p:txBody>
      </p:sp>
    </p:spTree>
    <p:extLst>
      <p:ext uri="{BB962C8B-B14F-4D97-AF65-F5344CB8AC3E}">
        <p14:creationId xmlns:p14="http://schemas.microsoft.com/office/powerpoint/2010/main" val="128951465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F0BDC6-4EAE-2F32-E571-E584F332517E}"/>
              </a:ext>
            </a:extLst>
          </p:cNvPr>
          <p:cNvSpPr>
            <a:spLocks noGrp="1"/>
          </p:cNvSpPr>
          <p:nvPr>
            <p:ph type="title"/>
          </p:nvPr>
        </p:nvSpPr>
        <p:spPr/>
        <p:txBody>
          <a:bodyPr>
            <a:normAutofit/>
          </a:bodyPr>
          <a:lstStyle/>
          <a:p>
            <a:r>
              <a:rPr lang="en-US" altLang="zh-CN" dirty="0"/>
              <a:t>Pairwise</a:t>
            </a:r>
            <a:r>
              <a:rPr lang="zh-CN" altLang="en-US" dirty="0"/>
              <a:t>方法来自于经验数据 </a:t>
            </a:r>
            <a:r>
              <a:rPr lang="en-US" altLang="zh-CN" sz="2400" b="0" dirty="0"/>
              <a:t>–</a:t>
            </a:r>
            <a:r>
              <a:rPr lang="zh-CN" altLang="en-US" sz="2400" b="0" dirty="0"/>
              <a:t> 续</a:t>
            </a:r>
          </a:p>
        </p:txBody>
      </p:sp>
      <p:pic>
        <p:nvPicPr>
          <p:cNvPr id="3" name="图片 2" descr="屏幕快照 2015-03-23 下午4.45.04.png">
            <a:extLst>
              <a:ext uri="{FF2B5EF4-FFF2-40B4-BE49-F238E27FC236}">
                <a16:creationId xmlns:a16="http://schemas.microsoft.com/office/drawing/2014/main" id="{1AAA6A95-AB29-8B09-5171-4515A622606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960" y="1279292"/>
            <a:ext cx="7647250" cy="2810352"/>
          </a:xfrm>
          <a:prstGeom prst="rect">
            <a:avLst/>
          </a:prstGeom>
        </p:spPr>
      </p:pic>
      <p:sp>
        <p:nvSpPr>
          <p:cNvPr id="7" name="圆角矩形 6">
            <a:extLst>
              <a:ext uri="{FF2B5EF4-FFF2-40B4-BE49-F238E27FC236}">
                <a16:creationId xmlns:a16="http://schemas.microsoft.com/office/drawing/2014/main" id="{AF6ED7C0-3719-3E80-2E14-CA92936FC35D}"/>
              </a:ext>
            </a:extLst>
          </p:cNvPr>
          <p:cNvSpPr/>
          <p:nvPr/>
        </p:nvSpPr>
        <p:spPr>
          <a:xfrm>
            <a:off x="672960" y="3007479"/>
            <a:ext cx="7712057" cy="360040"/>
          </a:xfrm>
          <a:prstGeom prst="roundRect">
            <a:avLst/>
          </a:prstGeom>
          <a:solidFill>
            <a:srgbClr val="008000">
              <a:alpha val="29000"/>
            </a:srgbClr>
          </a:solid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圆角矩形 7">
            <a:extLst>
              <a:ext uri="{FF2B5EF4-FFF2-40B4-BE49-F238E27FC236}">
                <a16:creationId xmlns:a16="http://schemas.microsoft.com/office/drawing/2014/main" id="{B3694F34-3406-0843-1A6A-79FECE30B6CD}"/>
              </a:ext>
            </a:extLst>
          </p:cNvPr>
          <p:cNvSpPr/>
          <p:nvPr/>
        </p:nvSpPr>
        <p:spPr>
          <a:xfrm>
            <a:off x="672960" y="2287398"/>
            <a:ext cx="7712057" cy="360040"/>
          </a:xfrm>
          <a:prstGeom prst="roundRect">
            <a:avLst/>
          </a:prstGeom>
          <a:solidFill>
            <a:srgbClr val="FF6600">
              <a:alpha val="29000"/>
            </a:srgbClr>
          </a:solid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 name="标题 1">
            <a:extLst>
              <a:ext uri="{FF2B5EF4-FFF2-40B4-BE49-F238E27FC236}">
                <a16:creationId xmlns:a16="http://schemas.microsoft.com/office/drawing/2014/main" id="{3436A4A0-C5A7-C508-CFCD-FDD86C20B50B}"/>
              </a:ext>
            </a:extLst>
          </p:cNvPr>
          <p:cNvSpPr txBox="1">
            <a:spLocks/>
          </p:cNvSpPr>
          <p:nvPr/>
        </p:nvSpPr>
        <p:spPr>
          <a:xfrm>
            <a:off x="1503667" y="4089644"/>
            <a:ext cx="5551854" cy="421482"/>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pPr algn="ctr"/>
            <a:r>
              <a:rPr lang="zh-CN" altLang="en-US" sz="2000" b="0">
                <a:solidFill>
                  <a:srgbClr val="435CC8"/>
                </a:solidFill>
              </a:rPr>
              <a:t>不同强度的组合故障覆盖率 </a:t>
            </a:r>
          </a:p>
        </p:txBody>
      </p:sp>
    </p:spTree>
    <p:extLst>
      <p:ext uri="{BB962C8B-B14F-4D97-AF65-F5344CB8AC3E}">
        <p14:creationId xmlns:p14="http://schemas.microsoft.com/office/powerpoint/2010/main" val="10236482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6" presetClass="entr" presetSubtype="2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F0BDC6-4EAE-2F32-E571-E584F332517E}"/>
              </a:ext>
            </a:extLst>
          </p:cNvPr>
          <p:cNvSpPr>
            <a:spLocks noGrp="1"/>
          </p:cNvSpPr>
          <p:nvPr>
            <p:ph type="title"/>
          </p:nvPr>
        </p:nvSpPr>
        <p:spPr/>
        <p:txBody>
          <a:bodyPr>
            <a:normAutofit/>
          </a:bodyPr>
          <a:lstStyle/>
          <a:p>
            <a:r>
              <a:rPr lang="en-US" altLang="zh-CN" dirty="0"/>
              <a:t>Pairwise</a:t>
            </a:r>
            <a:r>
              <a:rPr lang="zh-CN" altLang="en-US" dirty="0"/>
              <a:t>方法工具</a:t>
            </a:r>
            <a:endParaRPr lang="zh-CN" altLang="en-US" sz="2400" b="0" dirty="0"/>
          </a:p>
        </p:txBody>
      </p:sp>
      <p:pic>
        <p:nvPicPr>
          <p:cNvPr id="2" name="图片 3" descr="temp.png">
            <a:extLst>
              <a:ext uri="{FF2B5EF4-FFF2-40B4-BE49-F238E27FC236}">
                <a16:creationId xmlns:a16="http://schemas.microsoft.com/office/drawing/2014/main" id="{7AA3F10E-2480-A9C7-7A18-457622945351}"/>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88358" y="702520"/>
            <a:ext cx="6185061"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4">
            <a:extLst>
              <a:ext uri="{FF2B5EF4-FFF2-40B4-BE49-F238E27FC236}">
                <a16:creationId xmlns:a16="http://schemas.microsoft.com/office/drawing/2014/main" id="{2B3B32EE-3DC3-26D0-35FA-BE9065A4323D}"/>
              </a:ext>
            </a:extLst>
          </p:cNvPr>
          <p:cNvSpPr>
            <a:spLocks noChangeArrowheads="1"/>
          </p:cNvSpPr>
          <p:nvPr/>
        </p:nvSpPr>
        <p:spPr bwMode="auto">
          <a:xfrm>
            <a:off x="2747957" y="4801868"/>
            <a:ext cx="3126112"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620" dirty="0">
                <a:hlinkClick r:id="rId4"/>
              </a:rPr>
              <a:t>http://www.pairwise.org/tools.asp</a:t>
            </a:r>
            <a:endParaRPr lang="zh-CN" altLang="en-US" sz="1620" dirty="0"/>
          </a:p>
        </p:txBody>
      </p:sp>
    </p:spTree>
    <p:extLst>
      <p:ext uri="{BB962C8B-B14F-4D97-AF65-F5344CB8AC3E}">
        <p14:creationId xmlns:p14="http://schemas.microsoft.com/office/powerpoint/2010/main" val="2979516401"/>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F0BDC6-4EAE-2F32-E571-E584F332517E}"/>
              </a:ext>
            </a:extLst>
          </p:cNvPr>
          <p:cNvSpPr>
            <a:spLocks noGrp="1"/>
          </p:cNvSpPr>
          <p:nvPr>
            <p:ph type="title"/>
          </p:nvPr>
        </p:nvSpPr>
        <p:spPr/>
        <p:txBody>
          <a:bodyPr>
            <a:normAutofit/>
          </a:bodyPr>
          <a:lstStyle/>
          <a:p>
            <a:r>
              <a:rPr lang="en-US" altLang="zh-CN" dirty="0"/>
              <a:t>Pairwise</a:t>
            </a:r>
            <a:r>
              <a:rPr lang="zh-CN" altLang="en-US" dirty="0"/>
              <a:t>工具推荐</a:t>
            </a:r>
            <a:r>
              <a:rPr lang="en-US" altLang="zh-CN" dirty="0"/>
              <a:t>:ACTS</a:t>
            </a:r>
            <a:endParaRPr lang="zh-CN" altLang="en-US" sz="2400" b="0" dirty="0"/>
          </a:p>
        </p:txBody>
      </p:sp>
      <p:pic>
        <p:nvPicPr>
          <p:cNvPr id="6" name="图片 5">
            <a:extLst>
              <a:ext uri="{FF2B5EF4-FFF2-40B4-BE49-F238E27FC236}">
                <a16:creationId xmlns:a16="http://schemas.microsoft.com/office/drawing/2014/main" id="{72C1EC89-8B0B-521C-388C-6F7138B890C3}"/>
              </a:ext>
            </a:extLst>
          </p:cNvPr>
          <p:cNvPicPr>
            <a:picLocks noChangeAspect="1"/>
          </p:cNvPicPr>
          <p:nvPr/>
        </p:nvPicPr>
        <p:blipFill>
          <a:blip r:embed="rId3"/>
          <a:stretch>
            <a:fillRect/>
          </a:stretch>
        </p:blipFill>
        <p:spPr>
          <a:xfrm>
            <a:off x="1442934" y="849948"/>
            <a:ext cx="6070229" cy="3825154"/>
          </a:xfrm>
          <a:prstGeom prst="rect">
            <a:avLst/>
          </a:prstGeom>
        </p:spPr>
      </p:pic>
    </p:spTree>
    <p:extLst>
      <p:ext uri="{BB962C8B-B14F-4D97-AF65-F5344CB8AC3E}">
        <p14:creationId xmlns:p14="http://schemas.microsoft.com/office/powerpoint/2010/main" val="104890490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en-US" altLang="zh-CN" dirty="0"/>
              <a:t>3.3.4</a:t>
            </a:r>
            <a:r>
              <a:rPr lang="zh-CN" altLang="en-US" dirty="0"/>
              <a:t> 正交实验法</a:t>
            </a:r>
            <a:endParaRPr kumimoji="1" lang="zh-CN" altLang="en-US" dirty="0"/>
          </a:p>
        </p:txBody>
      </p:sp>
      <p:sp>
        <p:nvSpPr>
          <p:cNvPr id="4" name="Rectangle 3">
            <a:extLst>
              <a:ext uri="{FF2B5EF4-FFF2-40B4-BE49-F238E27FC236}">
                <a16:creationId xmlns:a16="http://schemas.microsoft.com/office/drawing/2014/main" id="{79E8AD96-08BB-01CC-C9B6-2B823A4DEAF9}"/>
              </a:ext>
            </a:extLst>
          </p:cNvPr>
          <p:cNvSpPr txBox="1">
            <a:spLocks noChangeArrowheads="1"/>
          </p:cNvSpPr>
          <p:nvPr/>
        </p:nvSpPr>
        <p:spPr>
          <a:xfrm>
            <a:off x="798853" y="1321655"/>
            <a:ext cx="4734679" cy="2998326"/>
          </a:xfrm>
          <a:prstGeom prst="rect">
            <a:avLst/>
          </a:prstGeom>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zh-CN" altLang="en-US" sz="1800" b="1" dirty="0">
                <a:effectLst>
                  <a:outerShdw blurRad="38100" dist="38100" dir="2700000" algn="tl">
                    <a:srgbClr val="FFFFFF"/>
                  </a:outerShdw>
                </a:effectLst>
                <a:latin typeface="宋体"/>
                <a:ea typeface="宋体"/>
                <a:cs typeface="宋体"/>
              </a:rPr>
              <a:t>处理的问题</a:t>
            </a:r>
            <a:r>
              <a:rPr lang="zh-CN" altLang="en-US" sz="1800" dirty="0">
                <a:effectLst>
                  <a:outerShdw blurRad="38100" dist="38100" dir="2700000" algn="tl">
                    <a:srgbClr val="FFFFFF"/>
                  </a:outerShdw>
                </a:effectLst>
                <a:latin typeface="宋体"/>
                <a:ea typeface="宋体"/>
                <a:cs typeface="宋体"/>
              </a:rPr>
              <a:t>：和</a:t>
            </a:r>
            <a:r>
              <a:rPr lang="en-US" altLang="zh-CN" sz="1800" dirty="0">
                <a:effectLst>
                  <a:outerShdw blurRad="38100" dist="38100" dir="2700000" algn="tl">
                    <a:srgbClr val="FFFFFF"/>
                  </a:outerShdw>
                </a:effectLst>
                <a:latin typeface="宋体"/>
                <a:ea typeface="宋体"/>
                <a:cs typeface="宋体"/>
              </a:rPr>
              <a:t>Pairwise</a:t>
            </a:r>
            <a:r>
              <a:rPr lang="zh-CN" altLang="en-US" sz="1800" dirty="0">
                <a:effectLst>
                  <a:outerShdw blurRad="38100" dist="38100" dir="2700000" algn="tl">
                    <a:srgbClr val="FFFFFF"/>
                  </a:outerShdw>
                </a:effectLst>
                <a:latin typeface="宋体"/>
                <a:ea typeface="宋体"/>
                <a:cs typeface="宋体"/>
              </a:rPr>
              <a:t>类似</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700" b="1" dirty="0">
                <a:solidFill>
                  <a:srgbClr val="3C8C93"/>
                </a:solidFill>
                <a:latin typeface="Arial" panose="020B0604020202020204" pitchFamily="34" charset="0"/>
                <a:ea typeface="KaiTi" panose="02010609060101010101" pitchFamily="49" charset="-122"/>
                <a:cs typeface="Arial" panose="020B0604020202020204" pitchFamily="34" charset="0"/>
              </a:rPr>
              <a:t>依据与思想</a:t>
            </a:r>
            <a:r>
              <a:rPr lang="zh-CN" altLang="en-US" sz="1700" dirty="0">
                <a:solidFill>
                  <a:srgbClr val="3C8C93"/>
                </a:solidFill>
                <a:latin typeface="Arial" panose="020B0604020202020204" pitchFamily="34" charset="0"/>
                <a:ea typeface="KaiTi" panose="02010609060101010101" pitchFamily="49" charset="-122"/>
                <a:cs typeface="Arial" panose="020B0604020202020204" pitchFamily="34" charset="0"/>
              </a:rPr>
              <a:t>：依据</a:t>
            </a:r>
            <a:r>
              <a:rPr lang="en-US" altLang="zh-CN" sz="1700" dirty="0">
                <a:solidFill>
                  <a:srgbClr val="3C8C93"/>
                </a:solidFill>
                <a:latin typeface="Arial" panose="020B0604020202020204" pitchFamily="34" charset="0"/>
                <a:ea typeface="KaiTi" panose="02010609060101010101" pitchFamily="49" charset="-122"/>
                <a:cs typeface="Arial" panose="020B0604020202020204" pitchFamily="34" charset="0"/>
              </a:rPr>
              <a:t>Galois</a:t>
            </a:r>
            <a:r>
              <a:rPr lang="zh-CN" altLang="en-US" sz="1700" dirty="0">
                <a:solidFill>
                  <a:srgbClr val="3C8C93"/>
                </a:solidFill>
                <a:latin typeface="Arial" panose="020B0604020202020204" pitchFamily="34" charset="0"/>
                <a:ea typeface="KaiTi" panose="02010609060101010101" pitchFamily="49" charset="-122"/>
                <a:cs typeface="Arial" panose="020B0604020202020204" pitchFamily="34" charset="0"/>
              </a:rPr>
              <a:t>理论，从大量的（实验）数据（测试例）中挑选适量的、有代表性的点（条件组合），从而合理地安排实验（测试）的一种科学实验设计方法 </a:t>
            </a:r>
            <a:endParaRPr lang="en-US" altLang="zh-CN" sz="1700" dirty="0">
              <a:solidFill>
                <a:schemeClr val="tx1">
                  <a:lumMod val="50000"/>
                  <a:lumOff val="50000"/>
                </a:schemeClr>
              </a:solidFill>
              <a:effectLst>
                <a:outerShdw blurRad="38100" dist="38100" dir="2700000" algn="tl">
                  <a:srgbClr val="FFFFFF"/>
                </a:outerShdw>
              </a:effectLst>
              <a:latin typeface="Arial" panose="020B0604020202020204" pitchFamily="34" charset="0"/>
              <a:ea typeface="KaiTi" panose="02010609060101010101" pitchFamily="49" charset="-122"/>
              <a:cs typeface="Arial" panose="020B0604020202020204" pitchFamily="34" charset="0"/>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确定影响功能的因子与状态</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选择一个合适的正交表</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lnSpc>
                <a:spcPct val="150000"/>
              </a:lnSpc>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利用正交表构造测试数据集</a:t>
            </a:r>
            <a:endParaRPr lang="zh-CN" altLang="en-US" sz="1800" b="1" dirty="0">
              <a:effectLst>
                <a:outerShdw blurRad="38100" dist="38100" dir="2700000" algn="tl">
                  <a:srgbClr val="FFFFFF"/>
                </a:outerShdw>
              </a:effectLst>
              <a:latin typeface="宋体"/>
              <a:ea typeface="宋体"/>
              <a:cs typeface="宋体"/>
            </a:endParaRPr>
          </a:p>
        </p:txBody>
      </p:sp>
      <p:sp>
        <p:nvSpPr>
          <p:cNvPr id="3" name="矩形 2">
            <a:extLst>
              <a:ext uri="{FF2B5EF4-FFF2-40B4-BE49-F238E27FC236}">
                <a16:creationId xmlns:a16="http://schemas.microsoft.com/office/drawing/2014/main" id="{D04B0235-6A24-FDFF-D18E-3B5C50434ED9}"/>
              </a:ext>
            </a:extLst>
          </p:cNvPr>
          <p:cNvSpPr/>
          <p:nvPr/>
        </p:nvSpPr>
        <p:spPr>
          <a:xfrm>
            <a:off x="5645637" y="3729050"/>
            <a:ext cx="3110746" cy="590931"/>
          </a:xfrm>
          <a:prstGeom prst="rect">
            <a:avLst/>
          </a:prstGeom>
        </p:spPr>
        <p:txBody>
          <a:bodyPr wrap="square">
            <a:spAutoFit/>
          </a:bodyPr>
          <a:lstStyle/>
          <a:p>
            <a:pPr algn="ctr"/>
            <a:r>
              <a:rPr lang="zh-TW" altLang="en-US" dirty="0">
                <a:solidFill>
                  <a:schemeClr val="accent5">
                    <a:lumMod val="25000"/>
                  </a:schemeClr>
                </a:solidFill>
                <a:ea typeface="宋体"/>
                <a:cs typeface="宋体"/>
              </a:rPr>
              <a:t>正交实验法</a:t>
            </a:r>
            <a:endParaRPr lang="en-US" altLang="zh-TW" dirty="0">
              <a:solidFill>
                <a:schemeClr val="accent5">
                  <a:lumMod val="25000"/>
                </a:schemeClr>
              </a:solidFill>
              <a:ea typeface="宋体"/>
              <a:cs typeface="宋体"/>
            </a:endParaRPr>
          </a:p>
          <a:p>
            <a:pPr algn="ctr"/>
            <a:r>
              <a:rPr lang="en-US" altLang="zh-TW" sz="1440" b="1" dirty="0"/>
              <a:t>Orthogonal experimental</a:t>
            </a:r>
            <a:r>
              <a:rPr lang="zh-CN" altLang="en-US" sz="1440" b="1" dirty="0"/>
              <a:t> </a:t>
            </a:r>
            <a:r>
              <a:rPr lang="en-US" altLang="zh-TW" sz="1440" b="1" dirty="0"/>
              <a:t>design</a:t>
            </a:r>
            <a:r>
              <a:rPr lang="en-US" altLang="zh-TW" sz="1440" dirty="0"/>
              <a:t> </a:t>
            </a:r>
            <a:endParaRPr lang="zh-CN" altLang="en-US" sz="1440" dirty="0"/>
          </a:p>
        </p:txBody>
      </p:sp>
      <p:pic>
        <p:nvPicPr>
          <p:cNvPr id="5" name="图片 4">
            <a:extLst>
              <a:ext uri="{FF2B5EF4-FFF2-40B4-BE49-F238E27FC236}">
                <a16:creationId xmlns:a16="http://schemas.microsoft.com/office/drawing/2014/main" id="{088AEB22-763A-FD57-4963-D4FF5880A0BE}"/>
              </a:ext>
            </a:extLst>
          </p:cNvPr>
          <p:cNvPicPr>
            <a:picLocks noChangeAspect="1"/>
          </p:cNvPicPr>
          <p:nvPr/>
        </p:nvPicPr>
        <p:blipFill>
          <a:blip r:embed="rId3"/>
          <a:stretch>
            <a:fillRect/>
          </a:stretch>
        </p:blipFill>
        <p:spPr>
          <a:xfrm>
            <a:off x="5775252" y="1298777"/>
            <a:ext cx="2786710" cy="2322258"/>
          </a:xfrm>
          <a:prstGeom prst="rect">
            <a:avLst/>
          </a:prstGeom>
        </p:spPr>
      </p:pic>
      <p:sp>
        <p:nvSpPr>
          <p:cNvPr id="8" name="文本框 7">
            <a:extLst>
              <a:ext uri="{FF2B5EF4-FFF2-40B4-BE49-F238E27FC236}">
                <a16:creationId xmlns:a16="http://schemas.microsoft.com/office/drawing/2014/main" id="{A619ADC9-8EB4-8C7A-1423-B8D72FDF6C58}"/>
              </a:ext>
            </a:extLst>
          </p:cNvPr>
          <p:cNvSpPr txBox="1"/>
          <p:nvPr/>
        </p:nvSpPr>
        <p:spPr>
          <a:xfrm>
            <a:off x="1655675" y="4521550"/>
            <a:ext cx="4734679" cy="307777"/>
          </a:xfrm>
          <a:prstGeom prst="rect">
            <a:avLst/>
          </a:prstGeom>
          <a:noFill/>
        </p:spPr>
        <p:txBody>
          <a:bodyPr wrap="square">
            <a:spAutoFit/>
          </a:bodyPr>
          <a:lstStyle/>
          <a:p>
            <a:r>
              <a:rPr lang="zh-CN" altLang="en-US" sz="1400" dirty="0">
                <a:hlinkClick r:id="rId4"/>
              </a:rPr>
              <a:t>https://www.york.ac.uk/depts/maths/tables/orthogonal.htm</a:t>
            </a:r>
            <a:r>
              <a:rPr lang="zh-CN" altLang="en-US" sz="1400" dirty="0"/>
              <a:t> </a:t>
            </a:r>
          </a:p>
        </p:txBody>
      </p:sp>
      <p:sp>
        <p:nvSpPr>
          <p:cNvPr id="10" name="文本框 9">
            <a:extLst>
              <a:ext uri="{FF2B5EF4-FFF2-40B4-BE49-F238E27FC236}">
                <a16:creationId xmlns:a16="http://schemas.microsoft.com/office/drawing/2014/main" id="{D1B23D7E-CCD7-8E6F-5D72-7515E0493717}"/>
              </a:ext>
            </a:extLst>
          </p:cNvPr>
          <p:cNvSpPr txBox="1"/>
          <p:nvPr/>
        </p:nvSpPr>
        <p:spPr>
          <a:xfrm>
            <a:off x="798853" y="4493376"/>
            <a:ext cx="893189" cy="369332"/>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正交表</a:t>
            </a:r>
            <a:endParaRPr lang="zh-CN" altLang="en-US" dirty="0">
              <a:solidFill>
                <a:srgbClr val="435CC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514076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2929" y="207467"/>
            <a:ext cx="4968552" cy="421481"/>
          </a:xfrm>
        </p:spPr>
        <p:txBody>
          <a:bodyPr>
            <a:noAutofit/>
          </a:bodyPr>
          <a:lstStyle/>
          <a:p>
            <a:r>
              <a:rPr lang="zh-CN" altLang="en-US" dirty="0">
                <a:latin typeface="微软雅黑" panose="020B0503020204020204" pitchFamily="34" charset="-122"/>
                <a:ea typeface="微软雅黑" panose="020B0503020204020204" pitchFamily="34" charset="-122"/>
              </a:rPr>
              <a:t>方法论和具体方法</a:t>
            </a:r>
          </a:p>
        </p:txBody>
      </p:sp>
      <p:sp>
        <p:nvSpPr>
          <p:cNvPr id="8195" name="Text Box 3"/>
          <p:cNvSpPr txBox="1">
            <a:spLocks noChangeArrowheads="1"/>
          </p:cNvSpPr>
          <p:nvPr/>
        </p:nvSpPr>
        <p:spPr bwMode="auto">
          <a:xfrm>
            <a:off x="622929" y="1023058"/>
            <a:ext cx="7690375" cy="2137701"/>
          </a:xfrm>
          <a:prstGeom prst="rect">
            <a:avLst/>
          </a:prstGeom>
          <a:noFill/>
          <a:ln w="9525">
            <a:noFill/>
            <a:miter lim="800000"/>
            <a:headEnd/>
            <a:tailEnd/>
          </a:ln>
        </p:spPr>
        <p:txBody>
          <a:bodyPr wrap="square" lIns="0" tIns="0" rIns="0" bIns="0">
            <a:spAutoFit/>
          </a:bodyPr>
          <a:lstStyle/>
          <a:p>
            <a:pPr marL="266700" indent="-266700">
              <a:lnSpc>
                <a:spcPct val="150000"/>
              </a:lnSpc>
              <a:spcBef>
                <a:spcPts val="750"/>
              </a:spcBef>
              <a:buClr>
                <a:schemeClr val="accent1">
                  <a:lumMod val="50000"/>
                </a:schemeClr>
              </a:buClr>
              <a:buSzPct val="80000"/>
              <a:buFont typeface="Wingdings" pitchFamily="2" charset="2"/>
              <a:buChar char="p"/>
              <a:defRPr/>
            </a:pPr>
            <a:r>
              <a:rPr lang="zh-CN" altLang="en-US" b="1" u="sng" dirty="0"/>
              <a:t>从方法论看，更多体现了一种哲学的思想</a:t>
            </a:r>
            <a:r>
              <a:rPr lang="zh-CN" altLang="en-US" dirty="0"/>
              <a:t>，</a:t>
            </a:r>
            <a:r>
              <a:rPr lang="zh-CN" altLang="en-US" dirty="0">
                <a:solidFill>
                  <a:srgbClr val="0C1C1D"/>
                </a:solidFill>
              </a:rPr>
              <a:t>例如辩证统一的方法，在测试中有许多对立统一体，如静态测试和动态测试、白盒测试和黑盒测试、自动化测试和手工测试等。</a:t>
            </a:r>
          </a:p>
          <a:p>
            <a:pPr marL="266700" indent="-266700">
              <a:lnSpc>
                <a:spcPct val="150000"/>
              </a:lnSpc>
              <a:spcBef>
                <a:spcPts val="750"/>
              </a:spcBef>
              <a:buClr>
                <a:schemeClr val="accent1">
                  <a:lumMod val="50000"/>
                </a:schemeClr>
              </a:buClr>
              <a:buSzPct val="80000"/>
              <a:buFont typeface="Wingdings" pitchFamily="2" charset="2"/>
              <a:buChar char="p"/>
              <a:defRPr/>
            </a:pPr>
            <a:r>
              <a:rPr lang="zh-CN" altLang="en-US" b="1" u="sng" dirty="0"/>
              <a:t>软件测试的方法论来源于软件工程的方法论</a:t>
            </a:r>
            <a:r>
              <a:rPr lang="zh-CN" altLang="en-US" dirty="0"/>
              <a:t>，例如有面向对象的开发方法，就有面向对象的测试方法；有敏捷方法，就有和敏捷方法对应的敏捷测试。</a:t>
            </a:r>
          </a:p>
        </p:txBody>
      </p:sp>
      <p:pic>
        <p:nvPicPr>
          <p:cNvPr id="7173" name="Picture 7" descr="http://2.bp.blogspot.com/_JdybrokZBAk/Ri-geJwwj9I/AAAAAAAAAdI/Y7MBbIcHmPw/s320/colored_boxes.png"/>
          <p:cNvPicPr>
            <a:picLocks noChangeAspect="1" noChangeArrowheads="1"/>
          </p:cNvPicPr>
          <p:nvPr/>
        </p:nvPicPr>
        <p:blipFill>
          <a:blip r:embed="rId3" cstate="print"/>
          <a:srcRect/>
          <a:stretch>
            <a:fillRect/>
          </a:stretch>
        </p:blipFill>
        <p:spPr bwMode="auto">
          <a:xfrm>
            <a:off x="2275192" y="3349788"/>
            <a:ext cx="3930574" cy="1454222"/>
          </a:xfrm>
          <a:prstGeom prst="rect">
            <a:avLst/>
          </a:prstGeom>
          <a:noFill/>
          <a:ln w="9525">
            <a:noFill/>
            <a:miter lim="800000"/>
            <a:headEnd/>
            <a:tailEnd/>
          </a:ln>
        </p:spPr>
      </p:pic>
    </p:spTree>
    <p:extLst>
      <p:ext uri="{BB962C8B-B14F-4D97-AF65-F5344CB8AC3E}">
        <p14:creationId xmlns:p14="http://schemas.microsoft.com/office/powerpoint/2010/main" val="3384954088"/>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Rectangle 2"/>
          <p:cNvSpPr>
            <a:spLocks noGrp="1" noChangeArrowheads="1"/>
          </p:cNvSpPr>
          <p:nvPr>
            <p:ph type="title"/>
          </p:nvPr>
        </p:nvSpPr>
        <p:spPr>
          <a:xfrm>
            <a:off x="567454" y="246742"/>
            <a:ext cx="4680567" cy="421481"/>
          </a:xfrm>
        </p:spPr>
        <p:txBody>
          <a:bodyPr>
            <a:noAutofit/>
          </a:bodyPr>
          <a:lstStyle/>
          <a:p>
            <a:r>
              <a:rPr lang="zh-CN" altLang="en-US" dirty="0"/>
              <a:t>正交实验法示例</a:t>
            </a:r>
          </a:p>
        </p:txBody>
      </p:sp>
      <p:pic>
        <p:nvPicPr>
          <p:cNvPr id="3" name="图片 2">
            <a:extLst>
              <a:ext uri="{FF2B5EF4-FFF2-40B4-BE49-F238E27FC236}">
                <a16:creationId xmlns:a16="http://schemas.microsoft.com/office/drawing/2014/main" id="{93D8DA5D-F4F2-FAED-40C2-7ECA1DD0A41E}"/>
              </a:ext>
            </a:extLst>
          </p:cNvPr>
          <p:cNvPicPr>
            <a:picLocks noChangeAspect="1"/>
          </p:cNvPicPr>
          <p:nvPr/>
        </p:nvPicPr>
        <p:blipFill>
          <a:blip r:embed="rId3"/>
          <a:stretch>
            <a:fillRect/>
          </a:stretch>
        </p:blipFill>
        <p:spPr>
          <a:xfrm>
            <a:off x="0" y="967393"/>
            <a:ext cx="7263359" cy="3208713"/>
          </a:xfrm>
          <a:prstGeom prst="rect">
            <a:avLst/>
          </a:prstGeom>
        </p:spPr>
      </p:pic>
      <p:sp>
        <p:nvSpPr>
          <p:cNvPr id="2" name="文本框 1">
            <a:extLst>
              <a:ext uri="{FF2B5EF4-FFF2-40B4-BE49-F238E27FC236}">
                <a16:creationId xmlns:a16="http://schemas.microsoft.com/office/drawing/2014/main" id="{ADFC30EE-AC51-468A-75AC-CE931B701195}"/>
              </a:ext>
            </a:extLst>
          </p:cNvPr>
          <p:cNvSpPr txBox="1"/>
          <p:nvPr/>
        </p:nvSpPr>
        <p:spPr>
          <a:xfrm>
            <a:off x="7083536" y="412413"/>
            <a:ext cx="1800493"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与两两组合一致</a:t>
            </a:r>
          </a:p>
        </p:txBody>
      </p:sp>
      <p:sp>
        <p:nvSpPr>
          <p:cNvPr id="4" name="Rectangle 3">
            <a:extLst>
              <a:ext uri="{FF2B5EF4-FFF2-40B4-BE49-F238E27FC236}">
                <a16:creationId xmlns:a16="http://schemas.microsoft.com/office/drawing/2014/main" id="{65928A74-6D42-C094-1904-D33F3996AE00}"/>
              </a:ext>
            </a:extLst>
          </p:cNvPr>
          <p:cNvSpPr txBox="1">
            <a:spLocks noChangeArrowheads="1"/>
          </p:cNvSpPr>
          <p:nvPr/>
        </p:nvSpPr>
        <p:spPr>
          <a:xfrm>
            <a:off x="7149524" y="718480"/>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p:txBody>
      </p:sp>
      <p:sp>
        <p:nvSpPr>
          <p:cNvPr id="5" name="Rectangle 3">
            <a:extLst>
              <a:ext uri="{FF2B5EF4-FFF2-40B4-BE49-F238E27FC236}">
                <a16:creationId xmlns:a16="http://schemas.microsoft.com/office/drawing/2014/main" id="{370CF437-0A4B-C55D-11BE-A3F2C2787A48}"/>
              </a:ext>
            </a:extLst>
          </p:cNvPr>
          <p:cNvSpPr txBox="1">
            <a:spLocks noChangeArrowheads="1"/>
          </p:cNvSpPr>
          <p:nvPr/>
        </p:nvSpPr>
        <p:spPr>
          <a:xfrm>
            <a:off x="7149524" y="1953993"/>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p:txBody>
      </p:sp>
      <p:sp>
        <p:nvSpPr>
          <p:cNvPr id="6" name="Rectangle 3">
            <a:extLst>
              <a:ext uri="{FF2B5EF4-FFF2-40B4-BE49-F238E27FC236}">
                <a16:creationId xmlns:a16="http://schemas.microsoft.com/office/drawing/2014/main" id="{6A52D111-ECDD-CDFA-23C8-6D6D2003C669}"/>
              </a:ext>
            </a:extLst>
          </p:cNvPr>
          <p:cNvSpPr txBox="1">
            <a:spLocks noChangeArrowheads="1"/>
          </p:cNvSpPr>
          <p:nvPr/>
        </p:nvSpPr>
        <p:spPr>
          <a:xfrm>
            <a:off x="7149524" y="3189506"/>
            <a:ext cx="2328452" cy="123551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B1</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C3</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B2</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C1</a:t>
            </a:r>
          </a:p>
          <a:p>
            <a:pPr marL="266700" indent="-266700" eaLnBrk="0" hangingPunct="0">
              <a:lnSpc>
                <a:spcPct val="150000"/>
              </a:lnSpc>
              <a:spcBef>
                <a:spcPct val="0"/>
              </a:spcBef>
              <a:buClr>
                <a:srgbClr val="91AC4E"/>
              </a:buClr>
              <a:buSzPct val="80000"/>
              <a:buFont typeface="Wingdings" pitchFamily="2" charset="2"/>
              <a:buChar char="p"/>
              <a:defRPr/>
            </a:pPr>
            <a:r>
              <a:rPr lang="en-US" altLang="zh-CN" sz="1800" dirty="0">
                <a:solidFill>
                  <a:srgbClr val="0070C0"/>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A3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solidFill>
                  <a:schemeClr val="accent2">
                    <a:lumMod val="75000"/>
                  </a:schemeClr>
                </a:solidFill>
                <a:effectLst>
                  <a:outerShdw blurRad="38100" dist="38100" dir="2700000" algn="tl">
                    <a:srgbClr val="FFFFFF"/>
                  </a:outerShdw>
                </a:effectLst>
                <a:latin typeface="Arial" panose="020B0604020202020204" pitchFamily="34" charset="0"/>
                <a:ea typeface="宋体"/>
                <a:cs typeface="Arial" panose="020B0604020202020204" pitchFamily="34" charset="0"/>
              </a:rPr>
              <a:t>B3</a:t>
            </a:r>
            <a:r>
              <a:rPr lang="zh-CN" altLang="en-US"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宋体"/>
                <a:cs typeface="Arial" panose="020B0604020202020204" pitchFamily="34" charset="0"/>
              </a:rPr>
              <a:t>C2</a:t>
            </a:r>
          </a:p>
        </p:txBody>
      </p:sp>
    </p:spTree>
    <p:extLst>
      <p:ext uri="{BB962C8B-B14F-4D97-AF65-F5344CB8AC3E}">
        <p14:creationId xmlns:p14="http://schemas.microsoft.com/office/powerpoint/2010/main" val="26754490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p:tgtEl>
                                          <p:spTgt spid="4"/>
                                        </p:tgtEl>
                                        <p:attrNameLst>
                                          <p:attrName>ppt_y</p:attrName>
                                        </p:attrNameLst>
                                      </p:cBhvr>
                                      <p:tavLst>
                                        <p:tav tm="0">
                                          <p:val>
                                            <p:strVal val="#ppt_y+#ppt_h*1.125000"/>
                                          </p:val>
                                        </p:tav>
                                        <p:tav tm="100000">
                                          <p:val>
                                            <p:strVal val="#ppt_y"/>
                                          </p:val>
                                        </p:tav>
                                      </p:tavLst>
                                    </p:anim>
                                    <p:animEffect transition="in" filter="wipe(up)">
                                      <p:cBhvr>
                                        <p:cTn id="11" dur="500"/>
                                        <p:tgtEl>
                                          <p:spTgt spid="4"/>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ppt_y</p:attrName>
                                        </p:attrNameLst>
                                      </p:cBhvr>
                                      <p:tavLst>
                                        <p:tav tm="0">
                                          <p:val>
                                            <p:strVal val="#ppt_y+#ppt_h*1.125000"/>
                                          </p:val>
                                        </p:tav>
                                        <p:tav tm="100000">
                                          <p:val>
                                            <p:strVal val="#ppt_y"/>
                                          </p:val>
                                        </p:tav>
                                      </p:tavLst>
                                    </p:anim>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Rectangle 2"/>
          <p:cNvSpPr>
            <a:spLocks noGrp="1" noChangeArrowheads="1"/>
          </p:cNvSpPr>
          <p:nvPr>
            <p:ph type="title"/>
          </p:nvPr>
        </p:nvSpPr>
        <p:spPr>
          <a:xfrm>
            <a:off x="567454" y="246742"/>
            <a:ext cx="4680567" cy="421481"/>
          </a:xfrm>
        </p:spPr>
        <p:txBody>
          <a:bodyPr>
            <a:noAutofit/>
          </a:bodyPr>
          <a:lstStyle/>
          <a:p>
            <a:r>
              <a:rPr lang="zh-CN" altLang="en-US" dirty="0"/>
              <a:t>正交表生成工具</a:t>
            </a:r>
          </a:p>
        </p:txBody>
      </p:sp>
      <p:pic>
        <p:nvPicPr>
          <p:cNvPr id="1026" name="Picture 2" descr="Design Wizard">
            <a:extLst>
              <a:ext uri="{FF2B5EF4-FFF2-40B4-BE49-F238E27FC236}">
                <a16:creationId xmlns:a16="http://schemas.microsoft.com/office/drawing/2014/main" id="{5F9AFC76-0F90-E62C-AD02-1CE6C7F4E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1310"/>
            <a:ext cx="4912773" cy="36208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Wizard">
            <a:extLst>
              <a:ext uri="{FF2B5EF4-FFF2-40B4-BE49-F238E27FC236}">
                <a16:creationId xmlns:a16="http://schemas.microsoft.com/office/drawing/2014/main" id="{E259375E-F25B-593D-F095-EFC95CA15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527" y="1275879"/>
            <a:ext cx="4912773" cy="362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8 Array">
            <a:extLst>
              <a:ext uri="{FF2B5EF4-FFF2-40B4-BE49-F238E27FC236}">
                <a16:creationId xmlns:a16="http://schemas.microsoft.com/office/drawing/2014/main" id="{6506C314-4C91-50C0-4E83-A826941B7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06" y="1610420"/>
            <a:ext cx="5965727" cy="27717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ECDB5A2-2B65-BC1D-E504-E47DCDE94AAB}"/>
              </a:ext>
            </a:extLst>
          </p:cNvPr>
          <p:cNvSpPr txBox="1"/>
          <p:nvPr/>
        </p:nvSpPr>
        <p:spPr>
          <a:xfrm>
            <a:off x="2741036" y="4866501"/>
            <a:ext cx="4347165" cy="276999"/>
          </a:xfrm>
          <a:prstGeom prst="rect">
            <a:avLst/>
          </a:prstGeom>
          <a:noFill/>
        </p:spPr>
        <p:txBody>
          <a:bodyPr wrap="square">
            <a:spAutoFit/>
          </a:bodyPr>
          <a:lstStyle/>
          <a:p>
            <a:r>
              <a:rPr lang="zh-CN" altLang="en-US" sz="1200" dirty="0">
                <a:latin typeface="Arial" panose="020B0604020202020204" pitchFamily="34" charset="0"/>
                <a:cs typeface="Arial" panose="020B0604020202020204" pitchFamily="34" charset="0"/>
                <a:hlinkClick r:id="rId6"/>
              </a:rPr>
              <a:t>https://www.weibull.com/hotwire/issue131/hottopics131.htm</a:t>
            </a:r>
            <a:r>
              <a:rPr lang="zh-CN" alt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762627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96427" y="238927"/>
            <a:ext cx="3483713" cy="377596"/>
          </a:xfrm>
        </p:spPr>
        <p:txBody>
          <a:bodyPr>
            <a:noAutofit/>
          </a:bodyPr>
          <a:lstStyle/>
          <a:p>
            <a:r>
              <a:rPr lang="zh-CN" altLang="en-US" dirty="0"/>
              <a:t>小结</a:t>
            </a:r>
          </a:p>
        </p:txBody>
      </p:sp>
      <p:sp>
        <p:nvSpPr>
          <p:cNvPr id="6" name="TextBox 5"/>
          <p:cNvSpPr txBox="1"/>
          <p:nvPr/>
        </p:nvSpPr>
        <p:spPr>
          <a:xfrm>
            <a:off x="1730880" y="2326028"/>
            <a:ext cx="1377152" cy="1200329"/>
          </a:xfrm>
          <a:prstGeom prst="rect">
            <a:avLst/>
          </a:prstGeom>
          <a:noFill/>
        </p:spPr>
        <p:txBody>
          <a:bodyPr wrap="square" rtlCol="0">
            <a:spAutoFit/>
          </a:bodyPr>
          <a:lstStyle/>
          <a:p>
            <a:r>
              <a:rPr lang="zh-CN" altLang="en-US" sz="2400" b="1" dirty="0">
                <a:solidFill>
                  <a:srgbClr val="C00000"/>
                </a:solidFill>
              </a:rPr>
              <a:t>基于需求的测试方法</a:t>
            </a:r>
          </a:p>
        </p:txBody>
      </p:sp>
      <p:sp>
        <p:nvSpPr>
          <p:cNvPr id="7" name="左大括号 6"/>
          <p:cNvSpPr/>
          <p:nvPr/>
        </p:nvSpPr>
        <p:spPr bwMode="auto">
          <a:xfrm>
            <a:off x="2838002" y="1848654"/>
            <a:ext cx="459051" cy="2295264"/>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12" name="TextBox 11"/>
          <p:cNvSpPr txBox="1"/>
          <p:nvPr/>
        </p:nvSpPr>
        <p:spPr>
          <a:xfrm>
            <a:off x="3324056" y="1686636"/>
            <a:ext cx="756084" cy="415498"/>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r>
              <a:rPr lang="zh-CN" altLang="en-US" sz="2100" b="1" dirty="0">
                <a:solidFill>
                  <a:schemeClr val="accent5">
                    <a:lumMod val="25000"/>
                  </a:schemeClr>
                </a:solidFill>
              </a:rPr>
              <a:t>静态</a:t>
            </a:r>
          </a:p>
        </p:txBody>
      </p:sp>
      <p:sp>
        <p:nvSpPr>
          <p:cNvPr id="13" name="TextBox 12"/>
          <p:cNvSpPr txBox="1"/>
          <p:nvPr/>
        </p:nvSpPr>
        <p:spPr>
          <a:xfrm>
            <a:off x="3405065" y="3144798"/>
            <a:ext cx="756084" cy="415498"/>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r>
              <a:rPr lang="zh-CN" altLang="en-US" sz="2100" b="1" dirty="0">
                <a:solidFill>
                  <a:schemeClr val="accent5">
                    <a:lumMod val="25000"/>
                  </a:schemeClr>
                </a:solidFill>
              </a:rPr>
              <a:t>动态</a:t>
            </a:r>
          </a:p>
        </p:txBody>
      </p:sp>
      <p:sp>
        <p:nvSpPr>
          <p:cNvPr id="14" name="TextBox 13"/>
          <p:cNvSpPr txBox="1"/>
          <p:nvPr/>
        </p:nvSpPr>
        <p:spPr>
          <a:xfrm>
            <a:off x="3378062" y="3981891"/>
            <a:ext cx="756084" cy="415498"/>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square" rtlCol="0">
            <a:spAutoFit/>
          </a:bodyPr>
          <a:lstStyle/>
          <a:p>
            <a:pPr algn="ctr"/>
            <a:r>
              <a:rPr lang="zh-CN" altLang="en-US" sz="2100" b="1" dirty="0">
                <a:solidFill>
                  <a:schemeClr val="accent5">
                    <a:lumMod val="25000"/>
                  </a:schemeClr>
                </a:solidFill>
              </a:rPr>
              <a:t>其它</a:t>
            </a:r>
          </a:p>
        </p:txBody>
      </p:sp>
      <p:grpSp>
        <p:nvGrpSpPr>
          <p:cNvPr id="29" name="组合 28"/>
          <p:cNvGrpSpPr/>
          <p:nvPr/>
        </p:nvGrpSpPr>
        <p:grpSpPr>
          <a:xfrm>
            <a:off x="4053137" y="1200582"/>
            <a:ext cx="1512168" cy="1414609"/>
            <a:chOff x="3707904" y="2024844"/>
            <a:chExt cx="2016224" cy="1886144"/>
          </a:xfrm>
        </p:grpSpPr>
        <p:sp>
          <p:nvSpPr>
            <p:cNvPr id="9" name="TextBox 8"/>
            <p:cNvSpPr txBox="1"/>
            <p:nvPr/>
          </p:nvSpPr>
          <p:spPr>
            <a:xfrm>
              <a:off x="4391980" y="3356991"/>
              <a:ext cx="1332148" cy="553997"/>
            </a:xfrm>
            <a:prstGeom prst="rect">
              <a:avLst/>
            </a:prstGeom>
            <a:noFill/>
          </p:spPr>
          <p:txBody>
            <a:bodyPr wrap="square" rtlCol="0">
              <a:spAutoFit/>
            </a:bodyPr>
            <a:lstStyle/>
            <a:p>
              <a:pPr algn="ctr"/>
              <a:r>
                <a:rPr lang="zh-CN" altLang="en-US" sz="2100" b="1" dirty="0">
                  <a:solidFill>
                    <a:srgbClr val="0070C0"/>
                  </a:solidFill>
                </a:rPr>
                <a:t>多因素</a:t>
              </a:r>
            </a:p>
          </p:txBody>
        </p:sp>
        <p:sp>
          <p:nvSpPr>
            <p:cNvPr id="11" name="TextBox 10"/>
            <p:cNvSpPr txBox="1"/>
            <p:nvPr/>
          </p:nvSpPr>
          <p:spPr>
            <a:xfrm>
              <a:off x="4355976" y="2024844"/>
              <a:ext cx="1332148" cy="553997"/>
            </a:xfrm>
            <a:prstGeom prst="rect">
              <a:avLst/>
            </a:prstGeom>
            <a:noFill/>
          </p:spPr>
          <p:txBody>
            <a:bodyPr wrap="square" rtlCol="0">
              <a:spAutoFit/>
            </a:bodyPr>
            <a:lstStyle/>
            <a:p>
              <a:pPr algn="ctr"/>
              <a:r>
                <a:rPr lang="zh-CN" altLang="en-US" sz="2100" b="1" dirty="0">
                  <a:solidFill>
                    <a:srgbClr val="0070C0"/>
                  </a:solidFill>
                </a:rPr>
                <a:t>单因素</a:t>
              </a:r>
            </a:p>
          </p:txBody>
        </p:sp>
        <p:sp>
          <p:nvSpPr>
            <p:cNvPr id="15" name="左大括号 14"/>
            <p:cNvSpPr/>
            <p:nvPr/>
          </p:nvSpPr>
          <p:spPr bwMode="auto">
            <a:xfrm>
              <a:off x="3707904" y="2132856"/>
              <a:ext cx="612068" cy="1620180"/>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grpSp>
      <p:grpSp>
        <p:nvGrpSpPr>
          <p:cNvPr id="28" name="组合 27"/>
          <p:cNvGrpSpPr/>
          <p:nvPr/>
        </p:nvGrpSpPr>
        <p:grpSpPr>
          <a:xfrm>
            <a:off x="5430290" y="957555"/>
            <a:ext cx="2214246" cy="774377"/>
            <a:chOff x="5544108" y="1700808"/>
            <a:chExt cx="2952328" cy="1032503"/>
          </a:xfrm>
        </p:grpSpPr>
        <p:sp>
          <p:nvSpPr>
            <p:cNvPr id="16" name="左大括号 15"/>
            <p:cNvSpPr/>
            <p:nvPr/>
          </p:nvSpPr>
          <p:spPr bwMode="auto">
            <a:xfrm>
              <a:off x="5544108" y="1736812"/>
              <a:ext cx="612068" cy="972108"/>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18" name="TextBox 17"/>
            <p:cNvSpPr txBox="1"/>
            <p:nvPr/>
          </p:nvSpPr>
          <p:spPr>
            <a:xfrm>
              <a:off x="6192180" y="1700808"/>
              <a:ext cx="1800200" cy="492443"/>
            </a:xfrm>
            <a:prstGeom prst="rect">
              <a:avLst/>
            </a:prstGeom>
            <a:noFill/>
          </p:spPr>
          <p:txBody>
            <a:bodyPr wrap="square" rtlCol="0">
              <a:spAutoFit/>
            </a:bodyPr>
            <a:lstStyle/>
            <a:p>
              <a:r>
                <a:rPr lang="zh-CN" altLang="en-US" dirty="0"/>
                <a:t>等价类划分</a:t>
              </a:r>
            </a:p>
          </p:txBody>
        </p:sp>
        <p:sp>
          <p:nvSpPr>
            <p:cNvPr id="19" name="TextBox 18"/>
            <p:cNvSpPr txBox="1"/>
            <p:nvPr/>
          </p:nvSpPr>
          <p:spPr>
            <a:xfrm>
              <a:off x="6120172" y="2240868"/>
              <a:ext cx="2376264" cy="492443"/>
            </a:xfrm>
            <a:prstGeom prst="rect">
              <a:avLst/>
            </a:prstGeom>
            <a:noFill/>
          </p:spPr>
          <p:txBody>
            <a:bodyPr wrap="square" rtlCol="0">
              <a:spAutoFit/>
            </a:bodyPr>
            <a:lstStyle/>
            <a:p>
              <a:r>
                <a:rPr lang="zh-CN" altLang="en-US" dirty="0"/>
                <a:t>边界值分析</a:t>
              </a:r>
            </a:p>
          </p:txBody>
        </p:sp>
      </p:grpSp>
      <p:grpSp>
        <p:nvGrpSpPr>
          <p:cNvPr id="27" name="组合 26"/>
          <p:cNvGrpSpPr/>
          <p:nvPr/>
        </p:nvGrpSpPr>
        <p:grpSpPr>
          <a:xfrm>
            <a:off x="5457293" y="1848653"/>
            <a:ext cx="2214246" cy="1071410"/>
            <a:chOff x="5580112" y="2888940"/>
            <a:chExt cx="2952328" cy="1428547"/>
          </a:xfrm>
        </p:grpSpPr>
        <p:sp>
          <p:nvSpPr>
            <p:cNvPr id="17" name="左大括号 16"/>
            <p:cNvSpPr/>
            <p:nvPr/>
          </p:nvSpPr>
          <p:spPr bwMode="auto">
            <a:xfrm>
              <a:off x="5580112" y="3032956"/>
              <a:ext cx="612068" cy="1224136"/>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20" name="TextBox 19"/>
            <p:cNvSpPr txBox="1"/>
            <p:nvPr/>
          </p:nvSpPr>
          <p:spPr>
            <a:xfrm>
              <a:off x="6156176" y="2888940"/>
              <a:ext cx="2376264" cy="492443"/>
            </a:xfrm>
            <a:prstGeom prst="rect">
              <a:avLst/>
            </a:prstGeom>
            <a:noFill/>
          </p:spPr>
          <p:txBody>
            <a:bodyPr wrap="square" rtlCol="0">
              <a:spAutoFit/>
            </a:bodyPr>
            <a:lstStyle/>
            <a:p>
              <a:r>
                <a:rPr lang="zh-CN" altLang="en-US" dirty="0"/>
                <a:t>因果分析法</a:t>
              </a:r>
            </a:p>
          </p:txBody>
        </p:sp>
        <p:sp>
          <p:nvSpPr>
            <p:cNvPr id="21" name="TextBox 20"/>
            <p:cNvSpPr txBox="1"/>
            <p:nvPr/>
          </p:nvSpPr>
          <p:spPr>
            <a:xfrm>
              <a:off x="6120172" y="3356992"/>
              <a:ext cx="2376264" cy="492443"/>
            </a:xfrm>
            <a:prstGeom prst="rect">
              <a:avLst/>
            </a:prstGeom>
            <a:noFill/>
          </p:spPr>
          <p:txBody>
            <a:bodyPr wrap="square" rtlCol="0">
              <a:spAutoFit/>
            </a:bodyPr>
            <a:lstStyle/>
            <a:p>
              <a:r>
                <a:rPr lang="zh-CN" altLang="en-US" dirty="0"/>
                <a:t>决策表</a:t>
              </a:r>
            </a:p>
          </p:txBody>
        </p:sp>
        <p:sp>
          <p:nvSpPr>
            <p:cNvPr id="22" name="TextBox 21"/>
            <p:cNvSpPr txBox="1"/>
            <p:nvPr/>
          </p:nvSpPr>
          <p:spPr>
            <a:xfrm>
              <a:off x="6156176" y="3825044"/>
              <a:ext cx="2376264" cy="492443"/>
            </a:xfrm>
            <a:prstGeom prst="rect">
              <a:avLst/>
            </a:prstGeom>
            <a:noFill/>
          </p:spPr>
          <p:txBody>
            <a:bodyPr wrap="square" rtlCol="0">
              <a:spAutoFit/>
            </a:bodyPr>
            <a:lstStyle/>
            <a:p>
              <a:r>
                <a:rPr lang="zh-CN" altLang="en-US" dirty="0"/>
                <a:t>正交试验法</a:t>
              </a:r>
            </a:p>
          </p:txBody>
        </p:sp>
      </p:grpSp>
      <p:grpSp>
        <p:nvGrpSpPr>
          <p:cNvPr id="30" name="组合 29"/>
          <p:cNvGrpSpPr/>
          <p:nvPr/>
        </p:nvGrpSpPr>
        <p:grpSpPr>
          <a:xfrm>
            <a:off x="4080140" y="2901770"/>
            <a:ext cx="2214246" cy="828383"/>
            <a:chOff x="3743908" y="4293096"/>
            <a:chExt cx="2952328" cy="1104511"/>
          </a:xfrm>
        </p:grpSpPr>
        <p:sp>
          <p:nvSpPr>
            <p:cNvPr id="23" name="左大括号 22"/>
            <p:cNvSpPr/>
            <p:nvPr/>
          </p:nvSpPr>
          <p:spPr bwMode="auto">
            <a:xfrm>
              <a:off x="3743908" y="4365104"/>
              <a:ext cx="612068" cy="1008112"/>
            </a:xfrm>
            <a:prstGeom prst="leftBrace">
              <a:avLst>
                <a:gd name="adj1" fmla="val 24868"/>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
          <p:nvSpPr>
            <p:cNvPr id="24" name="TextBox 23"/>
            <p:cNvSpPr txBox="1"/>
            <p:nvPr/>
          </p:nvSpPr>
          <p:spPr>
            <a:xfrm>
              <a:off x="4319972" y="4293096"/>
              <a:ext cx="2376264" cy="492443"/>
            </a:xfrm>
            <a:prstGeom prst="rect">
              <a:avLst/>
            </a:prstGeom>
            <a:noFill/>
          </p:spPr>
          <p:txBody>
            <a:bodyPr wrap="square" rtlCol="0">
              <a:spAutoFit/>
            </a:bodyPr>
            <a:lstStyle/>
            <a:p>
              <a:r>
                <a:rPr lang="zh-CN" altLang="en-US" dirty="0"/>
                <a:t>功能图</a:t>
              </a:r>
            </a:p>
          </p:txBody>
        </p:sp>
        <p:sp>
          <p:nvSpPr>
            <p:cNvPr id="25" name="TextBox 24"/>
            <p:cNvSpPr txBox="1"/>
            <p:nvPr/>
          </p:nvSpPr>
          <p:spPr>
            <a:xfrm>
              <a:off x="4247964" y="4905164"/>
              <a:ext cx="2376264" cy="492443"/>
            </a:xfrm>
            <a:prstGeom prst="rect">
              <a:avLst/>
            </a:prstGeom>
            <a:noFill/>
          </p:spPr>
          <p:txBody>
            <a:bodyPr wrap="square" rtlCol="0">
              <a:spAutoFit/>
            </a:bodyPr>
            <a:lstStyle/>
            <a:p>
              <a:r>
                <a:rPr lang="zh-CN" altLang="en-US" dirty="0"/>
                <a:t>有限状态机</a:t>
              </a:r>
            </a:p>
          </p:txBody>
        </p:sp>
      </p:grpSp>
      <p:sp>
        <p:nvSpPr>
          <p:cNvPr id="26" name="TextBox 25"/>
          <p:cNvSpPr txBox="1"/>
          <p:nvPr/>
        </p:nvSpPr>
        <p:spPr>
          <a:xfrm>
            <a:off x="4215155" y="3981891"/>
            <a:ext cx="1782198" cy="369332"/>
          </a:xfrm>
          <a:prstGeom prst="rect">
            <a:avLst/>
          </a:prstGeom>
          <a:noFill/>
        </p:spPr>
        <p:txBody>
          <a:bodyPr wrap="square" rtlCol="0">
            <a:spAutoFit/>
          </a:bodyPr>
          <a:lstStyle/>
          <a:p>
            <a:r>
              <a:rPr lang="zh-CN" altLang="en-US" dirty="0"/>
              <a:t>错误推测法</a:t>
            </a:r>
          </a:p>
        </p:txBody>
      </p:sp>
    </p:spTree>
    <p:extLst>
      <p:ext uri="{BB962C8B-B14F-4D97-AF65-F5344CB8AC3E}">
        <p14:creationId xmlns:p14="http://schemas.microsoft.com/office/powerpoint/2010/main" val="20288196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1+#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3.4</a:t>
            </a:r>
            <a:r>
              <a:rPr lang="zh-CN" altLang="en-US" sz="4500" b="1" dirty="0">
                <a:ln w="19050">
                  <a:noFill/>
                </a:ln>
                <a:solidFill>
                  <a:srgbClr val="FFFFFF"/>
                </a:solidFill>
                <a:latin typeface="微软雅黑" panose="020B0503020204020204" charset="-122"/>
                <a:ea typeface="微软雅黑" panose="020B0503020204020204" charset="-122"/>
              </a:rPr>
              <a:t> 基于逻辑覆盖的方法</a:t>
            </a:r>
          </a:p>
        </p:txBody>
      </p:sp>
      <p:sp>
        <p:nvSpPr>
          <p:cNvPr id="3" name="文本框 2">
            <a:extLst>
              <a:ext uri="{FF2B5EF4-FFF2-40B4-BE49-F238E27FC236}">
                <a16:creationId xmlns:a16="http://schemas.microsoft.com/office/drawing/2014/main" id="{635906C9-4C55-08C9-909A-18B32A1C6473}"/>
              </a:ext>
            </a:extLst>
          </p:cNvPr>
          <p:cNvSpPr txBox="1"/>
          <p:nvPr/>
        </p:nvSpPr>
        <p:spPr>
          <a:xfrm>
            <a:off x="3799233" y="3009037"/>
            <a:ext cx="2382906" cy="1857753"/>
          </a:xfrm>
          <a:prstGeom prst="rect">
            <a:avLst/>
          </a:prstGeom>
          <a:noFill/>
        </p:spPr>
        <p:txBody>
          <a:bodyPr wrap="square">
            <a:spAutoFit/>
          </a:bodyPr>
          <a:lstStyle/>
          <a:p>
            <a:pPr algn="just">
              <a:lnSpc>
                <a:spcPct val="13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3.4.1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判定覆盖</a:t>
            </a:r>
            <a:endPar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3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3.4.2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条件覆盖</a:t>
            </a:r>
          </a:p>
          <a:p>
            <a:pPr algn="just">
              <a:lnSpc>
                <a:spcPct val="13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3.4.3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判定条件覆盖</a:t>
            </a:r>
          </a:p>
          <a:p>
            <a:pPr algn="just">
              <a:lnSpc>
                <a:spcPct val="13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3.4.4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条件组合覆盖</a:t>
            </a:r>
          </a:p>
          <a:p>
            <a:pPr algn="just">
              <a:lnSpc>
                <a:spcPct val="130000"/>
              </a:lnSpc>
            </a:pPr>
            <a:r>
              <a:rPr lang="en-US"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3.4.5 </a:t>
            </a:r>
            <a:r>
              <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基本路径覆盖</a:t>
            </a:r>
          </a:p>
        </p:txBody>
      </p:sp>
    </p:spTree>
    <p:extLst>
      <p:ext uri="{BB962C8B-B14F-4D97-AF65-F5344CB8AC3E}">
        <p14:creationId xmlns:p14="http://schemas.microsoft.com/office/powerpoint/2010/main" val="727087269"/>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r>
              <a:rPr kumimoji="1" lang="zh-CN" altLang="en-US" dirty="0">
                <a:latin typeface="微软雅黑" panose="020B0503020204020204" pitchFamily="34" charset="-122"/>
                <a:ea typeface="微软雅黑" panose="020B0503020204020204" pitchFamily="34" charset="-122"/>
              </a:rPr>
              <a:t>结构化测试方法</a:t>
            </a:r>
          </a:p>
        </p:txBody>
      </p:sp>
      <p:sp>
        <p:nvSpPr>
          <p:cNvPr id="31747" name="Rectangle 3"/>
          <p:cNvSpPr>
            <a:spLocks noChangeArrowheads="1"/>
          </p:cNvSpPr>
          <p:nvPr/>
        </p:nvSpPr>
        <p:spPr bwMode="auto">
          <a:xfrm>
            <a:off x="5575946" y="1077509"/>
            <a:ext cx="2324368" cy="3274807"/>
          </a:xfrm>
          <a:prstGeom prst="rect">
            <a:avLst/>
          </a:prstGeom>
          <a:noFill/>
          <a:ln w="9525" algn="ctr">
            <a:noFill/>
            <a:miter lim="800000"/>
            <a:headEnd/>
            <a:tailEnd/>
          </a:ln>
        </p:spPr>
        <p:txBody>
          <a:bodyPr wrap="square" anchor="ctr">
            <a:spAutoFit/>
          </a:bodyPr>
          <a:lstStyle/>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a:t>
            </a:r>
            <a:endParaRPr lang="en-US" altLang="zh-CN" sz="2000" kern="100" dirty="0">
              <a:solidFill>
                <a:srgbClr val="3F3F3F"/>
              </a:solidFill>
              <a:latin typeface="Calibri" panose="020F0502020204030204" pitchFamily="34" charset="0"/>
              <a:ea typeface="微软雅黑" panose="020B0503020204020204" pitchFamily="34" charset="-122"/>
              <a:cs typeface="宋体" panose="02010600030101010101" pitchFamily="2" charset="-122"/>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en-US" altLang="zh-CN" sz="20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2" name="Group 34">
            <a:extLst>
              <a:ext uri="{FF2B5EF4-FFF2-40B4-BE49-F238E27FC236}">
                <a16:creationId xmlns:a16="http://schemas.microsoft.com/office/drawing/2014/main" id="{4CE1B919-9408-F8E2-8E1B-7F24A3D24F62}"/>
              </a:ext>
            </a:extLst>
          </p:cNvPr>
          <p:cNvGrpSpPr>
            <a:grpSpLocks/>
          </p:cNvGrpSpPr>
          <p:nvPr/>
        </p:nvGrpSpPr>
        <p:grpSpPr bwMode="auto">
          <a:xfrm>
            <a:off x="1046480" y="1281401"/>
            <a:ext cx="3217863" cy="3205162"/>
            <a:chOff x="3216" y="2109"/>
            <a:chExt cx="2027" cy="2019"/>
          </a:xfrm>
        </p:grpSpPr>
        <p:grpSp>
          <p:nvGrpSpPr>
            <p:cNvPr id="3" name="Group 35">
              <a:extLst>
                <a:ext uri="{FF2B5EF4-FFF2-40B4-BE49-F238E27FC236}">
                  <a16:creationId xmlns:a16="http://schemas.microsoft.com/office/drawing/2014/main" id="{B161502A-6ACB-A814-A1C5-0C862876263A}"/>
                </a:ext>
              </a:extLst>
            </p:cNvPr>
            <p:cNvGrpSpPr>
              <a:grpSpLocks/>
            </p:cNvGrpSpPr>
            <p:nvPr/>
          </p:nvGrpSpPr>
          <p:grpSpPr bwMode="auto">
            <a:xfrm>
              <a:off x="4218" y="2445"/>
              <a:ext cx="1025" cy="1683"/>
              <a:chOff x="4218" y="2445"/>
              <a:chExt cx="1025" cy="1683"/>
            </a:xfrm>
          </p:grpSpPr>
          <p:sp>
            <p:nvSpPr>
              <p:cNvPr id="5" name="Oval 36">
                <a:extLst>
                  <a:ext uri="{FF2B5EF4-FFF2-40B4-BE49-F238E27FC236}">
                    <a16:creationId xmlns:a16="http://schemas.microsoft.com/office/drawing/2014/main" id="{CC62E3A4-4DD8-7AF4-2C17-D290C14F480D}"/>
                  </a:ext>
                </a:extLst>
              </p:cNvPr>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6" name="Oval 37">
                <a:extLst>
                  <a:ext uri="{FF2B5EF4-FFF2-40B4-BE49-F238E27FC236}">
                    <a16:creationId xmlns:a16="http://schemas.microsoft.com/office/drawing/2014/main" id="{A808EA62-1455-029B-F1DE-C3256898FA97}"/>
                  </a:ext>
                </a:extLst>
              </p:cNvPr>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a:p>
            </p:txBody>
          </p:sp>
          <p:sp>
            <p:nvSpPr>
              <p:cNvPr id="7" name="Line 38">
                <a:extLst>
                  <a:ext uri="{FF2B5EF4-FFF2-40B4-BE49-F238E27FC236}">
                    <a16:creationId xmlns:a16="http://schemas.microsoft.com/office/drawing/2014/main" id="{82C58D95-459A-38DF-09CA-3BCCF25959A2}"/>
                  </a:ext>
                </a:extLst>
              </p:cNvPr>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a:p>
            </p:txBody>
          </p:sp>
          <p:sp>
            <p:nvSpPr>
              <p:cNvPr id="8" name="Rectangle 39">
                <a:extLst>
                  <a:ext uri="{FF2B5EF4-FFF2-40B4-BE49-F238E27FC236}">
                    <a16:creationId xmlns:a16="http://schemas.microsoft.com/office/drawing/2014/main" id="{5B0873C9-ADCB-B4C8-3635-0F6CBEAE75C1}"/>
                  </a:ext>
                </a:extLst>
              </p:cNvPr>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a:p>
            </p:txBody>
          </p:sp>
          <p:sp>
            <p:nvSpPr>
              <p:cNvPr id="9" name="Rectangle 40">
                <a:extLst>
                  <a:ext uri="{FF2B5EF4-FFF2-40B4-BE49-F238E27FC236}">
                    <a16:creationId xmlns:a16="http://schemas.microsoft.com/office/drawing/2014/main" id="{6EED4C49-7300-8F90-D0F5-996CB5B05F3C}"/>
                  </a:ext>
                </a:extLst>
              </p:cNvPr>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0" name="Line 41">
                <a:extLst>
                  <a:ext uri="{FF2B5EF4-FFF2-40B4-BE49-F238E27FC236}">
                    <a16:creationId xmlns:a16="http://schemas.microsoft.com/office/drawing/2014/main" id="{0D962BD7-191D-8783-9494-E71905A8DC0E}"/>
                  </a:ext>
                </a:extLst>
              </p:cNvPr>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a:p>
            </p:txBody>
          </p:sp>
          <p:sp>
            <p:nvSpPr>
              <p:cNvPr id="11" name="Line 42">
                <a:extLst>
                  <a:ext uri="{FF2B5EF4-FFF2-40B4-BE49-F238E27FC236}">
                    <a16:creationId xmlns:a16="http://schemas.microsoft.com/office/drawing/2014/main" id="{92626C65-77AB-9B1C-9559-487C9D0BFA15}"/>
                  </a:ext>
                </a:extLst>
              </p:cNvPr>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a:p>
            </p:txBody>
          </p:sp>
          <p:sp>
            <p:nvSpPr>
              <p:cNvPr id="12" name="Rectangle 43">
                <a:extLst>
                  <a:ext uri="{FF2B5EF4-FFF2-40B4-BE49-F238E27FC236}">
                    <a16:creationId xmlns:a16="http://schemas.microsoft.com/office/drawing/2014/main" id="{A6995D2D-3FB1-8A40-8743-97A8488076B0}"/>
                  </a:ext>
                </a:extLst>
              </p:cNvPr>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13" name="Rectangle 44">
                <a:extLst>
                  <a:ext uri="{FF2B5EF4-FFF2-40B4-BE49-F238E27FC236}">
                    <a16:creationId xmlns:a16="http://schemas.microsoft.com/office/drawing/2014/main" id="{EF02CF9B-0D41-531E-803B-A90FE1120CEF}"/>
                  </a:ext>
                </a:extLst>
              </p:cNvPr>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4" name="Rectangle 45">
                <a:extLst>
                  <a:ext uri="{FF2B5EF4-FFF2-40B4-BE49-F238E27FC236}">
                    <a16:creationId xmlns:a16="http://schemas.microsoft.com/office/drawing/2014/main" id="{67042152-AFB4-F025-3457-DA2C813952B9}"/>
                  </a:ext>
                </a:extLst>
              </p:cNvPr>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15" name="Rectangle 46">
                <a:extLst>
                  <a:ext uri="{FF2B5EF4-FFF2-40B4-BE49-F238E27FC236}">
                    <a16:creationId xmlns:a16="http://schemas.microsoft.com/office/drawing/2014/main" id="{4DED1C01-5C6B-6B7A-147A-540331ED236E}"/>
                  </a:ext>
                </a:extLst>
              </p:cNvPr>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6" name="Line 47">
                <a:extLst>
                  <a:ext uri="{FF2B5EF4-FFF2-40B4-BE49-F238E27FC236}">
                    <a16:creationId xmlns:a16="http://schemas.microsoft.com/office/drawing/2014/main" id="{40D347C8-4D3F-C1D7-3CEE-4B2A4E041CB9}"/>
                  </a:ext>
                </a:extLst>
              </p:cNvPr>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a:p>
            </p:txBody>
          </p:sp>
          <p:sp>
            <p:nvSpPr>
              <p:cNvPr id="17" name="Line 48">
                <a:extLst>
                  <a:ext uri="{FF2B5EF4-FFF2-40B4-BE49-F238E27FC236}">
                    <a16:creationId xmlns:a16="http://schemas.microsoft.com/office/drawing/2014/main" id="{AB85D97A-2F62-C9AE-36F1-368AD71B7B9C}"/>
                  </a:ext>
                </a:extLst>
              </p:cNvPr>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a:p>
            </p:txBody>
          </p:sp>
          <p:sp>
            <p:nvSpPr>
              <p:cNvPr id="18" name="Line 49">
                <a:extLst>
                  <a:ext uri="{FF2B5EF4-FFF2-40B4-BE49-F238E27FC236}">
                    <a16:creationId xmlns:a16="http://schemas.microsoft.com/office/drawing/2014/main" id="{40BE24F0-DED3-3C80-83E3-B2C6FB9C11B2}"/>
                  </a:ext>
                </a:extLst>
              </p:cNvPr>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a:p>
            </p:txBody>
          </p:sp>
          <p:sp>
            <p:nvSpPr>
              <p:cNvPr id="19" name="Line 50">
                <a:extLst>
                  <a:ext uri="{FF2B5EF4-FFF2-40B4-BE49-F238E27FC236}">
                    <a16:creationId xmlns:a16="http://schemas.microsoft.com/office/drawing/2014/main" id="{824A9C61-DB59-1F41-6BCA-3E7C9599FE5F}"/>
                  </a:ext>
                </a:extLst>
              </p:cNvPr>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a:p>
            </p:txBody>
          </p:sp>
          <p:sp>
            <p:nvSpPr>
              <p:cNvPr id="20" name="Line 51">
                <a:extLst>
                  <a:ext uri="{FF2B5EF4-FFF2-40B4-BE49-F238E27FC236}">
                    <a16:creationId xmlns:a16="http://schemas.microsoft.com/office/drawing/2014/main" id="{095DFE40-C8B3-7F6D-A4D4-D3D37260788F}"/>
                  </a:ext>
                </a:extLst>
              </p:cNvPr>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a:p>
            </p:txBody>
          </p:sp>
          <p:sp>
            <p:nvSpPr>
              <p:cNvPr id="21" name="Line 52">
                <a:extLst>
                  <a:ext uri="{FF2B5EF4-FFF2-40B4-BE49-F238E27FC236}">
                    <a16:creationId xmlns:a16="http://schemas.microsoft.com/office/drawing/2014/main" id="{790FDD18-E57A-D048-5B4E-F58EF8838B4A}"/>
                  </a:ext>
                </a:extLst>
              </p:cNvPr>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a:p>
            </p:txBody>
          </p:sp>
          <p:sp>
            <p:nvSpPr>
              <p:cNvPr id="22" name="Line 53">
                <a:extLst>
                  <a:ext uri="{FF2B5EF4-FFF2-40B4-BE49-F238E27FC236}">
                    <a16:creationId xmlns:a16="http://schemas.microsoft.com/office/drawing/2014/main" id="{535BB47D-ED05-C3FC-0A58-C952781F30BE}"/>
                  </a:ext>
                </a:extLst>
              </p:cNvPr>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a:p>
            </p:txBody>
          </p:sp>
          <p:sp>
            <p:nvSpPr>
              <p:cNvPr id="23" name="Rectangle 54">
                <a:extLst>
                  <a:ext uri="{FF2B5EF4-FFF2-40B4-BE49-F238E27FC236}">
                    <a16:creationId xmlns:a16="http://schemas.microsoft.com/office/drawing/2014/main" id="{FD351048-5F2D-4C48-A6F6-EDB7439280C2}"/>
                  </a:ext>
                </a:extLst>
              </p:cNvPr>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24" name="Rectangle 55">
                <a:extLst>
                  <a:ext uri="{FF2B5EF4-FFF2-40B4-BE49-F238E27FC236}">
                    <a16:creationId xmlns:a16="http://schemas.microsoft.com/office/drawing/2014/main" id="{F3292224-A517-005B-3AC5-B65AF02EEBFD}"/>
                  </a:ext>
                </a:extLst>
              </p:cNvPr>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a:p>
            </p:txBody>
          </p:sp>
          <p:sp>
            <p:nvSpPr>
              <p:cNvPr id="25" name="Line 56">
                <a:extLst>
                  <a:ext uri="{FF2B5EF4-FFF2-40B4-BE49-F238E27FC236}">
                    <a16:creationId xmlns:a16="http://schemas.microsoft.com/office/drawing/2014/main" id="{7ED4D54B-824B-47F0-2130-A3EE62C55941}"/>
                  </a:ext>
                </a:extLst>
              </p:cNvPr>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a:p>
            </p:txBody>
          </p:sp>
          <p:sp>
            <p:nvSpPr>
              <p:cNvPr id="26" name="Line 57">
                <a:extLst>
                  <a:ext uri="{FF2B5EF4-FFF2-40B4-BE49-F238E27FC236}">
                    <a16:creationId xmlns:a16="http://schemas.microsoft.com/office/drawing/2014/main" id="{6EAFA1CA-0BA4-DD5D-4B7A-B64757C920A2}"/>
                  </a:ext>
                </a:extLst>
              </p:cNvPr>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a:p>
            </p:txBody>
          </p:sp>
          <p:sp>
            <p:nvSpPr>
              <p:cNvPr id="27" name="Line 58">
                <a:extLst>
                  <a:ext uri="{FF2B5EF4-FFF2-40B4-BE49-F238E27FC236}">
                    <a16:creationId xmlns:a16="http://schemas.microsoft.com/office/drawing/2014/main" id="{E7EF8834-C566-2C0A-84C4-AE2DC418C141}"/>
                  </a:ext>
                </a:extLst>
              </p:cNvPr>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a:p>
            </p:txBody>
          </p:sp>
          <p:sp>
            <p:nvSpPr>
              <p:cNvPr id="28" name="Line 59">
                <a:extLst>
                  <a:ext uri="{FF2B5EF4-FFF2-40B4-BE49-F238E27FC236}">
                    <a16:creationId xmlns:a16="http://schemas.microsoft.com/office/drawing/2014/main" id="{83867B28-FBDC-564C-F31E-973BD097405D}"/>
                  </a:ext>
                </a:extLst>
              </p:cNvPr>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a:p>
            </p:txBody>
          </p:sp>
          <p:sp>
            <p:nvSpPr>
              <p:cNvPr id="29" name="Line 60">
                <a:extLst>
                  <a:ext uri="{FF2B5EF4-FFF2-40B4-BE49-F238E27FC236}">
                    <a16:creationId xmlns:a16="http://schemas.microsoft.com/office/drawing/2014/main" id="{868DF43D-6961-7608-A833-EC8847A3EA49}"/>
                  </a:ext>
                </a:extLst>
              </p:cNvPr>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a:p>
            </p:txBody>
          </p:sp>
          <p:sp>
            <p:nvSpPr>
              <p:cNvPr id="30" name="AutoShape 61">
                <a:extLst>
                  <a:ext uri="{FF2B5EF4-FFF2-40B4-BE49-F238E27FC236}">
                    <a16:creationId xmlns:a16="http://schemas.microsoft.com/office/drawing/2014/main" id="{132F638D-F0D3-5533-5D17-573F8458F53C}"/>
                  </a:ext>
                </a:extLst>
              </p:cNvPr>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31" name="AutoShape 62">
                <a:extLst>
                  <a:ext uri="{FF2B5EF4-FFF2-40B4-BE49-F238E27FC236}">
                    <a16:creationId xmlns:a16="http://schemas.microsoft.com/office/drawing/2014/main" id="{2F26CADD-69CF-F6E8-3705-CE2CA3B008EA}"/>
                  </a:ext>
                </a:extLst>
              </p:cNvPr>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32" name="Line 63">
                <a:extLst>
                  <a:ext uri="{FF2B5EF4-FFF2-40B4-BE49-F238E27FC236}">
                    <a16:creationId xmlns:a16="http://schemas.microsoft.com/office/drawing/2014/main" id="{C78AE58D-0AE8-8582-7392-06BCA04F3941}"/>
                  </a:ext>
                </a:extLst>
              </p:cNvPr>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a:p>
            </p:txBody>
          </p:sp>
        </p:grpSp>
        <p:pic>
          <p:nvPicPr>
            <p:cNvPr id="4" name="Picture 64">
              <a:extLst>
                <a:ext uri="{FF2B5EF4-FFF2-40B4-BE49-F238E27FC236}">
                  <a16:creationId xmlns:a16="http://schemas.microsoft.com/office/drawing/2014/main" id="{1C10E647-379B-E133-84C9-CD6FD7762957}"/>
                </a:ext>
              </a:extLst>
            </p:cNvPr>
            <p:cNvPicPr>
              <a:picLocks noChangeArrowheads="1"/>
            </p:cNvPicPr>
            <p:nvPr/>
          </p:nvPicPr>
          <p:blipFill>
            <a:blip r:embed="rId3" cstate="print"/>
            <a:srcRect/>
            <a:stretch>
              <a:fillRect/>
            </a:stretch>
          </p:blipFill>
          <p:spPr bwMode="auto">
            <a:xfrm>
              <a:off x="3216" y="2109"/>
              <a:ext cx="1226" cy="1536"/>
            </a:xfrm>
            <a:prstGeom prst="rect">
              <a:avLst/>
            </a:prstGeom>
            <a:noFill/>
            <a:ln w="12700">
              <a:noFill/>
              <a:miter lim="800000"/>
              <a:headEnd/>
              <a:tailEnd/>
            </a:ln>
          </p:spPr>
        </p:pic>
      </p:grpSp>
    </p:spTree>
    <p:extLst>
      <p:ext uri="{BB962C8B-B14F-4D97-AF65-F5344CB8AC3E}">
        <p14:creationId xmlns:p14="http://schemas.microsoft.com/office/powerpoint/2010/main" val="284636619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84650" y="212903"/>
            <a:ext cx="4698522" cy="571500"/>
          </a:xfrm>
        </p:spPr>
        <p:txBody>
          <a:bodyPr/>
          <a:lstStyle/>
          <a:p>
            <a:r>
              <a:rPr lang="zh-CN" altLang="en-US" dirty="0">
                <a:latin typeface="微软雅黑" panose="020B0503020204020204" pitchFamily="34" charset="-122"/>
                <a:ea typeface="微软雅黑" panose="020B0503020204020204" pitchFamily="34" charset="-122"/>
              </a:rPr>
              <a:t>逻辑覆盖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路径覆盖</a:t>
            </a:r>
          </a:p>
        </p:txBody>
      </p:sp>
      <p:sp>
        <p:nvSpPr>
          <p:cNvPr id="13315" name="Rectangle 3"/>
          <p:cNvSpPr>
            <a:spLocks noGrp="1" noChangeArrowheads="1"/>
          </p:cNvSpPr>
          <p:nvPr>
            <p:ph type="body" idx="1"/>
          </p:nvPr>
        </p:nvSpPr>
        <p:spPr>
          <a:xfrm>
            <a:off x="584650" y="1563869"/>
            <a:ext cx="7950926" cy="2015762"/>
          </a:xfrm>
        </p:spPr>
        <p:txBody>
          <a:bodyPr>
            <a:normAutofit/>
          </a:bodyPr>
          <a:lstStyle/>
          <a:p>
            <a:pPr marL="358775" lvl="1" indent="-358775" defTabSz="457200">
              <a:lnSpc>
                <a:spcPct val="160000"/>
              </a:lnSpc>
              <a:spcBef>
                <a:spcPts val="600"/>
              </a:spcBef>
              <a:buClr>
                <a:schemeClr val="accent1"/>
              </a:buClr>
              <a:buSzPct val="75000"/>
              <a:buFont typeface="Wingdings" pitchFamily="2" charset="2"/>
              <a:buChar char="p"/>
              <a:tabLst>
                <a:tab pos="428625" algn="l"/>
              </a:tabLst>
              <a:defRPr/>
            </a:pPr>
            <a:r>
              <a:rPr lang="zh-CN" altLang="en-US" b="1" dirty="0">
                <a:cs typeface="+mn-cs"/>
              </a:rPr>
              <a:t>逻辑覆盖</a:t>
            </a:r>
            <a:r>
              <a:rPr lang="zh-CN" altLang="en-US" dirty="0">
                <a:cs typeface="+mn-cs"/>
              </a:rPr>
              <a:t>：以程序或系统的内部逻辑结构为基础，分为语句覆盖、判定覆盖、判定</a:t>
            </a:r>
            <a:r>
              <a:rPr lang="en-US" altLang="zh-CN" dirty="0">
                <a:cs typeface="+mn-cs"/>
              </a:rPr>
              <a:t>-</a:t>
            </a:r>
            <a:r>
              <a:rPr lang="zh-CN" altLang="en-US" dirty="0">
                <a:cs typeface="+mn-cs"/>
              </a:rPr>
              <a:t>条件覆盖、条件组合覆盖等；</a:t>
            </a:r>
          </a:p>
          <a:p>
            <a:pPr marL="358775" lvl="1" indent="-358775" defTabSz="457200">
              <a:lnSpc>
                <a:spcPct val="160000"/>
              </a:lnSpc>
              <a:spcBef>
                <a:spcPts val="600"/>
              </a:spcBef>
              <a:buClr>
                <a:schemeClr val="accent1"/>
              </a:buClr>
              <a:buSzPct val="75000"/>
              <a:buFont typeface="Wingdings" pitchFamily="2" charset="2"/>
              <a:buChar char="p"/>
              <a:tabLst>
                <a:tab pos="428625" algn="l"/>
              </a:tabLst>
              <a:defRPr/>
            </a:pPr>
            <a:r>
              <a:rPr lang="zh-CN" altLang="en-US" b="1" dirty="0">
                <a:cs typeface="+mn-cs"/>
              </a:rPr>
              <a:t>基本路径测试</a:t>
            </a:r>
            <a:r>
              <a:rPr lang="zh-CN" altLang="en-US" dirty="0">
                <a:cs typeface="+mn-cs"/>
              </a:rPr>
              <a:t>：在程序或业务控制流程的基础上，分析控制构造的环路复杂性，导出基本可执行路径集合，从而设计出测试用例。</a:t>
            </a:r>
          </a:p>
        </p:txBody>
      </p:sp>
    </p:spTree>
    <p:extLst>
      <p:ext uri="{BB962C8B-B14F-4D97-AF65-F5344CB8AC3E}">
        <p14:creationId xmlns:p14="http://schemas.microsoft.com/office/powerpoint/2010/main" val="3622260116"/>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94789"/>
            <a:ext cx="3888432" cy="400050"/>
          </a:xfrm>
        </p:spPr>
        <p:txBody>
          <a:bodyPr vert="horz" lIns="0" tIns="0" rIns="0" bIns="0" rtlCol="0" anchor="ctr">
            <a:normAutofit/>
          </a:bodyPr>
          <a:lstStyle/>
          <a:p>
            <a:pPr>
              <a:defRPr/>
            </a:pPr>
            <a:r>
              <a:rPr lang="zh-CN" altLang="en-US" dirty="0">
                <a:latin typeface="微软雅黑" panose="020B0503020204020204" pitchFamily="34" charset="-122"/>
                <a:ea typeface="微软雅黑" panose="020B0503020204020204" pitchFamily="34" charset="-122"/>
              </a:rPr>
              <a:t>（代码行）语句覆盖</a:t>
            </a:r>
            <a:endParaRPr lang="en-US" altLang="zh-CN" dirty="0">
              <a:latin typeface="微软雅黑" panose="020B0503020204020204" pitchFamily="34" charset="-122"/>
              <a:ea typeface="微软雅黑" panose="020B0503020204020204" pitchFamily="34" charset="-122"/>
            </a:endParaRPr>
          </a:p>
        </p:txBody>
      </p:sp>
      <p:sp>
        <p:nvSpPr>
          <p:cNvPr id="1676291" name="Rectangle 3"/>
          <p:cNvSpPr>
            <a:spLocks noChangeArrowheads="1"/>
          </p:cNvSpPr>
          <p:nvPr/>
        </p:nvSpPr>
        <p:spPr bwMode="auto">
          <a:xfrm>
            <a:off x="602132" y="785881"/>
            <a:ext cx="8298028" cy="460382"/>
          </a:xfrm>
          <a:prstGeom prst="rect">
            <a:avLst/>
          </a:prstGeom>
          <a:noFill/>
          <a:ln w="9525">
            <a:noFill/>
            <a:miter lim="800000"/>
            <a:headEnd/>
            <a:tailEnd/>
          </a:ln>
          <a:effectLst/>
        </p:spPr>
        <p:txBody>
          <a:bodyPr wrap="square">
            <a:spAutoFit/>
          </a:bodyPr>
          <a:lstStyle/>
          <a:p>
            <a:pPr eaLnBrk="0" hangingPunct="0">
              <a:lnSpc>
                <a:spcPct val="150000"/>
              </a:lnSpc>
              <a:buClr>
                <a:srgbClr val="91AC4E"/>
              </a:buClr>
              <a:buSzPct val="80000"/>
              <a:defRPr/>
            </a:pPr>
            <a:r>
              <a:rPr lang="zh-CN" altLang="en-US" dirty="0">
                <a:ea typeface="宋体" charset="-122"/>
              </a:rPr>
              <a:t>设计若干测试用例，运行被测程序，使程序中的每个可执行语句至少被执行一次</a:t>
            </a:r>
            <a:endParaRPr lang="en-US" altLang="zh-CN" dirty="0">
              <a:ea typeface="宋体" charset="-122"/>
            </a:endParaRPr>
          </a:p>
        </p:txBody>
      </p:sp>
      <p:grpSp>
        <p:nvGrpSpPr>
          <p:cNvPr id="2" name="Group 66">
            <a:extLst>
              <a:ext uri="{FF2B5EF4-FFF2-40B4-BE49-F238E27FC236}">
                <a16:creationId xmlns:a16="http://schemas.microsoft.com/office/drawing/2014/main" id="{EDF3B71F-DB77-A5C1-FEC2-99D8A6ECE886}"/>
              </a:ext>
            </a:extLst>
          </p:cNvPr>
          <p:cNvGrpSpPr>
            <a:grpSpLocks/>
          </p:cNvGrpSpPr>
          <p:nvPr/>
        </p:nvGrpSpPr>
        <p:grpSpPr bwMode="auto">
          <a:xfrm>
            <a:off x="5700096" y="1388066"/>
            <a:ext cx="1241822" cy="3252788"/>
            <a:chOff x="3198" y="1152"/>
            <a:chExt cx="1043" cy="2732"/>
          </a:xfrm>
        </p:grpSpPr>
        <p:sp>
          <p:nvSpPr>
            <p:cNvPr id="3" name="Line 3">
              <a:extLst>
                <a:ext uri="{FF2B5EF4-FFF2-40B4-BE49-F238E27FC236}">
                  <a16:creationId xmlns:a16="http://schemas.microsoft.com/office/drawing/2014/main" id="{7BD43073-B9C4-BA9D-A51A-16E168676289}"/>
                </a:ext>
              </a:extLst>
            </p:cNvPr>
            <p:cNvSpPr>
              <a:spLocks noChangeShapeType="1"/>
            </p:cNvSpPr>
            <p:nvPr/>
          </p:nvSpPr>
          <p:spPr bwMode="auto">
            <a:xfrm flipH="1">
              <a:off x="3789" y="1160"/>
              <a:ext cx="0" cy="266"/>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4" name="Line 4">
              <a:extLst>
                <a:ext uri="{FF2B5EF4-FFF2-40B4-BE49-F238E27FC236}">
                  <a16:creationId xmlns:a16="http://schemas.microsoft.com/office/drawing/2014/main" id="{6E8D4E0F-D52F-BCA6-9C28-678F0F1D5268}"/>
                </a:ext>
              </a:extLst>
            </p:cNvPr>
            <p:cNvSpPr>
              <a:spLocks noChangeShapeType="1"/>
            </p:cNvSpPr>
            <p:nvPr/>
          </p:nvSpPr>
          <p:spPr bwMode="auto">
            <a:xfrm flipH="1">
              <a:off x="3878" y="1888"/>
              <a:ext cx="272" cy="363"/>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5" name="Line 5">
              <a:extLst>
                <a:ext uri="{FF2B5EF4-FFF2-40B4-BE49-F238E27FC236}">
                  <a16:creationId xmlns:a16="http://schemas.microsoft.com/office/drawing/2014/main" id="{D53B83EC-09BB-A904-54AE-B3DBBA1DEDA3}"/>
                </a:ext>
              </a:extLst>
            </p:cNvPr>
            <p:cNvSpPr>
              <a:spLocks noChangeShapeType="1"/>
            </p:cNvSpPr>
            <p:nvPr/>
          </p:nvSpPr>
          <p:spPr bwMode="auto">
            <a:xfrm flipH="1">
              <a:off x="3787" y="2297"/>
              <a:ext cx="0" cy="272"/>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6" name="Line 6">
              <a:extLst>
                <a:ext uri="{FF2B5EF4-FFF2-40B4-BE49-F238E27FC236}">
                  <a16:creationId xmlns:a16="http://schemas.microsoft.com/office/drawing/2014/main" id="{44537589-4A63-56FE-FD64-97BA5A9422C6}"/>
                </a:ext>
              </a:extLst>
            </p:cNvPr>
            <p:cNvSpPr>
              <a:spLocks noChangeShapeType="1"/>
            </p:cNvSpPr>
            <p:nvPr/>
          </p:nvSpPr>
          <p:spPr bwMode="auto">
            <a:xfrm flipH="1">
              <a:off x="3789" y="3476"/>
              <a:ext cx="0" cy="266"/>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7" name="Line 12">
              <a:extLst>
                <a:ext uri="{FF2B5EF4-FFF2-40B4-BE49-F238E27FC236}">
                  <a16:creationId xmlns:a16="http://schemas.microsoft.com/office/drawing/2014/main" id="{6AD634BA-086C-05A2-B742-3BF4E16C2E24}"/>
                </a:ext>
              </a:extLst>
            </p:cNvPr>
            <p:cNvSpPr>
              <a:spLocks noChangeShapeType="1"/>
            </p:cNvSpPr>
            <p:nvPr/>
          </p:nvSpPr>
          <p:spPr bwMode="auto">
            <a:xfrm flipH="1">
              <a:off x="3787" y="1571"/>
              <a:ext cx="0" cy="635"/>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8" name="Line 15">
              <a:extLst>
                <a:ext uri="{FF2B5EF4-FFF2-40B4-BE49-F238E27FC236}">
                  <a16:creationId xmlns:a16="http://schemas.microsoft.com/office/drawing/2014/main" id="{9DCCF1C4-D388-CD26-3330-95D63F064010}"/>
                </a:ext>
              </a:extLst>
            </p:cNvPr>
            <p:cNvSpPr>
              <a:spLocks noChangeShapeType="1"/>
            </p:cNvSpPr>
            <p:nvPr/>
          </p:nvSpPr>
          <p:spPr bwMode="auto">
            <a:xfrm>
              <a:off x="3789" y="1502"/>
              <a:ext cx="361" cy="296"/>
            </a:xfrm>
            <a:prstGeom prst="line">
              <a:avLst/>
            </a:prstGeom>
            <a:noFill/>
            <a:ln w="38100">
              <a:solidFill>
                <a:srgbClr val="4D4D4D"/>
              </a:solidFill>
              <a:round/>
              <a:headEnd/>
              <a:tailEnd/>
            </a:ln>
          </p:spPr>
          <p:txBody>
            <a:bodyPr wrap="none" anchor="ctr"/>
            <a:lstStyle/>
            <a:p>
              <a:endParaRPr lang="zh-CN" altLang="en-US" sz="1350"/>
            </a:p>
          </p:txBody>
        </p:sp>
        <p:sp>
          <p:nvSpPr>
            <p:cNvPr id="9" name="Line 17">
              <a:extLst>
                <a:ext uri="{FF2B5EF4-FFF2-40B4-BE49-F238E27FC236}">
                  <a16:creationId xmlns:a16="http://schemas.microsoft.com/office/drawing/2014/main" id="{720FC068-629A-4108-116C-9EDD11FA6CF8}"/>
                </a:ext>
              </a:extLst>
            </p:cNvPr>
            <p:cNvSpPr>
              <a:spLocks noChangeShapeType="1"/>
            </p:cNvSpPr>
            <p:nvPr/>
          </p:nvSpPr>
          <p:spPr bwMode="auto">
            <a:xfrm flipH="1" flipV="1">
              <a:off x="3878" y="2660"/>
              <a:ext cx="272" cy="317"/>
            </a:xfrm>
            <a:prstGeom prst="line">
              <a:avLst/>
            </a:prstGeom>
            <a:noFill/>
            <a:ln w="38100">
              <a:solidFill>
                <a:srgbClr val="4D4D4D"/>
              </a:solidFill>
              <a:round/>
              <a:headEnd type="triangle" w="med" len="med"/>
              <a:tailEnd/>
            </a:ln>
          </p:spPr>
          <p:txBody>
            <a:bodyPr wrap="none" anchor="ctr"/>
            <a:lstStyle/>
            <a:p>
              <a:endParaRPr lang="zh-CN" altLang="en-US" sz="1350"/>
            </a:p>
          </p:txBody>
        </p:sp>
        <p:sp>
          <p:nvSpPr>
            <p:cNvPr id="10" name="Oval 24">
              <a:extLst>
                <a:ext uri="{FF2B5EF4-FFF2-40B4-BE49-F238E27FC236}">
                  <a16:creationId xmlns:a16="http://schemas.microsoft.com/office/drawing/2014/main" id="{A7E95725-BFD0-C058-EE18-F121C8DA72F4}"/>
                </a:ext>
              </a:extLst>
            </p:cNvPr>
            <p:cNvSpPr>
              <a:spLocks noChangeArrowheads="1"/>
            </p:cNvSpPr>
            <p:nvPr/>
          </p:nvSpPr>
          <p:spPr bwMode="auto">
            <a:xfrm>
              <a:off x="3713" y="1426"/>
              <a:ext cx="152" cy="152"/>
            </a:xfrm>
            <a:prstGeom prst="ellipse">
              <a:avLst/>
            </a:prstGeom>
            <a:solidFill>
              <a:srgbClr val="CC99FF"/>
            </a:solidFill>
            <a:ln w="9525">
              <a:solidFill>
                <a:srgbClr val="4D4D4D"/>
              </a:solidFill>
              <a:round/>
              <a:headEnd/>
              <a:tailEnd/>
            </a:ln>
          </p:spPr>
          <p:txBody>
            <a:bodyPr wrap="none" anchor="ctr"/>
            <a:lstStyle/>
            <a:p>
              <a:r>
                <a:rPr lang="en-US" altLang="zh-CN" sz="900" b="1"/>
                <a:t>3</a:t>
              </a:r>
            </a:p>
          </p:txBody>
        </p:sp>
        <p:sp>
          <p:nvSpPr>
            <p:cNvPr id="11" name="Oval 25">
              <a:extLst>
                <a:ext uri="{FF2B5EF4-FFF2-40B4-BE49-F238E27FC236}">
                  <a16:creationId xmlns:a16="http://schemas.microsoft.com/office/drawing/2014/main" id="{5B894286-F35B-362E-68C8-8F509F29A8A0}"/>
                </a:ext>
              </a:extLst>
            </p:cNvPr>
            <p:cNvSpPr>
              <a:spLocks noChangeArrowheads="1"/>
            </p:cNvSpPr>
            <p:nvPr/>
          </p:nvSpPr>
          <p:spPr bwMode="auto">
            <a:xfrm>
              <a:off x="3726" y="2553"/>
              <a:ext cx="152" cy="152"/>
            </a:xfrm>
            <a:prstGeom prst="ellipse">
              <a:avLst/>
            </a:prstGeom>
            <a:solidFill>
              <a:srgbClr val="CC99FF"/>
            </a:solidFill>
            <a:ln w="9525">
              <a:solidFill>
                <a:srgbClr val="4D4D4D"/>
              </a:solidFill>
              <a:round/>
              <a:headEnd/>
              <a:tailEnd/>
            </a:ln>
          </p:spPr>
          <p:txBody>
            <a:bodyPr wrap="none" anchor="ctr"/>
            <a:lstStyle/>
            <a:p>
              <a:r>
                <a:rPr lang="en-US" altLang="zh-CN" sz="900" b="1"/>
                <a:t>6</a:t>
              </a:r>
            </a:p>
          </p:txBody>
        </p:sp>
        <p:sp>
          <p:nvSpPr>
            <p:cNvPr id="12" name="Oval 27">
              <a:extLst>
                <a:ext uri="{FF2B5EF4-FFF2-40B4-BE49-F238E27FC236}">
                  <a16:creationId xmlns:a16="http://schemas.microsoft.com/office/drawing/2014/main" id="{A5EF4D46-FFEC-580B-210B-90C7EA4E177B}"/>
                </a:ext>
              </a:extLst>
            </p:cNvPr>
            <p:cNvSpPr>
              <a:spLocks noChangeArrowheads="1"/>
            </p:cNvSpPr>
            <p:nvPr/>
          </p:nvSpPr>
          <p:spPr bwMode="auto">
            <a:xfrm>
              <a:off x="3726" y="3340"/>
              <a:ext cx="152" cy="152"/>
            </a:xfrm>
            <a:prstGeom prst="ellipse">
              <a:avLst/>
            </a:prstGeom>
            <a:solidFill>
              <a:srgbClr val="CC99FF"/>
            </a:solidFill>
            <a:ln w="9525">
              <a:solidFill>
                <a:srgbClr val="4D4D4D"/>
              </a:solidFill>
              <a:round/>
              <a:headEnd/>
              <a:tailEnd/>
            </a:ln>
          </p:spPr>
          <p:txBody>
            <a:bodyPr wrap="none" anchor="ctr"/>
            <a:lstStyle/>
            <a:p>
              <a:r>
                <a:rPr lang="en-US" altLang="zh-CN" sz="900" b="1"/>
                <a:t>8</a:t>
              </a:r>
            </a:p>
          </p:txBody>
        </p:sp>
        <p:sp>
          <p:nvSpPr>
            <p:cNvPr id="13" name="Oval 28">
              <a:extLst>
                <a:ext uri="{FF2B5EF4-FFF2-40B4-BE49-F238E27FC236}">
                  <a16:creationId xmlns:a16="http://schemas.microsoft.com/office/drawing/2014/main" id="{1A3CBFD7-B962-17A3-4FA1-52F4E24300F4}"/>
                </a:ext>
              </a:extLst>
            </p:cNvPr>
            <p:cNvSpPr>
              <a:spLocks noChangeArrowheads="1"/>
            </p:cNvSpPr>
            <p:nvPr/>
          </p:nvSpPr>
          <p:spPr bwMode="auto">
            <a:xfrm>
              <a:off x="3713" y="3732"/>
              <a:ext cx="152" cy="152"/>
            </a:xfrm>
            <a:prstGeom prst="ellipse">
              <a:avLst/>
            </a:prstGeom>
            <a:solidFill>
              <a:srgbClr val="CC99FF"/>
            </a:solidFill>
            <a:ln w="9525">
              <a:solidFill>
                <a:srgbClr val="4D4D4D"/>
              </a:solidFill>
              <a:round/>
              <a:headEnd/>
              <a:tailEnd/>
            </a:ln>
          </p:spPr>
          <p:txBody>
            <a:bodyPr wrap="none" anchor="ctr"/>
            <a:lstStyle/>
            <a:p>
              <a:r>
                <a:rPr lang="en-US" altLang="zh-CN" sz="900" b="1"/>
                <a:t>9</a:t>
              </a:r>
            </a:p>
          </p:txBody>
        </p:sp>
        <p:sp>
          <p:nvSpPr>
            <p:cNvPr id="14" name="Text Box 31">
              <a:extLst>
                <a:ext uri="{FF2B5EF4-FFF2-40B4-BE49-F238E27FC236}">
                  <a16:creationId xmlns:a16="http://schemas.microsoft.com/office/drawing/2014/main" id="{B532ABEE-3995-EBAE-0B77-072D4B2D5D87}"/>
                </a:ext>
              </a:extLst>
            </p:cNvPr>
            <p:cNvSpPr txBox="1">
              <a:spLocks noChangeArrowheads="1"/>
            </p:cNvSpPr>
            <p:nvPr/>
          </p:nvSpPr>
          <p:spPr bwMode="auto">
            <a:xfrm>
              <a:off x="3516" y="1300"/>
              <a:ext cx="330" cy="252"/>
            </a:xfrm>
            <a:prstGeom prst="rect">
              <a:avLst/>
            </a:prstGeom>
            <a:noFill/>
            <a:ln w="9525">
              <a:noFill/>
              <a:miter lim="800000"/>
              <a:headEnd/>
              <a:tailEnd/>
            </a:ln>
          </p:spPr>
          <p:txBody>
            <a:bodyPr wrap="none">
              <a:spAutoFit/>
            </a:bodyPr>
            <a:lstStyle/>
            <a:p>
              <a:pPr algn="l"/>
              <a:r>
                <a:rPr lang="de-DE" altLang="zh-CN" sz="1350">
                  <a:solidFill>
                    <a:srgbClr val="4D4D4D"/>
                  </a:solidFill>
                  <a:latin typeface="Courier New" pitchFamily="49" charset="0"/>
                </a:rPr>
                <a:t>IF</a:t>
              </a:r>
            </a:p>
          </p:txBody>
        </p:sp>
        <p:sp>
          <p:nvSpPr>
            <p:cNvPr id="15" name="Text Box 32">
              <a:extLst>
                <a:ext uri="{FF2B5EF4-FFF2-40B4-BE49-F238E27FC236}">
                  <a16:creationId xmlns:a16="http://schemas.microsoft.com/office/drawing/2014/main" id="{9420DF06-42A7-D691-8E26-6394E3105CC9}"/>
                </a:ext>
              </a:extLst>
            </p:cNvPr>
            <p:cNvSpPr txBox="1">
              <a:spLocks noChangeArrowheads="1"/>
            </p:cNvSpPr>
            <p:nvPr/>
          </p:nvSpPr>
          <p:spPr bwMode="auto">
            <a:xfrm>
              <a:off x="3424" y="2523"/>
              <a:ext cx="330" cy="252"/>
            </a:xfrm>
            <a:prstGeom prst="rect">
              <a:avLst/>
            </a:prstGeom>
            <a:noFill/>
            <a:ln w="9525">
              <a:noFill/>
              <a:miter lim="800000"/>
              <a:headEnd/>
              <a:tailEnd/>
            </a:ln>
          </p:spPr>
          <p:txBody>
            <a:bodyPr wrap="none">
              <a:spAutoFit/>
            </a:bodyPr>
            <a:lstStyle/>
            <a:p>
              <a:pPr algn="l"/>
              <a:r>
                <a:rPr lang="de-DE" altLang="zh-CN" sz="1350">
                  <a:solidFill>
                    <a:srgbClr val="4D4D4D"/>
                  </a:solidFill>
                  <a:latin typeface="Courier New" pitchFamily="49" charset="0"/>
                </a:rPr>
                <a:t>IF</a:t>
              </a:r>
            </a:p>
          </p:txBody>
        </p:sp>
        <p:sp>
          <p:nvSpPr>
            <p:cNvPr id="16" name="Text Box 33">
              <a:extLst>
                <a:ext uri="{FF2B5EF4-FFF2-40B4-BE49-F238E27FC236}">
                  <a16:creationId xmlns:a16="http://schemas.microsoft.com/office/drawing/2014/main" id="{36DDFEA4-57D1-19E7-2561-947B27091DEE}"/>
                </a:ext>
              </a:extLst>
            </p:cNvPr>
            <p:cNvSpPr txBox="1">
              <a:spLocks noChangeArrowheads="1"/>
            </p:cNvSpPr>
            <p:nvPr/>
          </p:nvSpPr>
          <p:spPr bwMode="auto">
            <a:xfrm>
              <a:off x="3198" y="2161"/>
              <a:ext cx="593" cy="252"/>
            </a:xfrm>
            <a:prstGeom prst="rect">
              <a:avLst/>
            </a:prstGeom>
            <a:noFill/>
            <a:ln w="9525">
              <a:noFill/>
              <a:miter lim="800000"/>
              <a:headEnd/>
              <a:tailEnd/>
            </a:ln>
          </p:spPr>
          <p:txBody>
            <a:bodyPr wrap="none">
              <a:spAutoFit/>
            </a:bodyPr>
            <a:lstStyle/>
            <a:p>
              <a:pPr algn="l"/>
              <a:r>
                <a:rPr lang="de-DE" altLang="zh-CN" sz="1350">
                  <a:solidFill>
                    <a:srgbClr val="4D4D4D"/>
                  </a:solidFill>
                  <a:latin typeface="Courier New" pitchFamily="49" charset="0"/>
                </a:rPr>
                <a:t>ENDIF</a:t>
              </a:r>
            </a:p>
          </p:txBody>
        </p:sp>
        <p:sp>
          <p:nvSpPr>
            <p:cNvPr id="17" name="Text Box 34">
              <a:extLst>
                <a:ext uri="{FF2B5EF4-FFF2-40B4-BE49-F238E27FC236}">
                  <a16:creationId xmlns:a16="http://schemas.microsoft.com/office/drawing/2014/main" id="{77218621-688B-34C3-D0BE-7CF8443A6975}"/>
                </a:ext>
              </a:extLst>
            </p:cNvPr>
            <p:cNvSpPr txBox="1">
              <a:spLocks noChangeArrowheads="1"/>
            </p:cNvSpPr>
            <p:nvPr/>
          </p:nvSpPr>
          <p:spPr bwMode="auto">
            <a:xfrm>
              <a:off x="3198" y="3340"/>
              <a:ext cx="593" cy="252"/>
            </a:xfrm>
            <a:prstGeom prst="rect">
              <a:avLst/>
            </a:prstGeom>
            <a:noFill/>
            <a:ln w="9525">
              <a:noFill/>
              <a:miter lim="800000"/>
              <a:headEnd/>
              <a:tailEnd/>
            </a:ln>
          </p:spPr>
          <p:txBody>
            <a:bodyPr wrap="none">
              <a:spAutoFit/>
            </a:bodyPr>
            <a:lstStyle/>
            <a:p>
              <a:pPr algn="l"/>
              <a:r>
                <a:rPr lang="de-DE" altLang="zh-CN" sz="1350">
                  <a:solidFill>
                    <a:srgbClr val="4D4D4D"/>
                  </a:solidFill>
                  <a:latin typeface="Courier New" pitchFamily="49" charset="0"/>
                </a:rPr>
                <a:t>ENDIF</a:t>
              </a:r>
            </a:p>
          </p:txBody>
        </p:sp>
        <p:sp>
          <p:nvSpPr>
            <p:cNvPr id="18" name="Text Box 39">
              <a:extLst>
                <a:ext uri="{FF2B5EF4-FFF2-40B4-BE49-F238E27FC236}">
                  <a16:creationId xmlns:a16="http://schemas.microsoft.com/office/drawing/2014/main" id="{78F880D4-4741-BC65-25EC-BD99351E9908}"/>
                </a:ext>
              </a:extLst>
            </p:cNvPr>
            <p:cNvSpPr txBox="1">
              <a:spLocks noChangeArrowheads="1"/>
            </p:cNvSpPr>
            <p:nvPr/>
          </p:nvSpPr>
          <p:spPr bwMode="auto">
            <a:xfrm>
              <a:off x="3969" y="2614"/>
              <a:ext cx="200" cy="252"/>
            </a:xfrm>
            <a:prstGeom prst="rect">
              <a:avLst/>
            </a:prstGeom>
            <a:noFill/>
            <a:ln w="9525">
              <a:noFill/>
              <a:miter lim="800000"/>
              <a:headEnd/>
              <a:tailEnd/>
            </a:ln>
          </p:spPr>
          <p:txBody>
            <a:bodyPr wrap="none">
              <a:spAutoFit/>
            </a:bodyPr>
            <a:lstStyle/>
            <a:p>
              <a:pPr algn="l"/>
              <a:r>
                <a:rPr lang="de-DE" altLang="zh-CN" sz="1350" i="1">
                  <a:solidFill>
                    <a:srgbClr val="4D4D4D"/>
                  </a:solidFill>
                </a:rPr>
                <a:t>f</a:t>
              </a:r>
            </a:p>
          </p:txBody>
        </p:sp>
        <p:sp>
          <p:nvSpPr>
            <p:cNvPr id="19" name="Text Box 40">
              <a:extLst>
                <a:ext uri="{FF2B5EF4-FFF2-40B4-BE49-F238E27FC236}">
                  <a16:creationId xmlns:a16="http://schemas.microsoft.com/office/drawing/2014/main" id="{9168B903-F6CA-AA3B-7A93-F8688B25E88A}"/>
                </a:ext>
              </a:extLst>
            </p:cNvPr>
            <p:cNvSpPr txBox="1">
              <a:spLocks noChangeArrowheads="1"/>
            </p:cNvSpPr>
            <p:nvPr/>
          </p:nvSpPr>
          <p:spPr bwMode="auto">
            <a:xfrm>
              <a:off x="3787" y="2342"/>
              <a:ext cx="225" cy="252"/>
            </a:xfrm>
            <a:prstGeom prst="rect">
              <a:avLst/>
            </a:prstGeom>
            <a:noFill/>
            <a:ln w="9525">
              <a:noFill/>
              <a:miter lim="800000"/>
              <a:headEnd/>
              <a:tailEnd/>
            </a:ln>
          </p:spPr>
          <p:txBody>
            <a:bodyPr wrap="none">
              <a:spAutoFit/>
            </a:bodyPr>
            <a:lstStyle/>
            <a:p>
              <a:pPr algn="l"/>
              <a:r>
                <a:rPr lang="de-DE" altLang="zh-CN" sz="1350" i="1">
                  <a:solidFill>
                    <a:srgbClr val="4D4D4D"/>
                  </a:solidFill>
                </a:rPr>
                <a:t>e</a:t>
              </a:r>
            </a:p>
          </p:txBody>
        </p:sp>
        <p:sp>
          <p:nvSpPr>
            <p:cNvPr id="20" name="Text Box 41">
              <a:extLst>
                <a:ext uri="{FF2B5EF4-FFF2-40B4-BE49-F238E27FC236}">
                  <a16:creationId xmlns:a16="http://schemas.microsoft.com/office/drawing/2014/main" id="{36B9D805-C12C-71AF-1E58-FEA89F49081D}"/>
                </a:ext>
              </a:extLst>
            </p:cNvPr>
            <p:cNvSpPr txBox="1">
              <a:spLocks noChangeArrowheads="1"/>
            </p:cNvSpPr>
            <p:nvPr/>
          </p:nvSpPr>
          <p:spPr bwMode="auto">
            <a:xfrm>
              <a:off x="3787" y="3546"/>
              <a:ext cx="189" cy="252"/>
            </a:xfrm>
            <a:prstGeom prst="rect">
              <a:avLst/>
            </a:prstGeom>
            <a:noFill/>
            <a:ln w="9525">
              <a:noFill/>
              <a:miter lim="800000"/>
              <a:headEnd/>
              <a:tailEnd/>
            </a:ln>
          </p:spPr>
          <p:txBody>
            <a:bodyPr wrap="none">
              <a:spAutoFit/>
            </a:bodyPr>
            <a:lstStyle/>
            <a:p>
              <a:pPr algn="l"/>
              <a:r>
                <a:rPr lang="de-DE" altLang="zh-CN" sz="1350" i="1">
                  <a:solidFill>
                    <a:srgbClr val="4D4D4D"/>
                  </a:solidFill>
                  <a:ea typeface="宋体" pitchFamily="2" charset="-122"/>
                </a:rPr>
                <a:t>i</a:t>
              </a:r>
              <a:endParaRPr lang="de-DE" altLang="zh-CN" sz="1350" i="1">
                <a:solidFill>
                  <a:srgbClr val="4D4D4D"/>
                </a:solidFill>
              </a:endParaRPr>
            </a:p>
          </p:txBody>
        </p:sp>
        <p:sp>
          <p:nvSpPr>
            <p:cNvPr id="21" name="Text Box 43">
              <a:extLst>
                <a:ext uri="{FF2B5EF4-FFF2-40B4-BE49-F238E27FC236}">
                  <a16:creationId xmlns:a16="http://schemas.microsoft.com/office/drawing/2014/main" id="{A2F4585F-8B3E-6CDA-64B7-B86BE312F3F0}"/>
                </a:ext>
              </a:extLst>
            </p:cNvPr>
            <p:cNvSpPr txBox="1">
              <a:spLocks noChangeArrowheads="1"/>
            </p:cNvSpPr>
            <p:nvPr/>
          </p:nvSpPr>
          <p:spPr bwMode="auto">
            <a:xfrm>
              <a:off x="3607" y="1722"/>
              <a:ext cx="216" cy="252"/>
            </a:xfrm>
            <a:prstGeom prst="rect">
              <a:avLst/>
            </a:prstGeom>
            <a:noFill/>
            <a:ln w="9525">
              <a:noFill/>
              <a:miter lim="800000"/>
              <a:headEnd/>
              <a:tailEnd/>
            </a:ln>
          </p:spPr>
          <p:txBody>
            <a:bodyPr wrap="none">
              <a:spAutoFit/>
            </a:bodyPr>
            <a:lstStyle/>
            <a:p>
              <a:pPr algn="l"/>
              <a:r>
                <a:rPr lang="de-DE" altLang="zh-CN" sz="1350" i="1">
                  <a:solidFill>
                    <a:srgbClr val="4D4D4D"/>
                  </a:solidFill>
                </a:rPr>
                <a:t>c</a:t>
              </a:r>
            </a:p>
          </p:txBody>
        </p:sp>
        <p:sp>
          <p:nvSpPr>
            <p:cNvPr id="22" name="Text Box 44">
              <a:extLst>
                <a:ext uri="{FF2B5EF4-FFF2-40B4-BE49-F238E27FC236}">
                  <a16:creationId xmlns:a16="http://schemas.microsoft.com/office/drawing/2014/main" id="{CF5B6571-E14E-9F68-3E52-A8274C540028}"/>
                </a:ext>
              </a:extLst>
            </p:cNvPr>
            <p:cNvSpPr txBox="1">
              <a:spLocks noChangeArrowheads="1"/>
            </p:cNvSpPr>
            <p:nvPr/>
          </p:nvSpPr>
          <p:spPr bwMode="auto">
            <a:xfrm>
              <a:off x="3963" y="1495"/>
              <a:ext cx="230" cy="252"/>
            </a:xfrm>
            <a:prstGeom prst="rect">
              <a:avLst/>
            </a:prstGeom>
            <a:noFill/>
            <a:ln w="9525">
              <a:noFill/>
              <a:miter lim="800000"/>
              <a:headEnd/>
              <a:tailEnd/>
            </a:ln>
          </p:spPr>
          <p:txBody>
            <a:bodyPr wrap="none">
              <a:spAutoFit/>
            </a:bodyPr>
            <a:lstStyle/>
            <a:p>
              <a:pPr algn="l"/>
              <a:r>
                <a:rPr lang="de-DE" altLang="zh-CN" sz="1350" i="1">
                  <a:solidFill>
                    <a:srgbClr val="4D4D4D"/>
                  </a:solidFill>
                </a:rPr>
                <a:t>b</a:t>
              </a:r>
            </a:p>
          </p:txBody>
        </p:sp>
        <p:sp>
          <p:nvSpPr>
            <p:cNvPr id="23" name="Text Box 45">
              <a:extLst>
                <a:ext uri="{FF2B5EF4-FFF2-40B4-BE49-F238E27FC236}">
                  <a16:creationId xmlns:a16="http://schemas.microsoft.com/office/drawing/2014/main" id="{BAC3309A-3770-7DCE-34F4-781EEBF99120}"/>
                </a:ext>
              </a:extLst>
            </p:cNvPr>
            <p:cNvSpPr txBox="1">
              <a:spLocks noChangeArrowheads="1"/>
            </p:cNvSpPr>
            <p:nvPr/>
          </p:nvSpPr>
          <p:spPr bwMode="auto">
            <a:xfrm>
              <a:off x="3806" y="1152"/>
              <a:ext cx="230" cy="252"/>
            </a:xfrm>
            <a:prstGeom prst="rect">
              <a:avLst/>
            </a:prstGeom>
            <a:noFill/>
            <a:ln w="9525">
              <a:noFill/>
              <a:miter lim="800000"/>
              <a:headEnd/>
              <a:tailEnd/>
            </a:ln>
          </p:spPr>
          <p:txBody>
            <a:bodyPr wrap="none">
              <a:spAutoFit/>
            </a:bodyPr>
            <a:lstStyle/>
            <a:p>
              <a:pPr algn="l"/>
              <a:r>
                <a:rPr lang="de-DE" altLang="zh-CN" sz="1350" i="1">
                  <a:solidFill>
                    <a:srgbClr val="4D4D4D"/>
                  </a:solidFill>
                </a:rPr>
                <a:t>a</a:t>
              </a:r>
            </a:p>
          </p:txBody>
        </p:sp>
        <p:sp>
          <p:nvSpPr>
            <p:cNvPr id="24" name="Text Box 51">
              <a:extLst>
                <a:ext uri="{FF2B5EF4-FFF2-40B4-BE49-F238E27FC236}">
                  <a16:creationId xmlns:a16="http://schemas.microsoft.com/office/drawing/2014/main" id="{F45AA4DC-F7D3-A1B9-03A8-4404D7D2C870}"/>
                </a:ext>
              </a:extLst>
            </p:cNvPr>
            <p:cNvSpPr txBox="1">
              <a:spLocks noChangeArrowheads="1"/>
            </p:cNvSpPr>
            <p:nvPr/>
          </p:nvSpPr>
          <p:spPr bwMode="auto">
            <a:xfrm>
              <a:off x="3969" y="1979"/>
              <a:ext cx="230" cy="252"/>
            </a:xfrm>
            <a:prstGeom prst="rect">
              <a:avLst/>
            </a:prstGeom>
            <a:noFill/>
            <a:ln w="9525">
              <a:noFill/>
              <a:miter lim="800000"/>
              <a:headEnd/>
              <a:tailEnd/>
            </a:ln>
          </p:spPr>
          <p:txBody>
            <a:bodyPr wrap="none">
              <a:spAutoFit/>
            </a:bodyPr>
            <a:lstStyle/>
            <a:p>
              <a:pPr algn="l"/>
              <a:r>
                <a:rPr lang="de-DE" altLang="zh-CN" sz="1350" i="1">
                  <a:solidFill>
                    <a:srgbClr val="4D4D4D"/>
                  </a:solidFill>
                </a:rPr>
                <a:t>d</a:t>
              </a:r>
            </a:p>
          </p:txBody>
        </p:sp>
        <p:sp>
          <p:nvSpPr>
            <p:cNvPr id="25" name="Oval 52">
              <a:extLst>
                <a:ext uri="{FF2B5EF4-FFF2-40B4-BE49-F238E27FC236}">
                  <a16:creationId xmlns:a16="http://schemas.microsoft.com/office/drawing/2014/main" id="{138BEDDC-232D-0C03-5863-4CEE4477978A}"/>
                </a:ext>
              </a:extLst>
            </p:cNvPr>
            <p:cNvSpPr>
              <a:spLocks noChangeArrowheads="1"/>
            </p:cNvSpPr>
            <p:nvPr/>
          </p:nvSpPr>
          <p:spPr bwMode="auto">
            <a:xfrm>
              <a:off x="4089" y="1752"/>
              <a:ext cx="152" cy="152"/>
            </a:xfrm>
            <a:prstGeom prst="ellipse">
              <a:avLst/>
            </a:prstGeom>
            <a:solidFill>
              <a:srgbClr val="CC99FF"/>
            </a:solidFill>
            <a:ln w="9525">
              <a:solidFill>
                <a:srgbClr val="4D4D4D"/>
              </a:solidFill>
              <a:round/>
              <a:headEnd/>
              <a:tailEnd/>
            </a:ln>
          </p:spPr>
          <p:txBody>
            <a:bodyPr wrap="none" anchor="ctr"/>
            <a:lstStyle/>
            <a:p>
              <a:r>
                <a:rPr lang="en-US" altLang="zh-CN" sz="900" b="1"/>
                <a:t>4</a:t>
              </a:r>
            </a:p>
          </p:txBody>
        </p:sp>
        <p:sp>
          <p:nvSpPr>
            <p:cNvPr id="26" name="Oval 53">
              <a:extLst>
                <a:ext uri="{FF2B5EF4-FFF2-40B4-BE49-F238E27FC236}">
                  <a16:creationId xmlns:a16="http://schemas.microsoft.com/office/drawing/2014/main" id="{2C15DB43-CE66-365A-9DC8-47F792D3CA2C}"/>
                </a:ext>
              </a:extLst>
            </p:cNvPr>
            <p:cNvSpPr>
              <a:spLocks noChangeArrowheads="1"/>
            </p:cNvSpPr>
            <p:nvPr/>
          </p:nvSpPr>
          <p:spPr bwMode="auto">
            <a:xfrm>
              <a:off x="3726" y="2190"/>
              <a:ext cx="152" cy="152"/>
            </a:xfrm>
            <a:prstGeom prst="ellipse">
              <a:avLst/>
            </a:prstGeom>
            <a:solidFill>
              <a:srgbClr val="CC99FF"/>
            </a:solidFill>
            <a:ln w="9525">
              <a:solidFill>
                <a:srgbClr val="4D4D4D"/>
              </a:solidFill>
              <a:round/>
              <a:headEnd/>
              <a:tailEnd/>
            </a:ln>
          </p:spPr>
          <p:txBody>
            <a:bodyPr wrap="none" anchor="ctr"/>
            <a:lstStyle/>
            <a:p>
              <a:r>
                <a:rPr lang="en-US" altLang="zh-CN" sz="900" b="1"/>
                <a:t>5</a:t>
              </a:r>
            </a:p>
          </p:txBody>
        </p:sp>
        <p:sp>
          <p:nvSpPr>
            <p:cNvPr id="27" name="Line 54">
              <a:extLst>
                <a:ext uri="{FF2B5EF4-FFF2-40B4-BE49-F238E27FC236}">
                  <a16:creationId xmlns:a16="http://schemas.microsoft.com/office/drawing/2014/main" id="{85C00C17-9D3E-8BF1-0C6F-C75D41EFCD1E}"/>
                </a:ext>
              </a:extLst>
            </p:cNvPr>
            <p:cNvSpPr>
              <a:spLocks noChangeShapeType="1"/>
            </p:cNvSpPr>
            <p:nvPr/>
          </p:nvSpPr>
          <p:spPr bwMode="auto">
            <a:xfrm flipH="1">
              <a:off x="3878" y="3068"/>
              <a:ext cx="272" cy="363"/>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28" name="Line 55">
              <a:extLst>
                <a:ext uri="{FF2B5EF4-FFF2-40B4-BE49-F238E27FC236}">
                  <a16:creationId xmlns:a16="http://schemas.microsoft.com/office/drawing/2014/main" id="{CAB65F44-A72C-DE1F-6CEF-9925FC86BFCA}"/>
                </a:ext>
              </a:extLst>
            </p:cNvPr>
            <p:cNvSpPr>
              <a:spLocks noChangeShapeType="1"/>
            </p:cNvSpPr>
            <p:nvPr/>
          </p:nvSpPr>
          <p:spPr bwMode="auto">
            <a:xfrm flipH="1">
              <a:off x="3787" y="2705"/>
              <a:ext cx="0" cy="635"/>
            </a:xfrm>
            <a:prstGeom prst="line">
              <a:avLst/>
            </a:prstGeom>
            <a:noFill/>
            <a:ln w="38100">
              <a:solidFill>
                <a:srgbClr val="4D4D4D"/>
              </a:solidFill>
              <a:round/>
              <a:headEnd/>
              <a:tailEnd type="triangle" w="med" len="med"/>
            </a:ln>
          </p:spPr>
          <p:txBody>
            <a:bodyPr wrap="none" anchor="ctr"/>
            <a:lstStyle/>
            <a:p>
              <a:endParaRPr lang="zh-CN" altLang="en-US" sz="1350"/>
            </a:p>
          </p:txBody>
        </p:sp>
        <p:sp>
          <p:nvSpPr>
            <p:cNvPr id="29" name="Oval 56">
              <a:extLst>
                <a:ext uri="{FF2B5EF4-FFF2-40B4-BE49-F238E27FC236}">
                  <a16:creationId xmlns:a16="http://schemas.microsoft.com/office/drawing/2014/main" id="{169FE3FB-2C3D-E942-ADA8-1B931F27F0B0}"/>
                </a:ext>
              </a:extLst>
            </p:cNvPr>
            <p:cNvSpPr>
              <a:spLocks noChangeArrowheads="1"/>
            </p:cNvSpPr>
            <p:nvPr/>
          </p:nvSpPr>
          <p:spPr bwMode="auto">
            <a:xfrm>
              <a:off x="4089" y="2961"/>
              <a:ext cx="152" cy="152"/>
            </a:xfrm>
            <a:prstGeom prst="ellipse">
              <a:avLst/>
            </a:prstGeom>
            <a:solidFill>
              <a:srgbClr val="CC99FF"/>
            </a:solidFill>
            <a:ln w="9525">
              <a:solidFill>
                <a:srgbClr val="4D4D4D"/>
              </a:solidFill>
              <a:round/>
              <a:headEnd/>
              <a:tailEnd/>
            </a:ln>
          </p:spPr>
          <p:txBody>
            <a:bodyPr wrap="none" anchor="ctr"/>
            <a:lstStyle/>
            <a:p>
              <a:r>
                <a:rPr lang="en-US" altLang="zh-CN" sz="900" b="1"/>
                <a:t>7</a:t>
              </a:r>
            </a:p>
          </p:txBody>
        </p:sp>
        <p:sp>
          <p:nvSpPr>
            <p:cNvPr id="30" name="Text Box 57">
              <a:extLst>
                <a:ext uri="{FF2B5EF4-FFF2-40B4-BE49-F238E27FC236}">
                  <a16:creationId xmlns:a16="http://schemas.microsoft.com/office/drawing/2014/main" id="{D2F68EFB-D116-4889-5F2F-E7A5F6AFE0CF}"/>
                </a:ext>
              </a:extLst>
            </p:cNvPr>
            <p:cNvSpPr txBox="1">
              <a:spLocks noChangeArrowheads="1"/>
            </p:cNvSpPr>
            <p:nvPr/>
          </p:nvSpPr>
          <p:spPr bwMode="auto">
            <a:xfrm>
              <a:off x="3606" y="2901"/>
              <a:ext cx="190" cy="252"/>
            </a:xfrm>
            <a:prstGeom prst="rect">
              <a:avLst/>
            </a:prstGeom>
            <a:noFill/>
            <a:ln w="9525">
              <a:noFill/>
              <a:miter lim="800000"/>
              <a:headEnd/>
              <a:tailEnd/>
            </a:ln>
          </p:spPr>
          <p:txBody>
            <a:bodyPr wrap="none">
              <a:spAutoFit/>
            </a:bodyPr>
            <a:lstStyle/>
            <a:p>
              <a:pPr algn="l"/>
              <a:r>
                <a:rPr lang="de-DE" altLang="zh-CN" sz="1350" i="1">
                  <a:solidFill>
                    <a:srgbClr val="4D4D4D"/>
                  </a:solidFill>
                  <a:ea typeface="宋体" pitchFamily="2" charset="-122"/>
                </a:rPr>
                <a:t>j</a:t>
              </a:r>
              <a:endParaRPr lang="de-DE" altLang="zh-CN" sz="1350" i="1">
                <a:solidFill>
                  <a:srgbClr val="4D4D4D"/>
                </a:solidFill>
              </a:endParaRPr>
            </a:p>
          </p:txBody>
        </p:sp>
        <p:sp>
          <p:nvSpPr>
            <p:cNvPr id="31" name="Text Box 58">
              <a:extLst>
                <a:ext uri="{FF2B5EF4-FFF2-40B4-BE49-F238E27FC236}">
                  <a16:creationId xmlns:a16="http://schemas.microsoft.com/office/drawing/2014/main" id="{323E44A5-49FA-19D0-4879-C9137D3D2D93}"/>
                </a:ext>
              </a:extLst>
            </p:cNvPr>
            <p:cNvSpPr txBox="1">
              <a:spLocks noChangeArrowheads="1"/>
            </p:cNvSpPr>
            <p:nvPr/>
          </p:nvSpPr>
          <p:spPr bwMode="auto">
            <a:xfrm>
              <a:off x="3969" y="3219"/>
              <a:ext cx="230" cy="252"/>
            </a:xfrm>
            <a:prstGeom prst="rect">
              <a:avLst/>
            </a:prstGeom>
            <a:noFill/>
            <a:ln w="9525">
              <a:noFill/>
              <a:miter lim="800000"/>
              <a:headEnd/>
              <a:tailEnd/>
            </a:ln>
          </p:spPr>
          <p:txBody>
            <a:bodyPr wrap="none">
              <a:spAutoFit/>
            </a:bodyPr>
            <a:lstStyle/>
            <a:p>
              <a:pPr algn="l"/>
              <a:r>
                <a:rPr lang="de-DE" altLang="zh-CN" sz="1350" i="1">
                  <a:solidFill>
                    <a:srgbClr val="4D4D4D"/>
                  </a:solidFill>
                  <a:ea typeface="宋体" pitchFamily="2" charset="-122"/>
                </a:rPr>
                <a:t>h</a:t>
              </a:r>
              <a:endParaRPr lang="de-DE" altLang="zh-CN" sz="1350" i="1">
                <a:solidFill>
                  <a:srgbClr val="4D4D4D"/>
                </a:solidFill>
              </a:endParaRPr>
            </a:p>
          </p:txBody>
        </p:sp>
      </p:grpSp>
      <p:sp>
        <p:nvSpPr>
          <p:cNvPr id="32" name="Text Box 59">
            <a:extLst>
              <a:ext uri="{FF2B5EF4-FFF2-40B4-BE49-F238E27FC236}">
                <a16:creationId xmlns:a16="http://schemas.microsoft.com/office/drawing/2014/main" id="{C2418495-4967-CB3A-A08B-E430CD1B691E}"/>
              </a:ext>
            </a:extLst>
          </p:cNvPr>
          <p:cNvSpPr txBox="1">
            <a:spLocks noChangeArrowheads="1"/>
          </p:cNvSpPr>
          <p:nvPr/>
        </p:nvSpPr>
        <p:spPr bwMode="auto">
          <a:xfrm>
            <a:off x="1150788" y="1467117"/>
            <a:ext cx="2862263" cy="3083249"/>
          </a:xfrm>
          <a:prstGeom prst="rect">
            <a:avLst/>
          </a:prstGeom>
          <a:noFill/>
          <a:ln w="12700">
            <a:noFill/>
            <a:miter lim="800000"/>
            <a:headEnd/>
            <a:tailEnd/>
          </a:ln>
        </p:spPr>
        <p:txBody>
          <a:bodyPr wrap="square" lIns="67500" tIns="35100" rIns="67500" bIns="35100">
            <a:spAutoFit/>
          </a:bodyPr>
          <a:lstStyle/>
          <a:p>
            <a:pPr marL="342900" indent="-342900">
              <a:spcBef>
                <a:spcPct val="50000"/>
              </a:spcBef>
            </a:pPr>
            <a:r>
              <a:rPr lang="zh-CN" altLang="en-US" sz="1350" dirty="0">
                <a:solidFill>
                  <a:srgbClr val="0070C0"/>
                </a:solidFill>
                <a:latin typeface="Microsoft YaHei" panose="020B0503020204020204" pitchFamily="34" charset="-122"/>
                <a:ea typeface="Microsoft YaHei" panose="020B0503020204020204" pitchFamily="34" charset="-122"/>
              </a:rPr>
              <a:t>程序源代码</a:t>
            </a:r>
          </a:p>
          <a:p>
            <a:pPr marL="342900" indent="-342900">
              <a:spcBef>
                <a:spcPct val="50000"/>
              </a:spcBef>
            </a:pPr>
            <a:r>
              <a:rPr lang="en-US" altLang="zh-CN" sz="1350" dirty="0"/>
              <a:t>1.	dim a, b as integer</a:t>
            </a:r>
          </a:p>
          <a:p>
            <a:pPr marL="342900" indent="-342900">
              <a:spcBef>
                <a:spcPct val="50000"/>
              </a:spcBef>
              <a:buFontTx/>
              <a:buAutoNum type="arabicPeriod" startAt="2"/>
            </a:pPr>
            <a:r>
              <a:rPr lang="en-US" altLang="zh-CN" sz="1350" dirty="0"/>
              <a:t>dim c as double</a:t>
            </a:r>
          </a:p>
          <a:p>
            <a:pPr marL="342900" indent="-342900">
              <a:spcBef>
                <a:spcPct val="50000"/>
              </a:spcBef>
              <a:buFontTx/>
              <a:buAutoNum type="arabicPeriod" startAt="2"/>
            </a:pPr>
            <a:r>
              <a:rPr lang="en-US" altLang="zh-CN" sz="1350" dirty="0"/>
              <a:t>if (a &gt;0 and b &gt; 0) then</a:t>
            </a:r>
          </a:p>
          <a:p>
            <a:pPr marL="342900" indent="-342900">
              <a:spcBef>
                <a:spcPct val="50000"/>
              </a:spcBef>
              <a:buFontTx/>
              <a:buAutoNum type="arabicPeriod" startAt="2"/>
            </a:pPr>
            <a:r>
              <a:rPr lang="en-US" altLang="zh-CN" sz="1350" dirty="0"/>
              <a:t>     c = c / a</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if (a &gt; 1 or c &gt; 1) then</a:t>
            </a:r>
          </a:p>
          <a:p>
            <a:pPr marL="342900" indent="-342900">
              <a:spcBef>
                <a:spcPct val="50000"/>
              </a:spcBef>
              <a:buFontTx/>
              <a:buAutoNum type="arabicPeriod" startAt="2"/>
            </a:pPr>
            <a:r>
              <a:rPr lang="en-US" altLang="zh-CN" sz="1350" dirty="0"/>
              <a:t>     c = c + 1</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c = b + c</a:t>
            </a:r>
          </a:p>
        </p:txBody>
      </p:sp>
      <p:sp>
        <p:nvSpPr>
          <p:cNvPr id="33" name="Text Box 67">
            <a:extLst>
              <a:ext uri="{FF2B5EF4-FFF2-40B4-BE49-F238E27FC236}">
                <a16:creationId xmlns:a16="http://schemas.microsoft.com/office/drawing/2014/main" id="{1AA381F2-370B-9938-2EE7-E58C209AEF9C}"/>
              </a:ext>
            </a:extLst>
          </p:cNvPr>
          <p:cNvSpPr txBox="1">
            <a:spLocks noChangeArrowheads="1"/>
          </p:cNvSpPr>
          <p:nvPr/>
        </p:nvSpPr>
        <p:spPr bwMode="auto">
          <a:xfrm>
            <a:off x="7454964" y="2513003"/>
            <a:ext cx="723117" cy="901882"/>
          </a:xfrm>
          <a:prstGeom prst="rect">
            <a:avLst/>
          </a:prstGeom>
          <a:noFill/>
          <a:ln w="12700">
            <a:noFill/>
            <a:miter lim="800000"/>
            <a:headEnd/>
            <a:tailEnd/>
          </a:ln>
        </p:spPr>
        <p:txBody>
          <a:bodyPr wrap="square" lIns="67500" tIns="35100" rIns="67500" bIns="35100">
            <a:spAutoFit/>
          </a:bodyPr>
          <a:lstStyle/>
          <a:p>
            <a:pPr>
              <a:spcBef>
                <a:spcPct val="50000"/>
              </a:spcBef>
            </a:pPr>
            <a:r>
              <a:rPr lang="zh-CN" altLang="en-US" dirty="0">
                <a:solidFill>
                  <a:srgbClr val="0070C0"/>
                </a:solidFill>
                <a:latin typeface="Microsoft YaHei" panose="020B0503020204020204" pitchFamily="34" charset="-122"/>
                <a:ea typeface="Microsoft YaHei" panose="020B0503020204020204" pitchFamily="34" charset="-122"/>
              </a:rPr>
              <a:t>程序控制流图</a:t>
            </a:r>
          </a:p>
        </p:txBody>
      </p:sp>
      <p:sp>
        <p:nvSpPr>
          <p:cNvPr id="34" name="TextBox 34">
            <a:extLst>
              <a:ext uri="{FF2B5EF4-FFF2-40B4-BE49-F238E27FC236}">
                <a16:creationId xmlns:a16="http://schemas.microsoft.com/office/drawing/2014/main" id="{6C01D9BD-923F-8C5C-9779-DCBC91D70F30}"/>
              </a:ext>
            </a:extLst>
          </p:cNvPr>
          <p:cNvSpPr txBox="1"/>
          <p:nvPr/>
        </p:nvSpPr>
        <p:spPr>
          <a:xfrm>
            <a:off x="3491804" y="2554760"/>
            <a:ext cx="1758815" cy="369332"/>
          </a:xfrm>
          <a:prstGeom prst="rect">
            <a:avLst/>
          </a:prstGeom>
          <a:noFill/>
        </p:spPr>
        <p:txBody>
          <a:bodyPr wrap="none" rtlCol="0">
            <a:spAutoFit/>
          </a:bodyPr>
          <a:lstStyle/>
          <a:p>
            <a:r>
              <a:rPr lang="en-US" altLang="zh-CN" dirty="0">
                <a:solidFill>
                  <a:srgbClr val="FF0000"/>
                </a:solidFill>
              </a:rPr>
              <a:t>(a, b ,c)= (1, 1, 2)</a:t>
            </a:r>
            <a:endParaRPr lang="zh-CN" altLang="en-US" dirty="0">
              <a:solidFill>
                <a:srgbClr val="FF0000"/>
              </a:solidFill>
            </a:endParaRPr>
          </a:p>
        </p:txBody>
      </p:sp>
      <p:sp>
        <p:nvSpPr>
          <p:cNvPr id="35" name="下箭头 34">
            <a:extLst>
              <a:ext uri="{FF2B5EF4-FFF2-40B4-BE49-F238E27FC236}">
                <a16:creationId xmlns:a16="http://schemas.microsoft.com/office/drawing/2014/main" id="{52F20C19-3882-7CA5-D16D-6815D0DC9767}"/>
              </a:ext>
            </a:extLst>
          </p:cNvPr>
          <p:cNvSpPr/>
          <p:nvPr/>
        </p:nvSpPr>
        <p:spPr>
          <a:xfrm rot="16200000">
            <a:off x="4339695" y="2620277"/>
            <a:ext cx="226205" cy="1100308"/>
          </a:xfrm>
          <a:prstGeom prst="downArrow">
            <a:avLst>
              <a:gd name="adj1" fmla="val 26901"/>
              <a:gd name="adj2" fmla="val 88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SimSun" panose="02010600030101010101" pitchFamily="2" charset="-122"/>
              <a:ea typeface="SimSun" panose="02010600030101010101" pitchFamily="2" charset="-122"/>
            </a:endParaRPr>
          </a:p>
        </p:txBody>
      </p:sp>
      <p:sp>
        <p:nvSpPr>
          <p:cNvPr id="36" name="文本框 35">
            <a:extLst>
              <a:ext uri="{FF2B5EF4-FFF2-40B4-BE49-F238E27FC236}">
                <a16:creationId xmlns:a16="http://schemas.microsoft.com/office/drawing/2014/main" id="{29AB7459-D0FD-4AB2-BB42-90588788CFEA}"/>
              </a:ext>
            </a:extLst>
          </p:cNvPr>
          <p:cNvSpPr txBox="1"/>
          <p:nvPr/>
        </p:nvSpPr>
        <p:spPr>
          <a:xfrm>
            <a:off x="4088061" y="3207675"/>
            <a:ext cx="595035"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覆盖</a:t>
            </a:r>
          </a:p>
        </p:txBody>
      </p:sp>
    </p:spTree>
    <p:extLst>
      <p:ext uri="{BB962C8B-B14F-4D97-AF65-F5344CB8AC3E}">
        <p14:creationId xmlns:p14="http://schemas.microsoft.com/office/powerpoint/2010/main" val="40770469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58096"/>
            <a:ext cx="3888432" cy="400050"/>
          </a:xfrm>
        </p:spPr>
        <p:txBody>
          <a:bodyPr vert="horz" lIns="0" tIns="0" rIns="0" bIns="0" rtlCol="0" anchor="ctr">
            <a:normAutofit fontScale="90000"/>
          </a:bodyPr>
          <a:lstStyle/>
          <a:p>
            <a:pPr>
              <a:defRPr/>
            </a:pPr>
            <a:r>
              <a:rPr lang="zh-CN" altLang="en-US" dirty="0">
                <a:latin typeface="微软雅黑" panose="020B0503020204020204" pitchFamily="34" charset="-122"/>
                <a:ea typeface="微软雅黑" panose="020B0503020204020204" pitchFamily="34" charset="-122"/>
              </a:rPr>
              <a:t>语句覆盖不能发现的问题</a:t>
            </a:r>
            <a:endParaRPr lang="en-US" altLang="zh-CN" dirty="0">
              <a:latin typeface="微软雅黑" panose="020B0503020204020204" pitchFamily="34" charset="-122"/>
              <a:ea typeface="微软雅黑" panose="020B0503020204020204" pitchFamily="34" charset="-122"/>
            </a:endParaRPr>
          </a:p>
        </p:txBody>
      </p:sp>
      <p:sp>
        <p:nvSpPr>
          <p:cNvPr id="28676" name="Text Box 59">
            <a:extLst>
              <a:ext uri="{FF2B5EF4-FFF2-40B4-BE49-F238E27FC236}">
                <a16:creationId xmlns:a16="http://schemas.microsoft.com/office/drawing/2014/main" id="{AFEDCD30-58D8-3D6F-7975-9EDFB9DF2101}"/>
              </a:ext>
            </a:extLst>
          </p:cNvPr>
          <p:cNvSpPr txBox="1">
            <a:spLocks noChangeArrowheads="1"/>
          </p:cNvSpPr>
          <p:nvPr/>
        </p:nvSpPr>
        <p:spPr bwMode="auto">
          <a:xfrm>
            <a:off x="5302284" y="995501"/>
            <a:ext cx="2862263" cy="3152498"/>
          </a:xfrm>
          <a:prstGeom prst="rect">
            <a:avLst/>
          </a:prstGeom>
          <a:noFill/>
          <a:ln w="12700">
            <a:noFill/>
            <a:miter lim="800000"/>
            <a:headEnd/>
            <a:tailEnd/>
          </a:ln>
        </p:spPr>
        <p:txBody>
          <a:bodyPr lIns="67500" tIns="35100" rIns="67500" bIns="35100">
            <a:spAutoFit/>
          </a:bodyPr>
          <a:lstStyle/>
          <a:p>
            <a:pPr marL="342900" indent="-342900">
              <a:spcBef>
                <a:spcPct val="50000"/>
              </a:spcBef>
            </a:pPr>
            <a:r>
              <a:rPr lang="zh-CN" altLang="en-US" dirty="0">
                <a:solidFill>
                  <a:schemeClr val="accent1"/>
                </a:solidFill>
                <a:latin typeface="Microsoft YaHei" panose="020B0503020204020204" pitchFamily="34" charset="-122"/>
                <a:ea typeface="Microsoft YaHei" panose="020B0503020204020204" pitchFamily="34" charset="-122"/>
              </a:rPr>
              <a:t>程序源代码</a:t>
            </a:r>
          </a:p>
          <a:p>
            <a:pPr marL="342900" indent="-342900">
              <a:spcBef>
                <a:spcPct val="50000"/>
              </a:spcBef>
            </a:pPr>
            <a:r>
              <a:rPr lang="en-US" altLang="zh-CN" sz="1350" dirty="0"/>
              <a:t>1.	dim a, b as integer</a:t>
            </a:r>
          </a:p>
          <a:p>
            <a:pPr marL="342900" indent="-342900">
              <a:spcBef>
                <a:spcPct val="50000"/>
              </a:spcBef>
              <a:buFontTx/>
              <a:buAutoNum type="arabicPeriod" startAt="2"/>
            </a:pPr>
            <a:r>
              <a:rPr lang="en-US" altLang="zh-CN" sz="1350" dirty="0"/>
              <a:t>dim c as double</a:t>
            </a:r>
          </a:p>
          <a:p>
            <a:pPr marL="342900" indent="-342900">
              <a:spcBef>
                <a:spcPct val="50000"/>
              </a:spcBef>
              <a:buFontTx/>
              <a:buAutoNum type="arabicPeriod" startAt="2"/>
            </a:pPr>
            <a:r>
              <a:rPr lang="en-US" altLang="zh-CN" sz="1350" dirty="0"/>
              <a:t>if (a &gt;0 </a:t>
            </a:r>
            <a:r>
              <a:rPr lang="en-US" altLang="zh-CN" sz="1350" dirty="0">
                <a:solidFill>
                  <a:srgbClr val="FF0000"/>
                </a:solidFill>
              </a:rPr>
              <a:t>or</a:t>
            </a:r>
            <a:r>
              <a:rPr lang="en-US" altLang="zh-CN" sz="1350" dirty="0"/>
              <a:t> b &gt; 0) then</a:t>
            </a:r>
          </a:p>
          <a:p>
            <a:pPr marL="342900" indent="-342900">
              <a:spcBef>
                <a:spcPct val="50000"/>
              </a:spcBef>
              <a:buFontTx/>
              <a:buAutoNum type="arabicPeriod" startAt="2"/>
            </a:pPr>
            <a:r>
              <a:rPr lang="en-US" altLang="zh-CN" sz="1350" dirty="0"/>
              <a:t>     c = c / a</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if (a &gt; 1 </a:t>
            </a:r>
            <a:r>
              <a:rPr lang="en-US" altLang="zh-CN" sz="1350" dirty="0">
                <a:solidFill>
                  <a:srgbClr val="FF0000"/>
                </a:solidFill>
              </a:rPr>
              <a:t>and</a:t>
            </a:r>
            <a:r>
              <a:rPr lang="en-US" altLang="zh-CN" sz="1350" dirty="0"/>
              <a:t> c &gt; 1) then</a:t>
            </a:r>
          </a:p>
          <a:p>
            <a:pPr marL="342900" indent="-342900">
              <a:spcBef>
                <a:spcPct val="50000"/>
              </a:spcBef>
              <a:buFontTx/>
              <a:buAutoNum type="arabicPeriod" startAt="2"/>
            </a:pPr>
            <a:r>
              <a:rPr lang="en-US" altLang="zh-CN" sz="1350" dirty="0"/>
              <a:t>     c = c + 1</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c = b + c</a:t>
            </a:r>
          </a:p>
        </p:txBody>
      </p:sp>
      <p:sp>
        <p:nvSpPr>
          <p:cNvPr id="28678" name="TextBox 37">
            <a:extLst>
              <a:ext uri="{FF2B5EF4-FFF2-40B4-BE49-F238E27FC236}">
                <a16:creationId xmlns:a16="http://schemas.microsoft.com/office/drawing/2014/main" id="{3E11C761-E305-3D47-4882-EFE4F97339A2}"/>
              </a:ext>
            </a:extLst>
          </p:cNvPr>
          <p:cNvSpPr txBox="1"/>
          <p:nvPr/>
        </p:nvSpPr>
        <p:spPr>
          <a:xfrm>
            <a:off x="5302284" y="4320019"/>
            <a:ext cx="1758815" cy="369332"/>
          </a:xfrm>
          <a:prstGeom prst="rect">
            <a:avLst/>
          </a:prstGeom>
          <a:noFill/>
        </p:spPr>
        <p:txBody>
          <a:bodyPr wrap="none" rtlCol="0">
            <a:spAutoFit/>
          </a:bodyPr>
          <a:lstStyle/>
          <a:p>
            <a:r>
              <a:rPr lang="en-US" altLang="zh-CN" dirty="0">
                <a:solidFill>
                  <a:srgbClr val="FF0000"/>
                </a:solidFill>
              </a:rPr>
              <a:t>(a, b ,c)= (1, 1, 2)</a:t>
            </a:r>
            <a:endParaRPr lang="zh-CN" altLang="en-US" dirty="0">
              <a:solidFill>
                <a:srgbClr val="FF0000"/>
              </a:solidFill>
            </a:endParaRPr>
          </a:p>
        </p:txBody>
      </p:sp>
      <p:sp>
        <p:nvSpPr>
          <p:cNvPr id="28679" name="矩形 28678">
            <a:extLst>
              <a:ext uri="{FF2B5EF4-FFF2-40B4-BE49-F238E27FC236}">
                <a16:creationId xmlns:a16="http://schemas.microsoft.com/office/drawing/2014/main" id="{1028F35B-5354-3F8D-018E-D751B79F2FE3}"/>
              </a:ext>
            </a:extLst>
          </p:cNvPr>
          <p:cNvSpPr/>
          <p:nvPr/>
        </p:nvSpPr>
        <p:spPr>
          <a:xfrm>
            <a:off x="7466331" y="2296659"/>
            <a:ext cx="450764" cy="300082"/>
          </a:xfrm>
          <a:prstGeom prst="rect">
            <a:avLst/>
          </a:prstGeom>
          <a:solidFill>
            <a:schemeClr val="accent2">
              <a:lumMod val="20000"/>
              <a:lumOff val="80000"/>
            </a:schemeClr>
          </a:solidFill>
        </p:spPr>
        <p:txBody>
          <a:bodyPr wrap="square">
            <a:spAutoFit/>
          </a:bodyPr>
          <a:lstStyle/>
          <a:p>
            <a:r>
              <a:rPr lang="en-US" altLang="zh-CN" sz="1350" dirty="0">
                <a:solidFill>
                  <a:srgbClr val="FF6600"/>
                </a:solidFill>
              </a:rPr>
              <a:t>and</a:t>
            </a:r>
            <a:endParaRPr lang="zh-CN" altLang="en-US" sz="1350" dirty="0">
              <a:solidFill>
                <a:srgbClr val="FF6600"/>
              </a:solidFill>
            </a:endParaRPr>
          </a:p>
        </p:txBody>
      </p:sp>
      <p:sp>
        <p:nvSpPr>
          <p:cNvPr id="28680" name="矩形 28679">
            <a:extLst>
              <a:ext uri="{FF2B5EF4-FFF2-40B4-BE49-F238E27FC236}">
                <a16:creationId xmlns:a16="http://schemas.microsoft.com/office/drawing/2014/main" id="{BF6EA736-E799-2B60-EA24-5B7F1C3AE7D3}"/>
              </a:ext>
            </a:extLst>
          </p:cNvPr>
          <p:cNvSpPr/>
          <p:nvPr/>
        </p:nvSpPr>
        <p:spPr>
          <a:xfrm>
            <a:off x="7520337" y="3430785"/>
            <a:ext cx="336952" cy="300082"/>
          </a:xfrm>
          <a:prstGeom prst="rect">
            <a:avLst/>
          </a:prstGeom>
          <a:solidFill>
            <a:srgbClr val="D4ECED"/>
          </a:solidFill>
        </p:spPr>
        <p:txBody>
          <a:bodyPr wrap="square">
            <a:spAutoFit/>
          </a:bodyPr>
          <a:lstStyle/>
          <a:p>
            <a:r>
              <a:rPr lang="en-US" altLang="zh-CN" sz="1350" dirty="0">
                <a:solidFill>
                  <a:srgbClr val="FF6600"/>
                </a:solidFill>
              </a:rPr>
              <a:t>or</a:t>
            </a:r>
            <a:endParaRPr lang="zh-CN" altLang="en-US" sz="1350" dirty="0">
              <a:solidFill>
                <a:srgbClr val="FF6600"/>
              </a:solidFill>
            </a:endParaRPr>
          </a:p>
        </p:txBody>
      </p:sp>
      <p:cxnSp>
        <p:nvCxnSpPr>
          <p:cNvPr id="28681" name="曲线连接符 28680">
            <a:extLst>
              <a:ext uri="{FF2B5EF4-FFF2-40B4-BE49-F238E27FC236}">
                <a16:creationId xmlns:a16="http://schemas.microsoft.com/office/drawing/2014/main" id="{C897CE27-A614-7FC6-AE84-FB8569A817CE}"/>
              </a:ext>
            </a:extLst>
          </p:cNvPr>
          <p:cNvCxnSpPr>
            <a:cxnSpLocks/>
            <a:stCxn id="28679" idx="1"/>
          </p:cNvCxnSpPr>
          <p:nvPr/>
        </p:nvCxnSpPr>
        <p:spPr bwMode="auto">
          <a:xfrm rot="10800000">
            <a:off x="6346391" y="2192944"/>
            <a:ext cx="1119941" cy="25375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8682" name="曲线连接符 28681">
            <a:extLst>
              <a:ext uri="{FF2B5EF4-FFF2-40B4-BE49-F238E27FC236}">
                <a16:creationId xmlns:a16="http://schemas.microsoft.com/office/drawing/2014/main" id="{D1FC80BF-BC84-F602-FCF0-B2D64080423A}"/>
              </a:ext>
            </a:extLst>
          </p:cNvPr>
          <p:cNvCxnSpPr>
            <a:cxnSpLocks/>
            <a:stCxn id="28680" idx="1"/>
          </p:cNvCxnSpPr>
          <p:nvPr/>
        </p:nvCxnSpPr>
        <p:spPr bwMode="auto">
          <a:xfrm rot="10800000">
            <a:off x="6537975" y="3098636"/>
            <a:ext cx="982362" cy="48219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8687" name="Text Box 59">
            <a:extLst>
              <a:ext uri="{FF2B5EF4-FFF2-40B4-BE49-F238E27FC236}">
                <a16:creationId xmlns:a16="http://schemas.microsoft.com/office/drawing/2014/main" id="{4CD0E12D-48BA-8667-ADE0-3B048D7002E9}"/>
              </a:ext>
            </a:extLst>
          </p:cNvPr>
          <p:cNvSpPr txBox="1">
            <a:spLocks noChangeArrowheads="1"/>
          </p:cNvSpPr>
          <p:nvPr/>
        </p:nvSpPr>
        <p:spPr bwMode="auto">
          <a:xfrm>
            <a:off x="979453" y="1153451"/>
            <a:ext cx="2350570" cy="3083249"/>
          </a:xfrm>
          <a:prstGeom prst="rect">
            <a:avLst/>
          </a:prstGeom>
          <a:noFill/>
          <a:ln w="12700">
            <a:noFill/>
            <a:miter lim="800000"/>
            <a:headEnd/>
            <a:tailEnd/>
          </a:ln>
        </p:spPr>
        <p:txBody>
          <a:bodyPr wrap="square" lIns="67500" tIns="35100" rIns="67500" bIns="35100">
            <a:spAutoFit/>
          </a:bodyPr>
          <a:lstStyle/>
          <a:p>
            <a:pPr marL="342900" indent="-342900">
              <a:spcBef>
                <a:spcPct val="50000"/>
              </a:spcBef>
            </a:pPr>
            <a:r>
              <a:rPr lang="zh-CN" altLang="en-US" sz="1350" dirty="0">
                <a:solidFill>
                  <a:srgbClr val="0070C0"/>
                </a:solidFill>
                <a:latin typeface="Microsoft YaHei" panose="020B0503020204020204" pitchFamily="34" charset="-122"/>
                <a:ea typeface="Microsoft YaHei" panose="020B0503020204020204" pitchFamily="34" charset="-122"/>
              </a:rPr>
              <a:t>程序源代码</a:t>
            </a:r>
          </a:p>
          <a:p>
            <a:pPr marL="342900" indent="-342900">
              <a:spcBef>
                <a:spcPct val="50000"/>
              </a:spcBef>
            </a:pPr>
            <a:r>
              <a:rPr lang="en-US" altLang="zh-CN" sz="1350" dirty="0"/>
              <a:t>1.	dim a, b as integer</a:t>
            </a:r>
          </a:p>
          <a:p>
            <a:pPr marL="342900" indent="-342900">
              <a:spcBef>
                <a:spcPct val="50000"/>
              </a:spcBef>
              <a:buFontTx/>
              <a:buAutoNum type="arabicPeriod" startAt="2"/>
            </a:pPr>
            <a:r>
              <a:rPr lang="en-US" altLang="zh-CN" sz="1350" dirty="0"/>
              <a:t>dim c as double</a:t>
            </a:r>
          </a:p>
          <a:p>
            <a:pPr marL="342900" indent="-342900">
              <a:spcBef>
                <a:spcPct val="50000"/>
              </a:spcBef>
              <a:buFontTx/>
              <a:buAutoNum type="arabicPeriod" startAt="2"/>
            </a:pPr>
            <a:r>
              <a:rPr lang="en-US" altLang="zh-CN" sz="1350" dirty="0"/>
              <a:t>if (a &gt;0 and b &gt; 0) then</a:t>
            </a:r>
          </a:p>
          <a:p>
            <a:pPr marL="342900" indent="-342900">
              <a:spcBef>
                <a:spcPct val="50000"/>
              </a:spcBef>
              <a:buFontTx/>
              <a:buAutoNum type="arabicPeriod" startAt="2"/>
            </a:pPr>
            <a:r>
              <a:rPr lang="en-US" altLang="zh-CN" sz="1350" dirty="0"/>
              <a:t>     c = c / a</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if (a &gt; 1 or c &gt; 1) then</a:t>
            </a:r>
          </a:p>
          <a:p>
            <a:pPr marL="342900" indent="-342900">
              <a:spcBef>
                <a:spcPct val="50000"/>
              </a:spcBef>
              <a:buFontTx/>
              <a:buAutoNum type="arabicPeriod" startAt="2"/>
            </a:pPr>
            <a:r>
              <a:rPr lang="en-US" altLang="zh-CN" sz="1350" dirty="0"/>
              <a:t>     c = c + 1</a:t>
            </a:r>
          </a:p>
          <a:p>
            <a:pPr marL="342900" indent="-342900">
              <a:spcBef>
                <a:spcPct val="50000"/>
              </a:spcBef>
              <a:buFontTx/>
              <a:buAutoNum type="arabicPeriod" startAt="2"/>
            </a:pPr>
            <a:r>
              <a:rPr lang="en-US" altLang="zh-CN" sz="1350" dirty="0"/>
              <a:t>end if</a:t>
            </a:r>
          </a:p>
          <a:p>
            <a:pPr marL="342900" indent="-342900">
              <a:spcBef>
                <a:spcPct val="50000"/>
              </a:spcBef>
              <a:buFontTx/>
              <a:buAutoNum type="arabicPeriod" startAt="2"/>
            </a:pPr>
            <a:r>
              <a:rPr lang="en-US" altLang="zh-CN" sz="1350" dirty="0"/>
              <a:t>c = b + c</a:t>
            </a:r>
          </a:p>
        </p:txBody>
      </p:sp>
      <p:sp>
        <p:nvSpPr>
          <p:cNvPr id="28688" name="下箭头 28687">
            <a:extLst>
              <a:ext uri="{FF2B5EF4-FFF2-40B4-BE49-F238E27FC236}">
                <a16:creationId xmlns:a16="http://schemas.microsoft.com/office/drawing/2014/main" id="{B5A2904A-03E9-88FE-A0E2-F2574FAC35B9}"/>
              </a:ext>
            </a:extLst>
          </p:cNvPr>
          <p:cNvSpPr/>
          <p:nvPr/>
        </p:nvSpPr>
        <p:spPr>
          <a:xfrm rot="16200000">
            <a:off x="3911775" y="2223399"/>
            <a:ext cx="226205" cy="1100308"/>
          </a:xfrm>
          <a:prstGeom prst="downArrow">
            <a:avLst>
              <a:gd name="adj1" fmla="val 26901"/>
              <a:gd name="adj2" fmla="val 88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SimSun" panose="02010600030101010101" pitchFamily="2" charset="-122"/>
              <a:ea typeface="SimSun" panose="02010600030101010101" pitchFamily="2" charset="-122"/>
            </a:endParaRPr>
          </a:p>
        </p:txBody>
      </p:sp>
      <p:sp>
        <p:nvSpPr>
          <p:cNvPr id="28689" name="文本框 28688">
            <a:extLst>
              <a:ext uri="{FF2B5EF4-FFF2-40B4-BE49-F238E27FC236}">
                <a16:creationId xmlns:a16="http://schemas.microsoft.com/office/drawing/2014/main" id="{546AB6C1-C446-EB84-412F-83855372323B}"/>
              </a:ext>
            </a:extLst>
          </p:cNvPr>
          <p:cNvSpPr txBox="1"/>
          <p:nvPr/>
        </p:nvSpPr>
        <p:spPr>
          <a:xfrm>
            <a:off x="3181736" y="2238359"/>
            <a:ext cx="1620957" cy="338554"/>
          </a:xfrm>
          <a:prstGeom prst="rect">
            <a:avLst/>
          </a:prstGeom>
          <a:noFill/>
        </p:spPr>
        <p:txBody>
          <a:bodyPr wrap="non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如果开发写错了</a:t>
            </a:r>
          </a:p>
        </p:txBody>
      </p:sp>
    </p:spTree>
    <p:extLst>
      <p:ext uri="{BB962C8B-B14F-4D97-AF65-F5344CB8AC3E}">
        <p14:creationId xmlns:p14="http://schemas.microsoft.com/office/powerpoint/2010/main" val="1942644612"/>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2132" y="294789"/>
            <a:ext cx="3888432" cy="400050"/>
          </a:xfrm>
        </p:spPr>
        <p:txBody>
          <a:bodyPr vert="horz" lIns="0" tIns="0" rIns="0" bIns="0" rtlCol="0" anchor="ctr">
            <a:normAutofit/>
          </a:bodyPr>
          <a:lstStyle/>
          <a:p>
            <a:pPr>
              <a:defRPr/>
            </a:pPr>
            <a:r>
              <a:rPr lang="en-US" altLang="zh-CN" dirty="0">
                <a:latin typeface="微软雅黑" panose="020B0503020204020204" pitchFamily="34" charset="-122"/>
                <a:ea typeface="微软雅黑" panose="020B0503020204020204" pitchFamily="34" charset="-122"/>
              </a:rPr>
              <a:t>3.4.1</a:t>
            </a:r>
            <a:r>
              <a:rPr lang="zh-CN" altLang="en-US" dirty="0">
                <a:latin typeface="微软雅黑" panose="020B0503020204020204" pitchFamily="34" charset="-122"/>
                <a:ea typeface="微软雅黑" panose="020B0503020204020204" pitchFamily="34" charset="-122"/>
              </a:rPr>
              <a:t> 判定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分支覆盖</a:t>
            </a:r>
            <a:endParaRPr lang="en-US" altLang="zh-CN" dirty="0">
              <a:latin typeface="微软雅黑" panose="020B0503020204020204" pitchFamily="34" charset="-122"/>
              <a:ea typeface="微软雅黑" panose="020B0503020204020204" pitchFamily="34" charset="-122"/>
            </a:endParaRPr>
          </a:p>
        </p:txBody>
      </p:sp>
      <p:sp>
        <p:nvSpPr>
          <p:cNvPr id="37" name="Rectangle 3">
            <a:extLst>
              <a:ext uri="{FF2B5EF4-FFF2-40B4-BE49-F238E27FC236}">
                <a16:creationId xmlns:a16="http://schemas.microsoft.com/office/drawing/2014/main" id="{1DD6B091-4934-8CCD-0571-4545F55FE073}"/>
              </a:ext>
            </a:extLst>
          </p:cNvPr>
          <p:cNvSpPr>
            <a:spLocks noChangeArrowheads="1"/>
          </p:cNvSpPr>
          <p:nvPr/>
        </p:nvSpPr>
        <p:spPr bwMode="auto">
          <a:xfrm>
            <a:off x="474819" y="1113588"/>
            <a:ext cx="4813103" cy="2122376"/>
          </a:xfrm>
          <a:prstGeom prst="rect">
            <a:avLst/>
          </a:prstGeom>
          <a:noFill/>
          <a:ln w="9525">
            <a:noFill/>
            <a:miter lim="800000"/>
            <a:headEnd/>
            <a:tailEnd/>
          </a:ln>
          <a:effectLst/>
        </p:spPr>
        <p:txBody>
          <a:bodyPr wrap="square">
            <a:spAutoFit/>
          </a:bodyPr>
          <a:lstStyle/>
          <a:p>
            <a:pPr marL="266700" indent="-266700" eaLnBrk="0" hangingPunct="0">
              <a:lnSpc>
                <a:spcPct val="150000"/>
              </a:lnSpc>
              <a:buClr>
                <a:srgbClr val="91AC4E"/>
              </a:buClr>
              <a:buSzPct val="80000"/>
              <a:buFont typeface="Wingdings" pitchFamily="2" charset="2"/>
              <a:buChar char="p"/>
              <a:defRPr/>
            </a:pPr>
            <a:r>
              <a:rPr lang="zh-CN" altLang="en-US" b="1" dirty="0">
                <a:ea typeface="宋体" charset="-122"/>
              </a:rPr>
              <a:t>判定覆盖</a:t>
            </a:r>
            <a:r>
              <a:rPr lang="zh-CN" altLang="en-US" dirty="0">
                <a:ea typeface="宋体" charset="-122"/>
              </a:rPr>
              <a:t>：设计若干用例，运行被测程序，使得程序中每个判断的取真分支和取假分支至少经历一次，即判断真假值均曾被满足。</a:t>
            </a:r>
            <a:endParaRPr lang="en-US" altLang="zh-CN" dirty="0">
              <a:ea typeface="宋体" charset="-122"/>
            </a:endParaRPr>
          </a:p>
          <a:p>
            <a:pPr marL="266700" indent="-266700" eaLnBrk="0" hangingPunct="0">
              <a:lnSpc>
                <a:spcPct val="150000"/>
              </a:lnSpc>
              <a:buClr>
                <a:srgbClr val="91AC4E"/>
              </a:buClr>
              <a:buSzPct val="80000"/>
              <a:buFont typeface="Wingdings" pitchFamily="2" charset="2"/>
              <a:buChar char="p"/>
              <a:defRPr/>
            </a:pPr>
            <a:r>
              <a:rPr lang="zh-CN" altLang="en-US" dirty="0">
                <a:ea typeface="宋体" charset="-122"/>
              </a:rPr>
              <a:t>一个判定代表着程序的一个分支，所以判定覆盖也被称为</a:t>
            </a:r>
            <a:r>
              <a:rPr lang="zh-CN" altLang="en-US" b="1" dirty="0">
                <a:ea typeface="宋体" charset="-122"/>
              </a:rPr>
              <a:t>分支覆盖</a:t>
            </a:r>
            <a:r>
              <a:rPr lang="zh-CN" altLang="en-US" dirty="0">
                <a:ea typeface="宋体" charset="-122"/>
              </a:rPr>
              <a:t>。</a:t>
            </a:r>
            <a:endParaRPr lang="en-US" altLang="zh-CN" dirty="0">
              <a:effectLst>
                <a:outerShdw blurRad="38100" dist="38100" dir="2700000" algn="tl">
                  <a:srgbClr val="FFFFFF"/>
                </a:outerShdw>
              </a:effectLst>
              <a:latin typeface="Arial" pitchFamily="34" charset="0"/>
            </a:endParaRPr>
          </a:p>
        </p:txBody>
      </p:sp>
      <p:pic>
        <p:nvPicPr>
          <p:cNvPr id="38" name="Picture 2" descr="WhiteBoxTestCase">
            <a:extLst>
              <a:ext uri="{FF2B5EF4-FFF2-40B4-BE49-F238E27FC236}">
                <a16:creationId xmlns:a16="http://schemas.microsoft.com/office/drawing/2014/main" id="{F2319544-E60D-E485-D02B-E30896903BC1}"/>
              </a:ext>
            </a:extLst>
          </p:cNvPr>
          <p:cNvPicPr>
            <a:picLocks noChangeAspect="1" noChangeArrowheads="1"/>
          </p:cNvPicPr>
          <p:nvPr/>
        </p:nvPicPr>
        <p:blipFill>
          <a:blip r:embed="rId3" cstate="print"/>
          <a:srcRect/>
          <a:stretch>
            <a:fillRect/>
          </a:stretch>
        </p:blipFill>
        <p:spPr bwMode="auto">
          <a:xfrm>
            <a:off x="5782685" y="1385574"/>
            <a:ext cx="2449934" cy="3294366"/>
          </a:xfrm>
          <a:prstGeom prst="rect">
            <a:avLst/>
          </a:prstGeom>
          <a:noFill/>
          <a:ln w="9525">
            <a:noFill/>
            <a:miter lim="800000"/>
            <a:headEnd/>
            <a:tailEnd/>
          </a:ln>
        </p:spPr>
      </p:pic>
      <p:grpSp>
        <p:nvGrpSpPr>
          <p:cNvPr id="49" name="组合 48">
            <a:extLst>
              <a:ext uri="{FF2B5EF4-FFF2-40B4-BE49-F238E27FC236}">
                <a16:creationId xmlns:a16="http://schemas.microsoft.com/office/drawing/2014/main" id="{9CB87FC6-A917-4752-32D5-8C75026BF0B4}"/>
              </a:ext>
            </a:extLst>
          </p:cNvPr>
          <p:cNvGrpSpPr/>
          <p:nvPr/>
        </p:nvGrpSpPr>
        <p:grpSpPr>
          <a:xfrm>
            <a:off x="6624771" y="1113588"/>
            <a:ext cx="1758815" cy="1136082"/>
            <a:chOff x="6616062" y="841602"/>
            <a:chExt cx="1758815" cy="1136082"/>
          </a:xfrm>
        </p:grpSpPr>
        <p:cxnSp>
          <p:nvCxnSpPr>
            <p:cNvPr id="39" name="Straight Arrow Connector 6">
              <a:extLst>
                <a:ext uri="{FF2B5EF4-FFF2-40B4-BE49-F238E27FC236}">
                  <a16:creationId xmlns:a16="http://schemas.microsoft.com/office/drawing/2014/main" id="{AAA9B1C6-DC78-AB83-C61C-4338CE95772E}"/>
                </a:ext>
              </a:extLst>
            </p:cNvPr>
            <p:cNvCxnSpPr>
              <a:cxnSpLocks noChangeShapeType="1"/>
            </p:cNvCxnSpPr>
            <p:nvPr/>
          </p:nvCxnSpPr>
          <p:spPr bwMode="auto">
            <a:xfrm>
              <a:off x="6746083" y="1977684"/>
              <a:ext cx="648072" cy="0"/>
            </a:xfrm>
            <a:prstGeom prst="straightConnector1">
              <a:avLst/>
            </a:prstGeom>
            <a:noFill/>
            <a:ln w="28575" cmpd="sng" algn="ctr">
              <a:solidFill>
                <a:srgbClr val="0070C0"/>
              </a:solidFill>
              <a:round/>
              <a:headEnd/>
              <a:tailEnd type="arrow" w="med" len="med"/>
            </a:ln>
          </p:spPr>
        </p:cxnSp>
        <p:sp>
          <p:nvSpPr>
            <p:cNvPr id="41" name="TextBox 5">
              <a:extLst>
                <a:ext uri="{FF2B5EF4-FFF2-40B4-BE49-F238E27FC236}">
                  <a16:creationId xmlns:a16="http://schemas.microsoft.com/office/drawing/2014/main" id="{07B4E866-62C1-7636-9916-97E32D7A4BD1}"/>
                </a:ext>
              </a:extLst>
            </p:cNvPr>
            <p:cNvSpPr txBox="1"/>
            <p:nvPr/>
          </p:nvSpPr>
          <p:spPr>
            <a:xfrm>
              <a:off x="6616062" y="841602"/>
              <a:ext cx="1758815" cy="369332"/>
            </a:xfrm>
            <a:prstGeom prst="rect">
              <a:avLst/>
            </a:prstGeom>
            <a:noFill/>
          </p:spPr>
          <p:txBody>
            <a:bodyPr wrap="none" rtlCol="0">
              <a:spAutoFit/>
            </a:bodyPr>
            <a:lstStyle/>
            <a:p>
              <a:r>
                <a:rPr lang="en-US" altLang="zh-CN" dirty="0">
                  <a:solidFill>
                    <a:srgbClr val="0070C0"/>
                  </a:solidFill>
                </a:rPr>
                <a:t>(a, b ,c)= (1, 1, 2)</a:t>
              </a:r>
              <a:endParaRPr lang="zh-CN" altLang="en-US" dirty="0">
                <a:solidFill>
                  <a:srgbClr val="0070C0"/>
                </a:solidFill>
              </a:endParaRPr>
            </a:p>
          </p:txBody>
        </p:sp>
        <p:cxnSp>
          <p:nvCxnSpPr>
            <p:cNvPr id="44" name="曲线连接符 43">
              <a:extLst>
                <a:ext uri="{FF2B5EF4-FFF2-40B4-BE49-F238E27FC236}">
                  <a16:creationId xmlns:a16="http://schemas.microsoft.com/office/drawing/2014/main" id="{12180F18-9C1F-B81D-8AF3-92F8FB4E0A77}"/>
                </a:ext>
              </a:extLst>
            </p:cNvPr>
            <p:cNvCxnSpPr>
              <a:cxnSpLocks/>
            </p:cNvCxnSpPr>
            <p:nvPr/>
          </p:nvCxnSpPr>
          <p:spPr>
            <a:xfrm rot="5400000">
              <a:off x="6840704" y="1366525"/>
              <a:ext cx="840575" cy="3817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544BA31-C9BC-1C57-E458-8ADAED17B2B9}"/>
              </a:ext>
            </a:extLst>
          </p:cNvPr>
          <p:cNvGrpSpPr/>
          <p:nvPr/>
        </p:nvGrpSpPr>
        <p:grpSpPr>
          <a:xfrm>
            <a:off x="3802371" y="2519701"/>
            <a:ext cx="2467558" cy="1357581"/>
            <a:chOff x="3793662" y="2247715"/>
            <a:chExt cx="2467558" cy="1357581"/>
          </a:xfrm>
        </p:grpSpPr>
        <p:cxnSp>
          <p:nvCxnSpPr>
            <p:cNvPr id="40" name="Straight Arrow Connector 7">
              <a:extLst>
                <a:ext uri="{FF2B5EF4-FFF2-40B4-BE49-F238E27FC236}">
                  <a16:creationId xmlns:a16="http://schemas.microsoft.com/office/drawing/2014/main" id="{A53CA7B7-C645-82D4-4500-189FB796B4E6}"/>
                </a:ext>
              </a:extLst>
            </p:cNvPr>
            <p:cNvCxnSpPr>
              <a:cxnSpLocks noChangeShapeType="1"/>
            </p:cNvCxnSpPr>
            <p:nvPr/>
          </p:nvCxnSpPr>
          <p:spPr bwMode="auto">
            <a:xfrm flipH="1">
              <a:off x="6260029" y="2247715"/>
              <a:ext cx="1191" cy="594065"/>
            </a:xfrm>
            <a:prstGeom prst="straightConnector1">
              <a:avLst/>
            </a:prstGeom>
            <a:noFill/>
            <a:ln w="28575" cmpd="sng" algn="ctr">
              <a:solidFill>
                <a:srgbClr val="FF6600"/>
              </a:solidFill>
              <a:round/>
              <a:headEnd/>
              <a:tailEnd type="arrow" w="med" len="med"/>
            </a:ln>
          </p:spPr>
        </p:cxnSp>
        <p:sp>
          <p:nvSpPr>
            <p:cNvPr id="42" name="TextBox 6">
              <a:extLst>
                <a:ext uri="{FF2B5EF4-FFF2-40B4-BE49-F238E27FC236}">
                  <a16:creationId xmlns:a16="http://schemas.microsoft.com/office/drawing/2014/main" id="{8AA352A1-7496-7322-215B-0A25698D1F51}"/>
                </a:ext>
              </a:extLst>
            </p:cNvPr>
            <p:cNvSpPr txBox="1"/>
            <p:nvPr/>
          </p:nvSpPr>
          <p:spPr>
            <a:xfrm>
              <a:off x="3793662" y="3235964"/>
              <a:ext cx="1829347" cy="369332"/>
            </a:xfrm>
            <a:prstGeom prst="rect">
              <a:avLst/>
            </a:prstGeom>
            <a:noFill/>
          </p:spPr>
          <p:txBody>
            <a:bodyPr wrap="none" rtlCol="0">
              <a:spAutoFit/>
            </a:bodyPr>
            <a:lstStyle/>
            <a:p>
              <a:r>
                <a:rPr lang="en-US" altLang="zh-CN" dirty="0">
                  <a:solidFill>
                    <a:srgbClr val="FF0000"/>
                  </a:solidFill>
                </a:rPr>
                <a:t>(a, b ,c)= (-1, 1, 0)</a:t>
              </a:r>
              <a:endParaRPr lang="zh-CN" altLang="en-US" dirty="0">
                <a:solidFill>
                  <a:srgbClr val="FF0000"/>
                </a:solidFill>
              </a:endParaRPr>
            </a:p>
          </p:txBody>
        </p:sp>
        <p:cxnSp>
          <p:nvCxnSpPr>
            <p:cNvPr id="46" name="曲线连接符 45">
              <a:extLst>
                <a:ext uri="{FF2B5EF4-FFF2-40B4-BE49-F238E27FC236}">
                  <a16:creationId xmlns:a16="http://schemas.microsoft.com/office/drawing/2014/main" id="{A43F418F-84F7-212C-19BE-DA13BC206167}"/>
                </a:ext>
              </a:extLst>
            </p:cNvPr>
            <p:cNvCxnSpPr>
              <a:cxnSpLocks/>
              <a:stCxn id="42" idx="0"/>
            </p:cNvCxnSpPr>
            <p:nvPr/>
          </p:nvCxnSpPr>
          <p:spPr>
            <a:xfrm rot="5400000" flipH="1" flipV="1">
              <a:off x="5098463" y="2074399"/>
              <a:ext cx="771438" cy="1551693"/>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97284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ssolv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97474" y="270418"/>
            <a:ext cx="2829499" cy="400050"/>
          </a:xfrm>
        </p:spPr>
        <p:txBody>
          <a:bodyPr vert="horz" lIns="0" tIns="0" rIns="0" bIns="0" rtlCol="0" anchor="ctr">
            <a:normAutofit/>
          </a:bodyPr>
          <a:lstStyle/>
          <a:p>
            <a:pPr>
              <a:defRPr/>
            </a:pPr>
            <a:r>
              <a:rPr lang="en-US" altLang="zh-CN" dirty="0">
                <a:latin typeface="微软雅黑" panose="020B0503020204020204" pitchFamily="34" charset="-122"/>
                <a:ea typeface="微软雅黑" panose="020B0503020204020204" pitchFamily="34" charset="-122"/>
              </a:rPr>
              <a:t>3.4.2</a:t>
            </a:r>
            <a:r>
              <a:rPr lang="zh-CN" altLang="en-US" dirty="0">
                <a:latin typeface="微软雅黑" panose="020B0503020204020204" pitchFamily="34" charset="-122"/>
                <a:ea typeface="微软雅黑" panose="020B0503020204020204" pitchFamily="34" charset="-122"/>
              </a:rPr>
              <a:t> 条件覆盖</a:t>
            </a:r>
            <a:endParaRPr lang="en-US" altLang="zh-CN" dirty="0">
              <a:latin typeface="微软雅黑" panose="020B0503020204020204" pitchFamily="34" charset="-122"/>
              <a:ea typeface="微软雅黑" panose="020B0503020204020204" pitchFamily="34" charset="-122"/>
            </a:endParaRPr>
          </a:p>
        </p:txBody>
      </p:sp>
      <p:sp>
        <p:nvSpPr>
          <p:cNvPr id="18435" name="Rectangle 3"/>
          <p:cNvSpPr>
            <a:spLocks noChangeArrowheads="1"/>
          </p:cNvSpPr>
          <p:nvPr/>
        </p:nvSpPr>
        <p:spPr bwMode="auto">
          <a:xfrm>
            <a:off x="697474" y="1113437"/>
            <a:ext cx="7374184" cy="880947"/>
          </a:xfrm>
          <a:prstGeom prst="rect">
            <a:avLst/>
          </a:prstGeom>
          <a:noFill/>
          <a:ln w="9525">
            <a:noFill/>
            <a:miter lim="800000"/>
            <a:headEnd/>
            <a:tailEnd/>
          </a:ln>
        </p:spPr>
        <p:txBody>
          <a:bodyPr wrap="square">
            <a:spAutoFit/>
          </a:bodyPr>
          <a:lstStyle/>
          <a:p>
            <a:pPr marL="266700" indent="-266700" eaLnBrk="0" hangingPunct="0">
              <a:lnSpc>
                <a:spcPct val="150000"/>
              </a:lnSpc>
              <a:buClr>
                <a:srgbClr val="91AC4E"/>
              </a:buClr>
              <a:buSzPct val="80000"/>
              <a:buFont typeface="Wingdings" pitchFamily="2" charset="2"/>
              <a:buChar char="p"/>
            </a:pPr>
            <a:r>
              <a:rPr lang="zh-CN" altLang="en-US" dirty="0">
                <a:latin typeface="Microsoft YaHei" panose="020B0503020204020204" pitchFamily="34" charset="-122"/>
                <a:ea typeface="Microsoft YaHei" panose="020B0503020204020204" pitchFamily="34" charset="-122"/>
              </a:rPr>
              <a:t>条件覆盖的基本思想是设计若干测试用例，执行被测程序以后，要使每个判断中每个条件的可能取值至少满足一次。</a:t>
            </a:r>
            <a:endParaRPr lang="en-US" altLang="zh-CN"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2295381" y="2949792"/>
            <a:ext cx="2106234" cy="415498"/>
          </a:xfrm>
          <a:prstGeom prst="rect">
            <a:avLst/>
          </a:prstGeom>
          <a:noFill/>
        </p:spPr>
        <p:txBody>
          <a:bodyPr wrap="square" rtlCol="0">
            <a:spAutoFit/>
          </a:bodyPr>
          <a:lstStyle/>
          <a:p>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6" name="文本框 5"/>
          <p:cNvSpPr txBox="1"/>
          <p:nvPr/>
        </p:nvSpPr>
        <p:spPr>
          <a:xfrm>
            <a:off x="4829696" y="2572129"/>
            <a:ext cx="918102" cy="1200329"/>
          </a:xfrm>
          <a:prstGeom prst="rect">
            <a:avLst/>
          </a:prstGeom>
          <a:noFill/>
        </p:spPr>
        <p:txBody>
          <a:bodyPr wrap="square" rtlCol="0">
            <a:spAutoFit/>
          </a:bodyPr>
          <a:lstStyle/>
          <a:p>
            <a:r>
              <a:rPr kumimoji="1" lang="en-US" altLang="zh-CN" sz="2400" dirty="0">
                <a:solidFill>
                  <a:srgbClr val="FF6600"/>
                </a:solidFill>
              </a:rPr>
              <a:t>a&gt;0</a:t>
            </a:r>
          </a:p>
          <a:p>
            <a:endParaRPr kumimoji="1" lang="en-US" altLang="zh-CN" sz="2400" dirty="0">
              <a:solidFill>
                <a:srgbClr val="FF6600"/>
              </a:solidFill>
            </a:endParaRPr>
          </a:p>
          <a:p>
            <a:r>
              <a:rPr kumimoji="1" lang="zh-CN" altLang="zh-CN" sz="2400" dirty="0">
                <a:solidFill>
                  <a:srgbClr val="FF6600"/>
                </a:solidFill>
              </a:rPr>
              <a:t>b</a:t>
            </a:r>
            <a:r>
              <a:rPr kumimoji="1" lang="en-US" altLang="zh-CN" sz="2400" dirty="0">
                <a:solidFill>
                  <a:srgbClr val="FF6600"/>
                </a:solidFill>
              </a:rPr>
              <a:t>&gt;0 </a:t>
            </a:r>
            <a:endParaRPr kumimoji="1" lang="zh-CN" altLang="en-US" sz="2400" dirty="0">
              <a:solidFill>
                <a:srgbClr val="FF6600"/>
              </a:solidFill>
            </a:endParaRPr>
          </a:p>
        </p:txBody>
      </p:sp>
      <p:sp>
        <p:nvSpPr>
          <p:cNvPr id="3" name="左大括号 2"/>
          <p:cNvSpPr/>
          <p:nvPr/>
        </p:nvSpPr>
        <p:spPr bwMode="auto">
          <a:xfrm>
            <a:off x="4347609" y="2571750"/>
            <a:ext cx="486054" cy="118813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sp>
        <p:nvSpPr>
          <p:cNvPr id="4" name="文本框 3">
            <a:extLst>
              <a:ext uri="{FF2B5EF4-FFF2-40B4-BE49-F238E27FC236}">
                <a16:creationId xmlns:a16="http://schemas.microsoft.com/office/drawing/2014/main" id="{45B0BD15-9523-0AEF-FC04-6E7B2A764519}"/>
              </a:ext>
            </a:extLst>
          </p:cNvPr>
          <p:cNvSpPr txBox="1"/>
          <p:nvPr/>
        </p:nvSpPr>
        <p:spPr>
          <a:xfrm>
            <a:off x="6799812" y="2964451"/>
            <a:ext cx="665017" cy="369332"/>
          </a:xfrm>
          <a:prstGeom prst="rect">
            <a:avLst/>
          </a:prstGeom>
          <a:noFill/>
        </p:spPr>
        <p:txBody>
          <a:bodyPr wrap="square" rtlCol="0">
            <a:spAutoFit/>
          </a:bodyPr>
          <a:lstStyle/>
          <a:p>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条件</a:t>
            </a:r>
          </a:p>
        </p:txBody>
      </p:sp>
      <p:cxnSp>
        <p:nvCxnSpPr>
          <p:cNvPr id="7" name="直线箭头连接符 6">
            <a:extLst>
              <a:ext uri="{FF2B5EF4-FFF2-40B4-BE49-F238E27FC236}">
                <a16:creationId xmlns:a16="http://schemas.microsoft.com/office/drawing/2014/main" id="{AFB80CE4-0555-D785-B3F5-93CF5BDCBDB6}"/>
              </a:ext>
            </a:extLst>
          </p:cNvPr>
          <p:cNvCxnSpPr>
            <a:cxnSpLocks/>
            <a:stCxn id="4" idx="1"/>
          </p:cNvCxnSpPr>
          <p:nvPr/>
        </p:nvCxnSpPr>
        <p:spPr>
          <a:xfrm flipH="1" flipV="1">
            <a:off x="5427757" y="2802867"/>
            <a:ext cx="1372055" cy="346250"/>
          </a:xfrm>
          <a:prstGeom prst="straightConnector1">
            <a:avLst/>
          </a:prstGeom>
          <a:ln>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9E073C53-7B0A-B4D2-D0BC-E1B705FBD52F}"/>
              </a:ext>
            </a:extLst>
          </p:cNvPr>
          <p:cNvCxnSpPr>
            <a:cxnSpLocks/>
            <a:stCxn id="4" idx="1"/>
          </p:cNvCxnSpPr>
          <p:nvPr/>
        </p:nvCxnSpPr>
        <p:spPr>
          <a:xfrm flipH="1">
            <a:off x="5450269" y="3149117"/>
            <a:ext cx="1349543" cy="425356"/>
          </a:xfrm>
          <a:prstGeom prst="straightConnector1">
            <a:avLst/>
          </a:prstGeom>
          <a:ln>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12366"/>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31526" y="196265"/>
            <a:ext cx="4914546" cy="513160"/>
          </a:xfrm>
        </p:spPr>
        <p:txBody>
          <a:bodyPr/>
          <a:lstStyle/>
          <a:p>
            <a:r>
              <a:rPr lang="zh-CN" altLang="en-US" dirty="0">
                <a:latin typeface="微软雅黑" panose="020B0503020204020204" pitchFamily="34" charset="-122"/>
                <a:ea typeface="微软雅黑" panose="020B0503020204020204" pitchFamily="34" charset="-122"/>
              </a:rPr>
              <a:t>黑盒测试方法和白盒测试</a:t>
            </a:r>
          </a:p>
        </p:txBody>
      </p:sp>
      <p:grpSp>
        <p:nvGrpSpPr>
          <p:cNvPr id="8195" name="Group 34"/>
          <p:cNvGrpSpPr>
            <a:grpSpLocks/>
          </p:cNvGrpSpPr>
          <p:nvPr/>
        </p:nvGrpSpPr>
        <p:grpSpPr bwMode="auto">
          <a:xfrm>
            <a:off x="5165563" y="1007083"/>
            <a:ext cx="2413397" cy="2403872"/>
            <a:chOff x="3216" y="2109"/>
            <a:chExt cx="2027" cy="2019"/>
          </a:xfrm>
        </p:grpSpPr>
        <p:grpSp>
          <p:nvGrpSpPr>
            <p:cNvPr id="8231" name="Group 35"/>
            <p:cNvGrpSpPr>
              <a:grpSpLocks/>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sz="1350"/>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sz="1350"/>
              </a:p>
            </p:txBody>
          </p:sp>
          <p:sp>
            <p:nvSpPr>
              <p:cNvPr id="8235" name="Line 38"/>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sz="1350"/>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sz="1350"/>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38" name="Line 41"/>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sz="1350"/>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sz="1350"/>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44" name="Line 47"/>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sz="1350"/>
              </a:p>
            </p:txBody>
          </p:sp>
          <p:sp>
            <p:nvSpPr>
              <p:cNvPr id="8246" name="Line 49"/>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sz="1350"/>
              </a:p>
            </p:txBody>
          </p:sp>
          <p:sp>
            <p:nvSpPr>
              <p:cNvPr id="8247" name="Line 50"/>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sz="1350"/>
              </a:p>
            </p:txBody>
          </p:sp>
          <p:sp>
            <p:nvSpPr>
              <p:cNvPr id="8248" name="Line 51"/>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sz="1350"/>
              </a:p>
            </p:txBody>
          </p:sp>
          <p:sp>
            <p:nvSpPr>
              <p:cNvPr id="8249" name="Line 52"/>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sz="1350"/>
              </a:p>
            </p:txBody>
          </p:sp>
          <p:sp>
            <p:nvSpPr>
              <p:cNvPr id="8250" name="Line 53"/>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sz="1350"/>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sz="1350"/>
              </a:p>
            </p:txBody>
          </p:sp>
          <p:sp>
            <p:nvSpPr>
              <p:cNvPr id="8253" name="Line 56"/>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sz="1350"/>
              </a:p>
            </p:txBody>
          </p:sp>
          <p:sp>
            <p:nvSpPr>
              <p:cNvPr id="8254" name="Line 57"/>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sz="1350"/>
              </a:p>
            </p:txBody>
          </p:sp>
          <p:sp>
            <p:nvSpPr>
              <p:cNvPr id="8255" name="Line 58"/>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sz="1350"/>
              </a:p>
            </p:txBody>
          </p:sp>
          <p:sp>
            <p:nvSpPr>
              <p:cNvPr id="8256" name="Line 59"/>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sz="1350"/>
              </a:p>
            </p:txBody>
          </p:sp>
          <p:sp>
            <p:nvSpPr>
              <p:cNvPr id="8257" name="Line 60"/>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sz="1350"/>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sz="1350"/>
              </a:p>
            </p:txBody>
          </p:sp>
          <p:sp>
            <p:nvSpPr>
              <p:cNvPr id="8260" name="Line 63"/>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sz="1350"/>
              </a:p>
            </p:txBody>
          </p:sp>
        </p:grpSp>
        <p:pic>
          <p:nvPicPr>
            <p:cNvPr id="8232" name="Picture 64"/>
            <p:cNvPicPr>
              <a:picLocks noChangeArrowheads="1"/>
            </p:cNvPicPr>
            <p:nvPr/>
          </p:nvPicPr>
          <p:blipFill>
            <a:blip r:embed="rId3"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793551" y="3660742"/>
            <a:ext cx="2484834" cy="861774"/>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sz="2000" dirty="0">
                <a:solidFill>
                  <a:schemeClr val="accent1"/>
                </a:solidFill>
                <a:latin typeface="Microsoft YaHei" panose="020B0503020204020204" pitchFamily="34" charset="-122"/>
                <a:ea typeface="Microsoft YaHei" panose="020B0503020204020204" pitchFamily="34" charset="-122"/>
              </a:rPr>
              <a:t>基于需求的测试</a:t>
            </a:r>
          </a:p>
          <a:p>
            <a:pPr marL="85725" indent="-85725" algn="ctr">
              <a:spcBef>
                <a:spcPct val="50000"/>
              </a:spcBef>
              <a:buClr>
                <a:schemeClr val="accent1"/>
              </a:buClr>
              <a:buSzPct val="75000"/>
            </a:pPr>
            <a:r>
              <a:rPr lang="zh-CN" altLang="en-US" sz="2000" dirty="0">
                <a:solidFill>
                  <a:schemeClr val="accent1"/>
                </a:solidFill>
                <a:latin typeface="Microsoft YaHei" panose="020B0503020204020204" pitchFamily="34" charset="-122"/>
                <a:ea typeface="Microsoft YaHei" panose="020B0503020204020204" pitchFamily="34" charset="-122"/>
              </a:rPr>
              <a:t>数据驱动测试 </a:t>
            </a:r>
          </a:p>
        </p:txBody>
      </p:sp>
      <p:sp>
        <p:nvSpPr>
          <p:cNvPr id="8197" name="Text Box 66"/>
          <p:cNvSpPr txBox="1">
            <a:spLocks noChangeArrowheads="1"/>
          </p:cNvSpPr>
          <p:nvPr/>
        </p:nvSpPr>
        <p:spPr bwMode="auto">
          <a:xfrm>
            <a:off x="5527402" y="3582695"/>
            <a:ext cx="2484835" cy="861774"/>
          </a:xfrm>
          <a:prstGeom prst="rect">
            <a:avLst/>
          </a:prstGeom>
          <a:noFill/>
          <a:ln w="9525" algn="ctr">
            <a:noFill/>
            <a:miter lim="800000"/>
            <a:headEnd/>
            <a:tailEnd/>
          </a:ln>
        </p:spPr>
        <p:txBody>
          <a:bodyPr>
            <a:spAutoFit/>
          </a:bodyPr>
          <a:lstStyle/>
          <a:p>
            <a:pPr marL="85725" indent="-85725" algn="ctr">
              <a:spcBef>
                <a:spcPct val="50000"/>
              </a:spcBef>
              <a:buClr>
                <a:schemeClr val="accent1"/>
              </a:buClr>
              <a:buSzPct val="75000"/>
            </a:pPr>
            <a:r>
              <a:rPr lang="zh-CN" altLang="en-US" sz="2000" dirty="0">
                <a:solidFill>
                  <a:schemeClr val="accent1"/>
                </a:solidFill>
                <a:latin typeface="Microsoft YaHei" panose="020B0503020204020204" pitchFamily="34" charset="-122"/>
                <a:ea typeface="Microsoft YaHei" panose="020B0503020204020204" pitchFamily="34" charset="-122"/>
              </a:rPr>
              <a:t>结构化测试</a:t>
            </a:r>
          </a:p>
          <a:p>
            <a:pPr marL="85725" indent="-85725" algn="ctr">
              <a:spcBef>
                <a:spcPct val="50000"/>
              </a:spcBef>
              <a:buClr>
                <a:schemeClr val="accent1"/>
              </a:buClr>
              <a:buSzPct val="75000"/>
            </a:pPr>
            <a:r>
              <a:rPr lang="zh-CN" altLang="en-US" sz="2000" dirty="0">
                <a:solidFill>
                  <a:schemeClr val="accent1"/>
                </a:solidFill>
                <a:latin typeface="Microsoft YaHei" panose="020B0503020204020204" pitchFamily="34" charset="-122"/>
                <a:ea typeface="Microsoft YaHei" panose="020B0503020204020204" pitchFamily="34" charset="-122"/>
              </a:rPr>
              <a:t>逻辑驱动测试 </a:t>
            </a:r>
          </a:p>
        </p:txBody>
      </p:sp>
      <p:grpSp>
        <p:nvGrpSpPr>
          <p:cNvPr id="8198" name="Group 71"/>
          <p:cNvGrpSpPr>
            <a:grpSpLocks noChangeAspect="1"/>
          </p:cNvGrpSpPr>
          <p:nvPr/>
        </p:nvGrpSpPr>
        <p:grpSpPr bwMode="auto">
          <a:xfrm>
            <a:off x="562150" y="1141242"/>
            <a:ext cx="2970609" cy="2096261"/>
            <a:chOff x="3130" y="245"/>
            <a:chExt cx="4588" cy="3308"/>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headEnd/>
              <a:tailEnd/>
            </a:ln>
          </p:spPr>
          <p:txBody>
            <a:bodyPr/>
            <a:lstStyle/>
            <a:p>
              <a:endParaRPr lang="zh-CN" altLang="en-US" sz="1350"/>
            </a:p>
          </p:txBody>
        </p:sp>
        <p:grpSp>
          <p:nvGrpSpPr>
            <p:cNvPr id="8202" name="Group 73"/>
            <p:cNvGrpSpPr>
              <a:grpSpLocks/>
            </p:cNvGrpSpPr>
            <p:nvPr/>
          </p:nvGrpSpPr>
          <p:grpSpPr bwMode="auto">
            <a:xfrm>
              <a:off x="6574" y="833"/>
              <a:ext cx="1054" cy="893"/>
              <a:chOff x="3808" y="1163"/>
              <a:chExt cx="760" cy="730"/>
            </a:xfrm>
          </p:grpSpPr>
          <p:sp>
            <p:nvSpPr>
              <p:cNvPr id="8226" name="Freeform 74"/>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27" name="Freeform 75"/>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28" name="Freeform 76"/>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29" name="Freeform 77"/>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30" name="Freeform 78"/>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grpSp>
          <p:nvGrpSpPr>
            <p:cNvPr id="8203" name="Group 79"/>
            <p:cNvGrpSpPr>
              <a:grpSpLocks/>
            </p:cNvGrpSpPr>
            <p:nvPr/>
          </p:nvGrpSpPr>
          <p:grpSpPr bwMode="auto">
            <a:xfrm>
              <a:off x="5228" y="2433"/>
              <a:ext cx="658" cy="1081"/>
              <a:chOff x="2876" y="2432"/>
              <a:chExt cx="560" cy="798"/>
            </a:xfrm>
          </p:grpSpPr>
          <p:sp>
            <p:nvSpPr>
              <p:cNvPr id="8223" name="Freeform 80"/>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headEnd/>
                <a:tailEnd/>
              </a:ln>
            </p:spPr>
            <p:txBody>
              <a:bodyPr/>
              <a:lstStyle/>
              <a:p>
                <a:endParaRPr lang="zh-CN" altLang="en-US" sz="1350"/>
              </a:p>
            </p:txBody>
          </p:sp>
          <p:sp>
            <p:nvSpPr>
              <p:cNvPr id="8224" name="Freeform 81"/>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headEnd/>
                <a:tailEnd/>
              </a:ln>
            </p:spPr>
            <p:txBody>
              <a:bodyPr/>
              <a:lstStyle/>
              <a:p>
                <a:endParaRPr lang="zh-CN" altLang="en-US" sz="1350"/>
              </a:p>
            </p:txBody>
          </p:sp>
          <p:sp>
            <p:nvSpPr>
              <p:cNvPr id="8225" name="Freeform 82"/>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headEnd/>
                <a:tailEnd/>
              </a:ln>
            </p:spPr>
            <p:txBody>
              <a:bodyPr/>
              <a:lstStyle/>
              <a:p>
                <a:endParaRPr lang="zh-CN" altLang="en-US" sz="1350"/>
              </a:p>
            </p:txBody>
          </p:sp>
        </p:grpSp>
        <p:grpSp>
          <p:nvGrpSpPr>
            <p:cNvPr id="8204" name="Group 83"/>
            <p:cNvGrpSpPr>
              <a:grpSpLocks/>
            </p:cNvGrpSpPr>
            <p:nvPr/>
          </p:nvGrpSpPr>
          <p:grpSpPr bwMode="auto">
            <a:xfrm>
              <a:off x="4133" y="1027"/>
              <a:ext cx="2514" cy="2046"/>
              <a:chOff x="1994" y="1288"/>
              <a:chExt cx="1929" cy="1468"/>
            </a:xfrm>
          </p:grpSpPr>
          <p:sp>
            <p:nvSpPr>
              <p:cNvPr id="8220" name="Freeform 84"/>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headEnd/>
                <a:tailEnd/>
              </a:ln>
            </p:spPr>
            <p:txBody>
              <a:bodyPr/>
              <a:lstStyle/>
              <a:p>
                <a:endParaRPr lang="zh-CN" altLang="en-US" sz="1350"/>
              </a:p>
            </p:txBody>
          </p:sp>
          <p:sp>
            <p:nvSpPr>
              <p:cNvPr id="8221" name="Freeform 85"/>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headEnd/>
                <a:tailEnd/>
              </a:ln>
            </p:spPr>
            <p:txBody>
              <a:bodyPr/>
              <a:lstStyle/>
              <a:p>
                <a:endParaRPr lang="zh-CN" altLang="en-US" sz="1350"/>
              </a:p>
            </p:txBody>
          </p:sp>
          <p:sp>
            <p:nvSpPr>
              <p:cNvPr id="8222" name="Freeform 86"/>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headEnd/>
                <a:tailEnd/>
              </a:ln>
            </p:spPr>
            <p:txBody>
              <a:bodyPr/>
              <a:lstStyle/>
              <a:p>
                <a:endParaRPr lang="zh-CN" altLang="en-US" sz="1350"/>
              </a:p>
            </p:txBody>
          </p:sp>
        </p:grpSp>
        <p:grpSp>
          <p:nvGrpSpPr>
            <p:cNvPr id="8205" name="Group 87"/>
            <p:cNvGrpSpPr>
              <a:grpSpLocks/>
            </p:cNvGrpSpPr>
            <p:nvPr/>
          </p:nvGrpSpPr>
          <p:grpSpPr bwMode="auto">
            <a:xfrm>
              <a:off x="4946" y="673"/>
              <a:ext cx="845" cy="851"/>
              <a:chOff x="2645" y="920"/>
              <a:chExt cx="649" cy="663"/>
            </a:xfrm>
          </p:grpSpPr>
          <p:sp>
            <p:nvSpPr>
              <p:cNvPr id="8216" name="Freeform 88"/>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headEnd/>
                <a:tailEnd/>
              </a:ln>
            </p:spPr>
            <p:txBody>
              <a:bodyPr/>
              <a:lstStyle/>
              <a:p>
                <a:endParaRPr lang="zh-CN" altLang="en-US" sz="1350"/>
              </a:p>
            </p:txBody>
          </p:sp>
          <p:sp>
            <p:nvSpPr>
              <p:cNvPr id="8217" name="Freeform 89"/>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headEnd/>
                <a:tailEnd/>
              </a:ln>
            </p:spPr>
            <p:txBody>
              <a:bodyPr/>
              <a:lstStyle/>
              <a:p>
                <a:endParaRPr lang="zh-CN" altLang="en-US" sz="1350"/>
              </a:p>
            </p:txBody>
          </p:sp>
          <p:sp>
            <p:nvSpPr>
              <p:cNvPr id="8218" name="Freeform 90"/>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headEnd/>
                <a:tailEnd/>
              </a:ln>
            </p:spPr>
            <p:txBody>
              <a:bodyPr/>
              <a:lstStyle/>
              <a:p>
                <a:endParaRPr lang="zh-CN" altLang="en-US" sz="1350"/>
              </a:p>
            </p:txBody>
          </p:sp>
          <p:sp>
            <p:nvSpPr>
              <p:cNvPr id="8219" name="Freeform 91"/>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headEnd/>
                <a:tailEnd/>
              </a:ln>
            </p:spPr>
            <p:txBody>
              <a:bodyPr/>
              <a:lstStyle/>
              <a:p>
                <a:endParaRPr lang="zh-CN" altLang="en-US" sz="1350"/>
              </a:p>
            </p:txBody>
          </p:sp>
        </p:grpSp>
        <p:grpSp>
          <p:nvGrpSpPr>
            <p:cNvPr id="8206" name="Group 92"/>
            <p:cNvGrpSpPr>
              <a:grpSpLocks/>
            </p:cNvGrpSpPr>
            <p:nvPr/>
          </p:nvGrpSpPr>
          <p:grpSpPr bwMode="auto">
            <a:xfrm>
              <a:off x="3507" y="2113"/>
              <a:ext cx="891" cy="908"/>
              <a:chOff x="1528" y="2059"/>
              <a:chExt cx="760" cy="730"/>
            </a:xfrm>
          </p:grpSpPr>
          <p:sp>
            <p:nvSpPr>
              <p:cNvPr id="8211" name="Freeform 93"/>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sz="1350"/>
              </a:p>
            </p:txBody>
          </p:sp>
          <p:sp>
            <p:nvSpPr>
              <p:cNvPr id="8212" name="Freeform 94"/>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sz="1350"/>
              </a:p>
            </p:txBody>
          </p:sp>
          <p:sp>
            <p:nvSpPr>
              <p:cNvPr id="8213" name="Freeform 95"/>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sz="1350"/>
              </a:p>
            </p:txBody>
          </p:sp>
          <p:sp>
            <p:nvSpPr>
              <p:cNvPr id="8214" name="Freeform 96"/>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sz="1350"/>
              </a:p>
            </p:txBody>
          </p:sp>
          <p:sp>
            <p:nvSpPr>
              <p:cNvPr id="8215" name="Freeform 97"/>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sz="1350"/>
              </a:p>
            </p:txBody>
          </p:sp>
        </p:grpSp>
        <p:sp>
          <p:nvSpPr>
            <p:cNvPr id="8207" name="Rectangle 98"/>
            <p:cNvSpPr>
              <a:spLocks noChangeArrowheads="1"/>
            </p:cNvSpPr>
            <p:nvPr/>
          </p:nvSpPr>
          <p:spPr bwMode="auto">
            <a:xfrm>
              <a:off x="4695" y="245"/>
              <a:ext cx="1376" cy="369"/>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dirty="0">
                  <a:solidFill>
                    <a:srgbClr val="000099"/>
                  </a:solidFill>
                  <a:cs typeface="Angsana New" pitchFamily="18" charset="-34"/>
                </a:rPr>
                <a:t>客户需求</a:t>
              </a:r>
              <a:endParaRPr lang="zh-CN" altLang="en-US" sz="1350" dirty="0">
                <a:solidFill>
                  <a:schemeClr val="bg1"/>
                </a:solidFill>
                <a:latin typeface="Arial Black" pitchFamily="34" charset="0"/>
                <a:ea typeface="楷体_GB2312" pitchFamily="49" charset="-122"/>
                <a:cs typeface="Angsana New"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事件驱动</a:t>
              </a:r>
              <a:endParaRPr lang="zh-CN" altLang="en-US" sz="1200">
                <a:solidFill>
                  <a:schemeClr val="bg1"/>
                </a:solidFill>
                <a:latin typeface="Arial Black" pitchFamily="34" charset="0"/>
                <a:ea typeface="楷体_GB2312" pitchFamily="49" charset="-122"/>
                <a:cs typeface="Angsana New"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350">
                  <a:solidFill>
                    <a:srgbClr val="000099"/>
                  </a:solidFill>
                  <a:cs typeface="Angsana New" pitchFamily="18" charset="-34"/>
                </a:rPr>
                <a:t>输入</a:t>
              </a:r>
              <a:endParaRPr lang="zh-CN" altLang="en-US" sz="1350">
                <a:solidFill>
                  <a:schemeClr val="bg1"/>
                </a:solidFill>
                <a:latin typeface="Arial Black" pitchFamily="34" charset="0"/>
                <a:ea typeface="楷体_GB2312" pitchFamily="49" charset="-122"/>
                <a:cs typeface="Angsana New"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headEnd/>
              <a:tailEnd/>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输出</a:t>
              </a:r>
              <a:endParaRPr lang="zh-CN" altLang="en-US" sz="1200">
                <a:solidFill>
                  <a:schemeClr val="bg1"/>
                </a:solidFill>
                <a:latin typeface="Arial Black" pitchFamily="34" charset="0"/>
                <a:ea typeface="楷体_GB2312" pitchFamily="49" charset="-122"/>
                <a:cs typeface="Angsana New" pitchFamily="18" charset="-34"/>
              </a:endParaRPr>
            </a:p>
          </p:txBody>
        </p:sp>
      </p:grpSp>
      <p:sp>
        <p:nvSpPr>
          <p:cNvPr id="8199" name="Line 102"/>
          <p:cNvSpPr>
            <a:spLocks noChangeShapeType="1"/>
          </p:cNvSpPr>
          <p:nvPr/>
        </p:nvSpPr>
        <p:spPr bwMode="auto">
          <a:xfrm>
            <a:off x="4298497" y="766644"/>
            <a:ext cx="0" cy="4002881"/>
          </a:xfrm>
          <a:prstGeom prst="line">
            <a:avLst/>
          </a:prstGeom>
          <a:noFill/>
          <a:ln w="38100" cmpd="dbl">
            <a:solidFill>
              <a:srgbClr val="91AC4E"/>
            </a:solidFill>
            <a:round/>
            <a:headEnd/>
            <a:tailEnd/>
          </a:ln>
        </p:spPr>
        <p:txBody>
          <a:bodyPr lIns="0" tIns="0" rIns="0" bIns="0" anchor="ctr"/>
          <a:lstStyle/>
          <a:p>
            <a:endParaRPr lang="zh-CN" altLang="en-US" sz="1350"/>
          </a:p>
        </p:txBody>
      </p:sp>
    </p:spTree>
    <p:extLst>
      <p:ext uri="{BB962C8B-B14F-4D97-AF65-F5344CB8AC3E}">
        <p14:creationId xmlns:p14="http://schemas.microsoft.com/office/powerpoint/2010/main" val="4085085909"/>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latin typeface="微软雅黑" panose="020B0503020204020204" pitchFamily="34" charset="-122"/>
                <a:ea typeface="微软雅黑" panose="020B0503020204020204" pitchFamily="34" charset="-122"/>
              </a:rPr>
              <a:t>示例：列出所有条件</a:t>
            </a:r>
          </a:p>
        </p:txBody>
      </p:sp>
      <p:pic>
        <p:nvPicPr>
          <p:cNvPr id="111618" name="Picture 2" descr="WhiteBoxTestCase1"/>
          <p:cNvPicPr>
            <a:picLocks noChangeAspect="1" noChangeArrowheads="1"/>
          </p:cNvPicPr>
          <p:nvPr/>
        </p:nvPicPr>
        <p:blipFill>
          <a:blip r:embed="rId2" cstate="print"/>
          <a:srcRect/>
          <a:stretch>
            <a:fillRect/>
          </a:stretch>
        </p:blipFill>
        <p:spPr bwMode="auto">
          <a:xfrm>
            <a:off x="3099011" y="1040968"/>
            <a:ext cx="2336021" cy="3445538"/>
          </a:xfrm>
          <a:prstGeom prst="rect">
            <a:avLst/>
          </a:prstGeom>
          <a:noFill/>
          <a:ln w="9525">
            <a:noFill/>
            <a:miter lim="800000"/>
            <a:headEnd/>
            <a:tailEnd/>
          </a:ln>
        </p:spPr>
      </p:pic>
      <p:pic>
        <p:nvPicPr>
          <p:cNvPr id="111619" name="Picture 3" descr="WhiteBoxTestCase"/>
          <p:cNvPicPr>
            <a:picLocks noChangeAspect="1" noChangeArrowheads="1"/>
          </p:cNvPicPr>
          <p:nvPr/>
        </p:nvPicPr>
        <p:blipFill>
          <a:blip r:embed="rId3" cstate="print"/>
          <a:srcRect/>
          <a:stretch>
            <a:fillRect/>
          </a:stretch>
        </p:blipFill>
        <p:spPr bwMode="auto">
          <a:xfrm>
            <a:off x="438188" y="1101091"/>
            <a:ext cx="2280501" cy="3445539"/>
          </a:xfrm>
          <a:prstGeom prst="rect">
            <a:avLst/>
          </a:prstGeom>
          <a:noFill/>
          <a:ln w="9525">
            <a:noFill/>
            <a:miter lim="800000"/>
            <a:headEnd/>
            <a:tailEnd/>
          </a:ln>
        </p:spPr>
      </p:pic>
      <p:sp>
        <p:nvSpPr>
          <p:cNvPr id="112641" name="Rectangle 1"/>
          <p:cNvSpPr>
            <a:spLocks noChangeArrowheads="1"/>
          </p:cNvSpPr>
          <p:nvPr/>
        </p:nvSpPr>
        <p:spPr bwMode="auto">
          <a:xfrm>
            <a:off x="6163326" y="1040968"/>
            <a:ext cx="2336021" cy="3565784"/>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indent="64294" defTabSz="685800" fontAlgn="base">
              <a:lnSpc>
                <a:spcPct val="150000"/>
              </a:lnSpc>
              <a:spcBef>
                <a:spcPct val="0"/>
              </a:spcBef>
              <a:spcAft>
                <a:spcPct val="0"/>
              </a:spcAft>
              <a:tabLst>
                <a:tab pos="371475" algn="l"/>
              </a:tabLst>
            </a:pPr>
            <a:r>
              <a:rPr lang="zh-CN" altLang="en-US" sz="1500" b="1" dirty="0">
                <a:solidFill>
                  <a:srgbClr val="0070C0"/>
                </a:solidFill>
                <a:latin typeface="Arial" pitchFamily="34" charset="0"/>
                <a:ea typeface="宋体" pitchFamily="2" charset="-122"/>
                <a:cs typeface="Arial" pitchFamily="34" charset="0"/>
              </a:rPr>
              <a:t>判定</a:t>
            </a:r>
            <a:r>
              <a:rPr lang="en-US" altLang="zh-CN" sz="1500" b="1" dirty="0">
                <a:solidFill>
                  <a:srgbClr val="0070C0"/>
                </a:solidFill>
                <a:latin typeface="Arial" pitchFamily="34" charset="0"/>
                <a:ea typeface="宋体" pitchFamily="2" charset="-122"/>
                <a:cs typeface="Arial" pitchFamily="34" charset="0"/>
              </a:rPr>
              <a:t>M</a:t>
            </a:r>
            <a:r>
              <a:rPr lang="zh-CN" altLang="en-US" sz="1350" dirty="0">
                <a:solidFill>
                  <a:srgbClr val="000000"/>
                </a:solidFill>
                <a:latin typeface="Arial" pitchFamily="34" charset="0"/>
                <a:ea typeface="宋体" pitchFamily="2" charset="-122"/>
                <a:cs typeface="Arial" pitchFamily="34" charset="0"/>
              </a:rPr>
              <a:t>：</a:t>
            </a:r>
            <a:endParaRPr lang="zh-CN" altLang="en-US" sz="1350" dirty="0">
              <a:latin typeface="Arial" pitchFamily="34" charset="0"/>
              <a:ea typeface="宋体" pitchFamily="2" charset="-122"/>
              <a:cs typeface="宋体" pitchFamily="2" charset="-122"/>
            </a:endParaRPr>
          </a:p>
          <a:p>
            <a:pPr defTabSz="685800" eaLnBrk="0" fontAlgn="base" hangingPunct="0">
              <a:lnSpc>
                <a:spcPct val="150000"/>
              </a:lnSpc>
              <a:spcBef>
                <a:spcPct val="0"/>
              </a:spcBef>
              <a:spcAft>
                <a:spcPct val="0"/>
              </a:spcAft>
              <a:buFontTx/>
              <a:buChar char="•"/>
              <a:tabLst>
                <a:tab pos="371475" algn="l"/>
              </a:tabLst>
            </a:pPr>
            <a:r>
              <a:rPr lang="zh-CN" altLang="en-US" sz="1350" dirty="0">
                <a:solidFill>
                  <a:srgbClr val="000000"/>
                </a:solidFill>
                <a:latin typeface="Arial" pitchFamily="34" charset="0"/>
                <a:ea typeface="宋体" pitchFamily="2" charset="-122"/>
                <a:cs typeface="Arial" pitchFamily="34" charset="0"/>
              </a:rPr>
              <a:t>条件</a:t>
            </a:r>
            <a:r>
              <a:rPr lang="en-US" altLang="zh-CN" sz="1350" dirty="0">
                <a:solidFill>
                  <a:srgbClr val="000000"/>
                </a:solidFill>
                <a:latin typeface="Arial" pitchFamily="34" charset="0"/>
                <a:ea typeface="宋体" pitchFamily="2" charset="-122"/>
                <a:cs typeface="Arial" pitchFamily="34" charset="0"/>
              </a:rPr>
              <a:t>a&gt;0</a:t>
            </a:r>
            <a:r>
              <a:rPr lang="zh-CN" altLang="en-US" sz="1350" dirty="0">
                <a:solidFill>
                  <a:srgbClr val="000000"/>
                </a:solidFill>
                <a:latin typeface="Arial" pitchFamily="34" charset="0"/>
                <a:ea typeface="宋体" pitchFamily="2" charset="-122"/>
                <a:cs typeface="Arial" pitchFamily="34" charset="0"/>
              </a:rPr>
              <a:t>： 取</a:t>
            </a:r>
            <a:r>
              <a:rPr lang="en-US" altLang="zh-CN" sz="1350" dirty="0">
                <a:solidFill>
                  <a:srgbClr val="000000"/>
                </a:solidFill>
                <a:latin typeface="Arial" pitchFamily="34" charset="0"/>
                <a:ea typeface="宋体" pitchFamily="2" charset="-122"/>
                <a:cs typeface="Arial" pitchFamily="34" charset="0"/>
              </a:rPr>
              <a:t>.T.</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T1</a:t>
            </a:r>
          </a:p>
          <a:p>
            <a:pPr marL="675085" eaLnBrk="0" hangingPunct="0">
              <a:lnSpc>
                <a:spcPct val="150000"/>
              </a:lnSpc>
              <a:tabLst>
                <a:tab pos="371475" algn="l"/>
              </a:tabLst>
            </a:pPr>
            <a:r>
              <a:rPr lang="zh-CN" altLang="en-US" sz="1350" dirty="0">
                <a:solidFill>
                  <a:srgbClr val="000000"/>
                </a:solidFill>
                <a:latin typeface="Arial" pitchFamily="34" charset="0"/>
                <a:ea typeface="宋体" pitchFamily="2" charset="-122"/>
                <a:cs typeface="Arial" pitchFamily="34" charset="0"/>
              </a:rPr>
              <a:t>取</a:t>
            </a:r>
            <a:r>
              <a:rPr lang="en-US" altLang="zh-CN" sz="1350" dirty="0">
                <a:solidFill>
                  <a:srgbClr val="000000"/>
                </a:solidFill>
                <a:latin typeface="Arial" pitchFamily="34" charset="0"/>
                <a:cs typeface="Arial" pitchFamily="34" charset="0"/>
              </a:rPr>
              <a:t>.F.</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F1</a:t>
            </a:r>
            <a:endParaRPr lang="zh-CN" altLang="en-US" sz="1350" dirty="0">
              <a:latin typeface="Arial" pitchFamily="34" charset="0"/>
              <a:ea typeface="宋体" pitchFamily="2" charset="-122"/>
              <a:cs typeface="宋体" pitchFamily="2" charset="-122"/>
            </a:endParaRPr>
          </a:p>
          <a:p>
            <a:pPr eaLnBrk="0" hangingPunct="0">
              <a:lnSpc>
                <a:spcPct val="150000"/>
              </a:lnSpc>
              <a:buFontTx/>
              <a:buChar char="•"/>
              <a:tabLst>
                <a:tab pos="371475" algn="l"/>
              </a:tabLst>
            </a:pPr>
            <a:r>
              <a:rPr lang="zh-CN" altLang="en-US" sz="1350" dirty="0">
                <a:solidFill>
                  <a:srgbClr val="000000"/>
                </a:solidFill>
                <a:latin typeface="Arial" pitchFamily="34" charset="0"/>
                <a:ea typeface="宋体" pitchFamily="2" charset="-122"/>
                <a:cs typeface="Arial" pitchFamily="34" charset="0"/>
              </a:rPr>
              <a:t>条件</a:t>
            </a:r>
            <a:r>
              <a:rPr lang="en-US" altLang="zh-CN" sz="1350" dirty="0">
                <a:solidFill>
                  <a:srgbClr val="000000"/>
                </a:solidFill>
                <a:latin typeface="Arial" pitchFamily="34" charset="0"/>
                <a:ea typeface="宋体" pitchFamily="2" charset="-122"/>
                <a:cs typeface="Arial" pitchFamily="34" charset="0"/>
              </a:rPr>
              <a:t>b&gt;0</a:t>
            </a:r>
            <a:r>
              <a:rPr lang="zh-CN" altLang="en-US" sz="1350" dirty="0">
                <a:solidFill>
                  <a:srgbClr val="000000"/>
                </a:solidFill>
                <a:latin typeface="Arial" pitchFamily="34" charset="0"/>
                <a:ea typeface="宋体" pitchFamily="2" charset="-122"/>
                <a:cs typeface="Arial" pitchFamily="34" charset="0"/>
              </a:rPr>
              <a:t>： 取</a:t>
            </a:r>
            <a:r>
              <a:rPr lang="en-US" altLang="zh-CN" sz="1350" dirty="0">
                <a:solidFill>
                  <a:srgbClr val="000000"/>
                </a:solidFill>
                <a:latin typeface="Arial" pitchFamily="34" charset="0"/>
                <a:cs typeface="Arial" pitchFamily="34" charset="0"/>
              </a:rPr>
              <a:t>.T.</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T2</a:t>
            </a:r>
          </a:p>
          <a:p>
            <a:pPr marL="675085" eaLnBrk="0" hangingPunct="0">
              <a:lnSpc>
                <a:spcPct val="150000"/>
              </a:lnSpc>
              <a:tabLst>
                <a:tab pos="371475" algn="l"/>
              </a:tabLst>
            </a:pPr>
            <a:r>
              <a:rPr lang="zh-CN" altLang="en-US" sz="1350" dirty="0">
                <a:solidFill>
                  <a:srgbClr val="000000"/>
                </a:solidFill>
                <a:latin typeface="Arial" pitchFamily="34" charset="0"/>
                <a:ea typeface="宋体" pitchFamily="2" charset="-122"/>
                <a:cs typeface="Arial" pitchFamily="34" charset="0"/>
              </a:rPr>
              <a:t>取</a:t>
            </a:r>
            <a:r>
              <a:rPr lang="en-US" altLang="zh-CN" sz="1350" dirty="0">
                <a:solidFill>
                  <a:srgbClr val="000000"/>
                </a:solidFill>
                <a:latin typeface="Arial" pitchFamily="34" charset="0"/>
                <a:cs typeface="Arial" pitchFamily="34" charset="0"/>
              </a:rPr>
              <a:t>.F.</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F2</a:t>
            </a:r>
            <a:r>
              <a:rPr lang="zh-CN" altLang="en-US" sz="1350" dirty="0">
                <a:solidFill>
                  <a:srgbClr val="000000"/>
                </a:solidFill>
                <a:latin typeface="Arial" pitchFamily="34" charset="0"/>
                <a:ea typeface="宋体" pitchFamily="2" charset="-122"/>
                <a:cs typeface="Arial" pitchFamily="34" charset="0"/>
              </a:rPr>
              <a:t>；</a:t>
            </a:r>
            <a:endParaRPr lang="zh-CN" altLang="en-US" sz="1350" dirty="0">
              <a:latin typeface="Arial" pitchFamily="34" charset="0"/>
              <a:ea typeface="宋体" pitchFamily="2" charset="-122"/>
              <a:cs typeface="宋体" pitchFamily="2" charset="-122"/>
            </a:endParaRPr>
          </a:p>
          <a:p>
            <a:pPr defTabSz="685800" eaLnBrk="0" fontAlgn="base" hangingPunct="0">
              <a:lnSpc>
                <a:spcPct val="150000"/>
              </a:lnSpc>
              <a:spcBef>
                <a:spcPct val="0"/>
              </a:spcBef>
              <a:spcAft>
                <a:spcPct val="0"/>
              </a:spcAft>
              <a:tabLst>
                <a:tab pos="371475" algn="l"/>
              </a:tabLst>
            </a:pPr>
            <a:endParaRPr lang="en-US" altLang="zh-CN" sz="1500" b="1" dirty="0">
              <a:solidFill>
                <a:srgbClr val="0070C0"/>
              </a:solidFill>
              <a:latin typeface="Arial" pitchFamily="34" charset="0"/>
              <a:cs typeface="Arial" pitchFamily="34" charset="0"/>
            </a:endParaRPr>
          </a:p>
          <a:p>
            <a:pPr defTabSz="685800" eaLnBrk="0" fontAlgn="base" hangingPunct="0">
              <a:lnSpc>
                <a:spcPct val="150000"/>
              </a:lnSpc>
              <a:spcBef>
                <a:spcPct val="0"/>
              </a:spcBef>
              <a:spcAft>
                <a:spcPct val="0"/>
              </a:spcAft>
              <a:tabLst>
                <a:tab pos="371475" algn="l"/>
              </a:tabLst>
            </a:pPr>
            <a:r>
              <a:rPr lang="zh-CN" altLang="en-US" sz="1500" b="1" dirty="0">
                <a:solidFill>
                  <a:srgbClr val="0070C0"/>
                </a:solidFill>
                <a:latin typeface="Arial" pitchFamily="34" charset="0"/>
                <a:cs typeface="Arial" pitchFamily="34" charset="0"/>
              </a:rPr>
              <a:t>判定</a:t>
            </a:r>
            <a:r>
              <a:rPr lang="en-US" altLang="zh-CN" sz="1500" b="1" dirty="0">
                <a:solidFill>
                  <a:srgbClr val="0070C0"/>
                </a:solidFill>
                <a:latin typeface="Arial" pitchFamily="34" charset="0"/>
                <a:cs typeface="Arial" pitchFamily="34" charset="0"/>
              </a:rPr>
              <a:t>N</a:t>
            </a:r>
            <a:r>
              <a:rPr lang="zh-CN" altLang="en-US" sz="1350" dirty="0">
                <a:solidFill>
                  <a:srgbClr val="000000"/>
                </a:solidFill>
                <a:latin typeface="Arial" pitchFamily="34" charset="0"/>
                <a:cs typeface="Arial" pitchFamily="34" charset="0"/>
              </a:rPr>
              <a:t>：</a:t>
            </a:r>
            <a:endParaRPr lang="zh-CN" altLang="en-US" sz="1350" dirty="0">
              <a:latin typeface="Arial" pitchFamily="34" charset="0"/>
              <a:ea typeface="宋体" pitchFamily="2" charset="-122"/>
              <a:cs typeface="宋体" pitchFamily="2" charset="-122"/>
            </a:endParaRPr>
          </a:p>
          <a:p>
            <a:pPr eaLnBrk="0" hangingPunct="0">
              <a:lnSpc>
                <a:spcPct val="150000"/>
              </a:lnSpc>
              <a:buFontTx/>
              <a:buChar char="•"/>
              <a:tabLst>
                <a:tab pos="371475" algn="l"/>
              </a:tabLst>
            </a:pPr>
            <a:r>
              <a:rPr lang="zh-CN" altLang="en-US" sz="1350" dirty="0">
                <a:solidFill>
                  <a:srgbClr val="000000"/>
                </a:solidFill>
                <a:latin typeface="Arial" pitchFamily="34" charset="0"/>
                <a:ea typeface="宋体" pitchFamily="2" charset="-122"/>
                <a:cs typeface="Arial" pitchFamily="34" charset="0"/>
              </a:rPr>
              <a:t>条件</a:t>
            </a:r>
            <a:r>
              <a:rPr lang="en-US" altLang="zh-CN" sz="1350" dirty="0">
                <a:solidFill>
                  <a:srgbClr val="000000"/>
                </a:solidFill>
                <a:latin typeface="Arial" pitchFamily="34" charset="0"/>
                <a:ea typeface="宋体" pitchFamily="2" charset="-122"/>
                <a:cs typeface="Arial" pitchFamily="34" charset="0"/>
              </a:rPr>
              <a:t>a&gt;1</a:t>
            </a:r>
            <a:r>
              <a:rPr lang="zh-CN" altLang="en-US" sz="1350" dirty="0">
                <a:solidFill>
                  <a:srgbClr val="000000"/>
                </a:solidFill>
                <a:latin typeface="Arial" pitchFamily="34" charset="0"/>
                <a:ea typeface="宋体" pitchFamily="2" charset="-122"/>
                <a:cs typeface="Arial" pitchFamily="34" charset="0"/>
              </a:rPr>
              <a:t>： 取</a:t>
            </a:r>
            <a:r>
              <a:rPr lang="en-US" altLang="zh-CN" sz="1350" dirty="0">
                <a:solidFill>
                  <a:srgbClr val="000000"/>
                </a:solidFill>
                <a:latin typeface="Arial" pitchFamily="34" charset="0"/>
                <a:cs typeface="Arial" pitchFamily="34" charset="0"/>
              </a:rPr>
              <a:t>.T.</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T3</a:t>
            </a:r>
          </a:p>
          <a:p>
            <a:pPr marL="675085" eaLnBrk="0" hangingPunct="0">
              <a:lnSpc>
                <a:spcPct val="150000"/>
              </a:lnSpc>
              <a:tabLst>
                <a:tab pos="675085" algn="l"/>
              </a:tabLst>
            </a:pPr>
            <a:r>
              <a:rPr lang="zh-CN" altLang="en-US" sz="1350" dirty="0">
                <a:solidFill>
                  <a:srgbClr val="000000"/>
                </a:solidFill>
                <a:latin typeface="Arial" pitchFamily="34" charset="0"/>
                <a:ea typeface="宋体" pitchFamily="2" charset="-122"/>
                <a:cs typeface="Arial" pitchFamily="34" charset="0"/>
              </a:rPr>
              <a:t>取</a:t>
            </a:r>
            <a:r>
              <a:rPr lang="en-US" altLang="zh-CN" sz="1350" dirty="0">
                <a:solidFill>
                  <a:srgbClr val="000000"/>
                </a:solidFill>
                <a:latin typeface="Arial" pitchFamily="34" charset="0"/>
                <a:cs typeface="Arial" pitchFamily="34" charset="0"/>
              </a:rPr>
              <a:t>.F.</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F3</a:t>
            </a:r>
            <a:endParaRPr lang="zh-CN" altLang="en-US" sz="1350" dirty="0">
              <a:latin typeface="Arial" pitchFamily="34" charset="0"/>
              <a:ea typeface="宋体" pitchFamily="2" charset="-122"/>
              <a:cs typeface="宋体" pitchFamily="2" charset="-122"/>
            </a:endParaRPr>
          </a:p>
          <a:p>
            <a:pPr eaLnBrk="0" hangingPunct="0">
              <a:lnSpc>
                <a:spcPct val="150000"/>
              </a:lnSpc>
              <a:buFontTx/>
              <a:buChar char="•"/>
              <a:tabLst>
                <a:tab pos="371475" algn="l"/>
              </a:tabLst>
            </a:pPr>
            <a:r>
              <a:rPr lang="zh-CN" altLang="en-US" sz="1350" dirty="0">
                <a:solidFill>
                  <a:srgbClr val="000000"/>
                </a:solidFill>
                <a:latin typeface="Arial" pitchFamily="34" charset="0"/>
                <a:ea typeface="宋体" pitchFamily="2" charset="-122"/>
                <a:cs typeface="Arial" pitchFamily="34" charset="0"/>
              </a:rPr>
              <a:t>条件</a:t>
            </a:r>
            <a:r>
              <a:rPr lang="en-US" altLang="zh-CN" sz="1350" dirty="0">
                <a:solidFill>
                  <a:srgbClr val="000000"/>
                </a:solidFill>
                <a:latin typeface="Arial" pitchFamily="34" charset="0"/>
                <a:ea typeface="宋体" pitchFamily="2" charset="-122"/>
                <a:cs typeface="Arial" pitchFamily="34" charset="0"/>
              </a:rPr>
              <a:t>c&gt;1</a:t>
            </a:r>
            <a:r>
              <a:rPr lang="zh-CN" altLang="en-US" sz="1350" dirty="0">
                <a:solidFill>
                  <a:srgbClr val="000000"/>
                </a:solidFill>
                <a:latin typeface="Arial" pitchFamily="34" charset="0"/>
                <a:ea typeface="宋体" pitchFamily="2" charset="-122"/>
                <a:cs typeface="Arial" pitchFamily="34" charset="0"/>
              </a:rPr>
              <a:t>： 取</a:t>
            </a:r>
            <a:r>
              <a:rPr lang="en-US" altLang="zh-CN" sz="1350" dirty="0">
                <a:solidFill>
                  <a:srgbClr val="000000"/>
                </a:solidFill>
                <a:latin typeface="Arial" pitchFamily="34" charset="0"/>
                <a:cs typeface="Arial" pitchFamily="34" charset="0"/>
              </a:rPr>
              <a:t>.T.</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T4</a:t>
            </a:r>
          </a:p>
          <a:p>
            <a:pPr marL="675085" eaLnBrk="0" hangingPunct="0">
              <a:lnSpc>
                <a:spcPct val="150000"/>
              </a:lnSpc>
              <a:tabLst>
                <a:tab pos="371475" algn="l"/>
              </a:tabLst>
            </a:pPr>
            <a:r>
              <a:rPr lang="zh-CN" altLang="en-US" sz="1350" dirty="0">
                <a:solidFill>
                  <a:srgbClr val="000000"/>
                </a:solidFill>
                <a:latin typeface="Arial" pitchFamily="34" charset="0"/>
                <a:cs typeface="Arial" pitchFamily="34" charset="0"/>
              </a:rPr>
              <a:t>取</a:t>
            </a:r>
            <a:r>
              <a:rPr lang="en-US" altLang="zh-CN" sz="1350" dirty="0">
                <a:solidFill>
                  <a:srgbClr val="000000"/>
                </a:solidFill>
                <a:latin typeface="Arial" pitchFamily="34" charset="0"/>
                <a:cs typeface="Arial" pitchFamily="34" charset="0"/>
              </a:rPr>
              <a:t>.F.</a:t>
            </a:r>
            <a:r>
              <a:rPr lang="zh-CN" altLang="en-US" sz="1350" dirty="0">
                <a:solidFill>
                  <a:srgbClr val="000000"/>
                </a:solidFill>
                <a:latin typeface="Arial" pitchFamily="34" charset="0"/>
                <a:ea typeface="宋体" pitchFamily="2" charset="-122"/>
                <a:cs typeface="Arial" pitchFamily="34" charset="0"/>
              </a:rPr>
              <a:t>时为</a:t>
            </a:r>
            <a:r>
              <a:rPr lang="en-US" altLang="zh-CN" sz="1350" dirty="0">
                <a:solidFill>
                  <a:srgbClr val="000000"/>
                </a:solidFill>
                <a:latin typeface="Arial" pitchFamily="34" charset="0"/>
                <a:ea typeface="宋体" pitchFamily="2" charset="-122"/>
                <a:cs typeface="Arial" pitchFamily="34" charset="0"/>
              </a:rPr>
              <a:t>F4</a:t>
            </a:r>
            <a:endParaRPr lang="zh-CN" altLang="en-US" sz="1350"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811783875"/>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latin typeface="微软雅黑" panose="020B0503020204020204" pitchFamily="34" charset="-122"/>
                <a:ea typeface="微软雅黑" panose="020B0503020204020204" pitchFamily="34" charset="-122"/>
              </a:rPr>
              <a:t>示例续：</a:t>
            </a:r>
            <a:r>
              <a:rPr kumimoji="1" lang="zh-CN" altLang="en-US" sz="2800" b="1" dirty="0">
                <a:solidFill>
                  <a:srgbClr val="0070C0"/>
                </a:solidFill>
                <a:latin typeface="微软雅黑" panose="020B0503020204020204" pitchFamily="34" charset="-122"/>
                <a:ea typeface="微软雅黑" panose="020B0503020204020204" pitchFamily="34" charset="-122"/>
              </a:rPr>
              <a:t>覆盖所有条件</a:t>
            </a:r>
            <a:endParaRPr lang="zh-CN" altLang="en-US" dirty="0">
              <a:latin typeface="微软雅黑" panose="020B0503020204020204" pitchFamily="34" charset="-122"/>
              <a:ea typeface="微软雅黑" panose="020B0503020204020204" pitchFamily="34" charset="-122"/>
            </a:endParaRPr>
          </a:p>
        </p:txBody>
      </p:sp>
      <p:pic>
        <p:nvPicPr>
          <p:cNvPr id="3" name="Picture 3" descr="WhiteBoxTestCase">
            <a:extLst>
              <a:ext uri="{FF2B5EF4-FFF2-40B4-BE49-F238E27FC236}">
                <a16:creationId xmlns:a16="http://schemas.microsoft.com/office/drawing/2014/main" id="{9612B104-AE5E-A430-8543-33D914384382}"/>
              </a:ext>
            </a:extLst>
          </p:cNvPr>
          <p:cNvPicPr>
            <a:picLocks noChangeAspect="1" noChangeArrowheads="1"/>
          </p:cNvPicPr>
          <p:nvPr/>
        </p:nvPicPr>
        <p:blipFill>
          <a:blip r:embed="rId2" cstate="print"/>
          <a:srcRect/>
          <a:stretch>
            <a:fillRect/>
          </a:stretch>
        </p:blipFill>
        <p:spPr bwMode="auto">
          <a:xfrm>
            <a:off x="763861" y="939507"/>
            <a:ext cx="2479578" cy="3816880"/>
          </a:xfrm>
          <a:prstGeom prst="rect">
            <a:avLst/>
          </a:prstGeom>
          <a:noFill/>
          <a:ln w="9525">
            <a:noFill/>
            <a:miter lim="800000"/>
            <a:headEnd/>
            <a:tailEnd/>
          </a:ln>
        </p:spPr>
      </p:pic>
      <p:sp>
        <p:nvSpPr>
          <p:cNvPr id="4" name="TextBox 34">
            <a:extLst>
              <a:ext uri="{FF2B5EF4-FFF2-40B4-BE49-F238E27FC236}">
                <a16:creationId xmlns:a16="http://schemas.microsoft.com/office/drawing/2014/main" id="{766A5A7C-E3CA-3EE2-6D9A-A1126929B6BA}"/>
              </a:ext>
            </a:extLst>
          </p:cNvPr>
          <p:cNvSpPr txBox="1"/>
          <p:nvPr/>
        </p:nvSpPr>
        <p:spPr>
          <a:xfrm>
            <a:off x="4766488" y="1352379"/>
            <a:ext cx="2127505" cy="369332"/>
          </a:xfrm>
          <a:prstGeom prst="rect">
            <a:avLst/>
          </a:prstGeom>
          <a:noFill/>
        </p:spPr>
        <p:txBody>
          <a:bodyPr wrap="none" rtlCol="0">
            <a:spAutoFit/>
          </a:bodyPr>
          <a:lstStyle/>
          <a:p>
            <a:r>
              <a:rPr lang="en-US" altLang="zh-CN" dirty="0">
                <a:solidFill>
                  <a:srgbClr val="0070C0"/>
                </a:solidFill>
                <a:latin typeface="Microsoft YaHei" panose="020B0503020204020204" pitchFamily="34" charset="-122"/>
                <a:ea typeface="Microsoft YaHei" panose="020B0503020204020204" pitchFamily="34" charset="-122"/>
              </a:rPr>
              <a:t>(a, b ,c)= (2, -1, 0)</a:t>
            </a:r>
            <a:endParaRPr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5" name="TextBox 35">
            <a:extLst>
              <a:ext uri="{FF2B5EF4-FFF2-40B4-BE49-F238E27FC236}">
                <a16:creationId xmlns:a16="http://schemas.microsoft.com/office/drawing/2014/main" id="{C0FA0B6A-F171-1F98-349F-71BE3007AB37}"/>
              </a:ext>
            </a:extLst>
          </p:cNvPr>
          <p:cNvSpPr txBox="1"/>
          <p:nvPr/>
        </p:nvSpPr>
        <p:spPr>
          <a:xfrm>
            <a:off x="4874500" y="2702529"/>
            <a:ext cx="2127505" cy="369332"/>
          </a:xfrm>
          <a:prstGeom prst="rect">
            <a:avLst/>
          </a:prstGeom>
          <a:noFill/>
        </p:spPr>
        <p:txBody>
          <a:bodyPr wrap="none" rtlCol="0">
            <a:spAutoFit/>
          </a:bodyPr>
          <a:lstStyle/>
          <a:p>
            <a:r>
              <a:rPr lang="en-US" altLang="zh-CN" dirty="0">
                <a:solidFill>
                  <a:schemeClr val="accent2">
                    <a:lumMod val="75000"/>
                  </a:schemeClr>
                </a:solidFill>
                <a:latin typeface="Microsoft YaHei" panose="020B0503020204020204" pitchFamily="34" charset="-122"/>
                <a:ea typeface="Microsoft YaHei" panose="020B0503020204020204" pitchFamily="34" charset="-122"/>
              </a:rPr>
              <a:t>(a, b ,c)= (-1, 1, 2)</a:t>
            </a:r>
            <a:endParaRPr lang="zh-CN" altLang="en-US"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6" name="TextBox 38">
            <a:extLst>
              <a:ext uri="{FF2B5EF4-FFF2-40B4-BE49-F238E27FC236}">
                <a16:creationId xmlns:a16="http://schemas.microsoft.com/office/drawing/2014/main" id="{26D592AA-9D19-CD14-49B1-36C6E14FDE6F}"/>
              </a:ext>
            </a:extLst>
          </p:cNvPr>
          <p:cNvSpPr txBox="1"/>
          <p:nvPr/>
        </p:nvSpPr>
        <p:spPr>
          <a:xfrm>
            <a:off x="5387556" y="1973448"/>
            <a:ext cx="1728192" cy="369332"/>
          </a:xfrm>
          <a:prstGeom prst="rect">
            <a:avLst/>
          </a:prstGeom>
          <a:noFill/>
        </p:spPr>
        <p:txBody>
          <a:bodyPr wrap="square" rtlCol="0">
            <a:spAutoFit/>
          </a:bodyPr>
          <a:lstStyle/>
          <a:p>
            <a:r>
              <a:rPr lang="en-US" altLang="zh-CN" b="1" dirty="0">
                <a:solidFill>
                  <a:srgbClr val="0070C0"/>
                </a:solidFill>
                <a:latin typeface="Microsoft YaHei" panose="020B0503020204020204" pitchFamily="34" charset="-122"/>
                <a:ea typeface="Microsoft YaHei" panose="020B0503020204020204" pitchFamily="34" charset="-122"/>
              </a:rPr>
              <a:t>T1, F2, T3, F4</a:t>
            </a:r>
            <a:endParaRPr lang="zh-CN" altLang="en-US" b="1" dirty="0">
              <a:solidFill>
                <a:srgbClr val="0070C0"/>
              </a:solidFill>
              <a:latin typeface="Microsoft YaHei" panose="020B0503020204020204" pitchFamily="34" charset="-122"/>
              <a:ea typeface="Microsoft YaHei" panose="020B0503020204020204" pitchFamily="34" charset="-122"/>
            </a:endParaRPr>
          </a:p>
        </p:txBody>
      </p:sp>
      <p:sp>
        <p:nvSpPr>
          <p:cNvPr id="7" name="TextBox 40">
            <a:extLst>
              <a:ext uri="{FF2B5EF4-FFF2-40B4-BE49-F238E27FC236}">
                <a16:creationId xmlns:a16="http://schemas.microsoft.com/office/drawing/2014/main" id="{169ACE94-C86E-11F6-90FE-BBAF9B270424}"/>
              </a:ext>
            </a:extLst>
          </p:cNvPr>
          <p:cNvSpPr txBox="1"/>
          <p:nvPr/>
        </p:nvSpPr>
        <p:spPr>
          <a:xfrm>
            <a:off x="5441562" y="3377604"/>
            <a:ext cx="1728192" cy="369332"/>
          </a:xfrm>
          <a:prstGeom prst="rect">
            <a:avLst/>
          </a:prstGeom>
          <a:noFill/>
        </p:spPr>
        <p:txBody>
          <a:bodyPr wrap="square" rtlCol="0">
            <a:spAutoFit/>
          </a:bodyPr>
          <a:lstStyle/>
          <a:p>
            <a:r>
              <a:rPr lang="en-US" altLang="zh-CN" b="1" dirty="0">
                <a:solidFill>
                  <a:schemeClr val="accent2">
                    <a:lumMod val="75000"/>
                  </a:schemeClr>
                </a:solidFill>
                <a:latin typeface="Microsoft YaHei" panose="020B0503020204020204" pitchFamily="34" charset="-122"/>
                <a:ea typeface="Microsoft YaHei" panose="020B0503020204020204" pitchFamily="34" charset="-122"/>
              </a:rPr>
              <a:t>F1, T2, F3, T4</a:t>
            </a:r>
            <a:endParaRPr lang="zh-CN" altLang="en-US" b="1"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8" name="TextBox 41">
            <a:extLst>
              <a:ext uri="{FF2B5EF4-FFF2-40B4-BE49-F238E27FC236}">
                <a16:creationId xmlns:a16="http://schemas.microsoft.com/office/drawing/2014/main" id="{D70B367F-4840-ED22-5453-C0FE7D1BE6AA}"/>
              </a:ext>
            </a:extLst>
          </p:cNvPr>
          <p:cNvSpPr txBox="1"/>
          <p:nvPr/>
        </p:nvSpPr>
        <p:spPr>
          <a:xfrm>
            <a:off x="5090523" y="4106685"/>
            <a:ext cx="2031325" cy="369332"/>
          </a:xfrm>
          <a:prstGeom prst="rect">
            <a:avLst/>
          </a:prstGeom>
          <a:noFill/>
        </p:spPr>
        <p:txBody>
          <a:bodyPr wrap="none" rtlCol="0">
            <a:spAutoFit/>
          </a:bodyPr>
          <a:lstStyle/>
          <a:p>
            <a:r>
              <a:rPr lang="zh-CN" altLang="en-US" dirty="0">
                <a:solidFill>
                  <a:srgbClr val="C00000"/>
                </a:solidFill>
                <a:latin typeface="Microsoft YaHei" panose="020B0503020204020204" pitchFamily="34" charset="-122"/>
                <a:ea typeface="Microsoft YaHei" panose="020B0503020204020204" pitchFamily="34" charset="-122"/>
              </a:rPr>
              <a:t>但有什么问题吗？</a:t>
            </a:r>
          </a:p>
        </p:txBody>
      </p:sp>
      <p:grpSp>
        <p:nvGrpSpPr>
          <p:cNvPr id="29" name="组合 28">
            <a:extLst>
              <a:ext uri="{FF2B5EF4-FFF2-40B4-BE49-F238E27FC236}">
                <a16:creationId xmlns:a16="http://schemas.microsoft.com/office/drawing/2014/main" id="{7C86BA06-C7AA-4D4E-0E1E-F0481F46AD41}"/>
              </a:ext>
            </a:extLst>
          </p:cNvPr>
          <p:cNvGrpSpPr/>
          <p:nvPr/>
        </p:nvGrpSpPr>
        <p:grpSpPr>
          <a:xfrm>
            <a:off x="1240971" y="2170817"/>
            <a:ext cx="1584780" cy="2045072"/>
            <a:chOff x="1240971" y="2170817"/>
            <a:chExt cx="1584780" cy="2045072"/>
          </a:xfrm>
        </p:grpSpPr>
        <p:cxnSp>
          <p:nvCxnSpPr>
            <p:cNvPr id="10" name="肘形连接符 9">
              <a:extLst>
                <a:ext uri="{FF2B5EF4-FFF2-40B4-BE49-F238E27FC236}">
                  <a16:creationId xmlns:a16="http://schemas.microsoft.com/office/drawing/2014/main" id="{400AF101-5458-F686-CEB6-EAAF4B31C13A}"/>
                </a:ext>
              </a:extLst>
            </p:cNvPr>
            <p:cNvCxnSpPr>
              <a:cxnSpLocks/>
            </p:cNvCxnSpPr>
            <p:nvPr/>
          </p:nvCxnSpPr>
          <p:spPr>
            <a:xfrm rot="5400000">
              <a:off x="742510" y="2669278"/>
              <a:ext cx="996926" cy="3"/>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39CD1BD6-28E0-B5AE-BC24-9A7ECC3B1F34}"/>
                </a:ext>
              </a:extLst>
            </p:cNvPr>
            <p:cNvCxnSpPr>
              <a:cxnSpLocks/>
            </p:cNvCxnSpPr>
            <p:nvPr/>
          </p:nvCxnSpPr>
          <p:spPr>
            <a:xfrm>
              <a:off x="1240971" y="3167743"/>
              <a:ext cx="1578429"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BDA635DC-DFD8-7F18-E7EE-AF1948FFC804}"/>
                </a:ext>
              </a:extLst>
            </p:cNvPr>
            <p:cNvCxnSpPr>
              <a:cxnSpLocks/>
            </p:cNvCxnSpPr>
            <p:nvPr/>
          </p:nvCxnSpPr>
          <p:spPr>
            <a:xfrm rot="5400000">
              <a:off x="2536154" y="3463689"/>
              <a:ext cx="566493"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BCDF49B1-F3F6-9B36-90E4-DC62653FC446}"/>
                </a:ext>
              </a:extLst>
            </p:cNvPr>
            <p:cNvCxnSpPr>
              <a:cxnSpLocks/>
            </p:cNvCxnSpPr>
            <p:nvPr/>
          </p:nvCxnSpPr>
          <p:spPr>
            <a:xfrm>
              <a:off x="1240971" y="3765986"/>
              <a:ext cx="1572079" cy="12700"/>
            </a:xfrm>
            <a:prstGeom prst="bentConnector3">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CE38FF7E-85F8-8373-A7BA-00EA54BBAE03}"/>
                </a:ext>
              </a:extLst>
            </p:cNvPr>
            <p:cNvCxnSpPr>
              <a:cxnSpLocks/>
            </p:cNvCxnSpPr>
            <p:nvPr/>
          </p:nvCxnSpPr>
          <p:spPr>
            <a:xfrm rot="16200000" flipV="1">
              <a:off x="1019197" y="3981411"/>
              <a:ext cx="462602" cy="6354"/>
            </a:xfrm>
            <a:prstGeom prst="bentConnector3">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C4F25955-7C3F-21D3-C17E-971BAA33E01E}"/>
              </a:ext>
            </a:extLst>
          </p:cNvPr>
          <p:cNvGrpSpPr/>
          <p:nvPr/>
        </p:nvGrpSpPr>
        <p:grpSpPr>
          <a:xfrm>
            <a:off x="1383653" y="2158116"/>
            <a:ext cx="1591130" cy="2057773"/>
            <a:chOff x="1234621" y="2119599"/>
            <a:chExt cx="1591130" cy="2057773"/>
          </a:xfrm>
        </p:grpSpPr>
        <p:cxnSp>
          <p:nvCxnSpPr>
            <p:cNvPr id="32" name="肘形连接符 31">
              <a:extLst>
                <a:ext uri="{FF2B5EF4-FFF2-40B4-BE49-F238E27FC236}">
                  <a16:creationId xmlns:a16="http://schemas.microsoft.com/office/drawing/2014/main" id="{FCB80CDA-9177-BBD9-7AB8-232FBBA1C783}"/>
                </a:ext>
              </a:extLst>
            </p:cNvPr>
            <p:cNvCxnSpPr>
              <a:cxnSpLocks/>
            </p:cNvCxnSpPr>
            <p:nvPr/>
          </p:nvCxnSpPr>
          <p:spPr>
            <a:xfrm rot="5400000">
              <a:off x="720075" y="2640496"/>
              <a:ext cx="1048144" cy="635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肘形连接符 32">
              <a:extLst>
                <a:ext uri="{FF2B5EF4-FFF2-40B4-BE49-F238E27FC236}">
                  <a16:creationId xmlns:a16="http://schemas.microsoft.com/office/drawing/2014/main" id="{DF250CC4-FA20-6514-31B1-8EABA0313210}"/>
                </a:ext>
              </a:extLst>
            </p:cNvPr>
            <p:cNvCxnSpPr>
              <a:cxnSpLocks/>
            </p:cNvCxnSpPr>
            <p:nvPr/>
          </p:nvCxnSpPr>
          <p:spPr>
            <a:xfrm>
              <a:off x="1240971" y="3167743"/>
              <a:ext cx="157842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肘形连接符 33">
              <a:extLst>
                <a:ext uri="{FF2B5EF4-FFF2-40B4-BE49-F238E27FC236}">
                  <a16:creationId xmlns:a16="http://schemas.microsoft.com/office/drawing/2014/main" id="{DE1A8330-D764-7AFF-28A4-854D845451A5}"/>
                </a:ext>
              </a:extLst>
            </p:cNvPr>
            <p:cNvCxnSpPr>
              <a:cxnSpLocks/>
            </p:cNvCxnSpPr>
            <p:nvPr/>
          </p:nvCxnSpPr>
          <p:spPr>
            <a:xfrm rot="5400000">
              <a:off x="2536154" y="3463689"/>
              <a:ext cx="566493"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a16="http://schemas.microsoft.com/office/drawing/2014/main" id="{8231F192-1791-D694-37EF-7A2532D96333}"/>
                </a:ext>
              </a:extLst>
            </p:cNvPr>
            <p:cNvCxnSpPr>
              <a:cxnSpLocks/>
            </p:cNvCxnSpPr>
            <p:nvPr/>
          </p:nvCxnSpPr>
          <p:spPr>
            <a:xfrm>
              <a:off x="1234621" y="3667821"/>
              <a:ext cx="157207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肘形连接符 35">
              <a:extLst>
                <a:ext uri="{FF2B5EF4-FFF2-40B4-BE49-F238E27FC236}">
                  <a16:creationId xmlns:a16="http://schemas.microsoft.com/office/drawing/2014/main" id="{C4F63B0E-396C-AAFA-1C41-BB1DC02F361E}"/>
                </a:ext>
              </a:extLst>
            </p:cNvPr>
            <p:cNvCxnSpPr>
              <a:cxnSpLocks/>
            </p:cNvCxnSpPr>
            <p:nvPr/>
          </p:nvCxnSpPr>
          <p:spPr>
            <a:xfrm rot="5400000" flipH="1" flipV="1">
              <a:off x="986198" y="3916246"/>
              <a:ext cx="509550" cy="12701"/>
            </a:xfrm>
            <a:prstGeom prst="bentConnector3">
              <a:avLst/>
            </a:prstGeom>
            <a:ln w="28575">
              <a:solidFill>
                <a:schemeClr val="accent2">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334303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p:tgtEl>
                                          <p:spTgt spid="29"/>
                                        </p:tgtEl>
                                        <p:attrNameLst>
                                          <p:attrName>ppt_y</p:attrName>
                                        </p:attrNameLst>
                                      </p:cBhvr>
                                      <p:tavLst>
                                        <p:tav tm="0">
                                          <p:val>
                                            <p:strVal val="#ppt_y-#ppt_h*1.125000"/>
                                          </p:val>
                                        </p:tav>
                                        <p:tav tm="100000">
                                          <p:val>
                                            <p:strVal val="#ppt_y"/>
                                          </p:val>
                                        </p:tav>
                                      </p:tavLst>
                                    </p:anim>
                                    <p:animEffect transition="in" filter="wipe(down)">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769648" y="2646164"/>
          <a:ext cx="7604703" cy="1615866"/>
        </p:xfrm>
        <a:graphic>
          <a:graphicData uri="http://schemas.openxmlformats.org/drawingml/2006/table">
            <a:tbl>
              <a:tblPr/>
              <a:tblGrid>
                <a:gridCol w="1942669">
                  <a:extLst>
                    <a:ext uri="{9D8B030D-6E8A-4147-A177-3AD203B41FA5}">
                      <a16:colId xmlns:a16="http://schemas.microsoft.com/office/drawing/2014/main" val="20000"/>
                    </a:ext>
                  </a:extLst>
                </a:gridCol>
                <a:gridCol w="1513982">
                  <a:extLst>
                    <a:ext uri="{9D8B030D-6E8A-4147-A177-3AD203B41FA5}">
                      <a16:colId xmlns:a16="http://schemas.microsoft.com/office/drawing/2014/main" val="20001"/>
                    </a:ext>
                  </a:extLst>
                </a:gridCol>
                <a:gridCol w="1685158">
                  <a:extLst>
                    <a:ext uri="{9D8B030D-6E8A-4147-A177-3AD203B41FA5}">
                      <a16:colId xmlns:a16="http://schemas.microsoft.com/office/drawing/2014/main" val="1088057667"/>
                    </a:ext>
                  </a:extLst>
                </a:gridCol>
                <a:gridCol w="1263535">
                  <a:extLst>
                    <a:ext uri="{9D8B030D-6E8A-4147-A177-3AD203B41FA5}">
                      <a16:colId xmlns:a16="http://schemas.microsoft.com/office/drawing/2014/main" val="20002"/>
                    </a:ext>
                  </a:extLst>
                </a:gridCol>
                <a:gridCol w="1199359">
                  <a:extLst>
                    <a:ext uri="{9D8B030D-6E8A-4147-A177-3AD203B41FA5}">
                      <a16:colId xmlns:a16="http://schemas.microsoft.com/office/drawing/2014/main" val="20003"/>
                    </a:ext>
                  </a:extLst>
                </a:gridCol>
              </a:tblGrid>
              <a:tr h="446160">
                <a:tc>
                  <a:txBody>
                    <a:bodyPr/>
                    <a:lstStyle/>
                    <a:p>
                      <a:pPr algn="ctr">
                        <a:lnSpc>
                          <a:spcPct val="120000"/>
                        </a:lnSpc>
                        <a:spcAft>
                          <a:spcPts val="120"/>
                        </a:spcAft>
                      </a:pPr>
                      <a:r>
                        <a:rPr lang="zh-CN" sz="1800" b="1" kern="100" dirty="0">
                          <a:solidFill>
                            <a:srgbClr val="000000"/>
                          </a:solidFill>
                          <a:latin typeface="Arial"/>
                          <a:ea typeface="宋体"/>
                          <a:cs typeface="Arial"/>
                        </a:rPr>
                        <a:t>条件</a:t>
                      </a:r>
                      <a:endParaRPr lang="zh-CN" sz="1800" b="1"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800" b="1" kern="100" dirty="0">
                          <a:solidFill>
                            <a:srgbClr val="000000"/>
                          </a:solidFill>
                          <a:latin typeface="Arial"/>
                          <a:ea typeface="宋体"/>
                          <a:cs typeface="Arial"/>
                        </a:rPr>
                        <a:t>取值</a:t>
                      </a:r>
                      <a:endParaRPr lang="zh-CN" sz="1800" b="1"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solidFill>
                            <a:srgbClr val="000000"/>
                          </a:solidFill>
                          <a:latin typeface="Arial"/>
                          <a:ea typeface="宋体"/>
                          <a:cs typeface="Arial"/>
                        </a:rPr>
                        <a:t>覆盖</a:t>
                      </a:r>
                      <a:r>
                        <a:rPr lang="zh-CN" sz="1800" b="1" kern="100" dirty="0">
                          <a:solidFill>
                            <a:srgbClr val="000000"/>
                          </a:solidFill>
                          <a:latin typeface="Arial"/>
                          <a:ea typeface="宋体"/>
                          <a:cs typeface="Arial"/>
                        </a:rPr>
                        <a:t>条件</a:t>
                      </a:r>
                      <a:endParaRPr lang="zh-CN" sz="1800" b="1"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latin typeface="Times New Roman"/>
                          <a:ea typeface="宋体"/>
                          <a:cs typeface="Times New Roman"/>
                        </a:rPr>
                        <a:t>分支</a:t>
                      </a:r>
                      <a:endParaRPr lang="zh-CN" sz="1800" b="1"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altLang="en-US" sz="1800" b="1" kern="100" dirty="0">
                          <a:solidFill>
                            <a:srgbClr val="000000"/>
                          </a:solidFill>
                          <a:latin typeface="Arial"/>
                          <a:ea typeface="宋体"/>
                          <a:cs typeface="Arial"/>
                        </a:rPr>
                        <a:t>覆盖</a:t>
                      </a:r>
                      <a:r>
                        <a:rPr lang="zh-CN" sz="1800" b="1" kern="100" dirty="0">
                          <a:solidFill>
                            <a:srgbClr val="000000"/>
                          </a:solidFill>
                          <a:latin typeface="Arial"/>
                          <a:ea typeface="宋体"/>
                          <a:cs typeface="Arial"/>
                        </a:rPr>
                        <a:t>判定</a:t>
                      </a:r>
                      <a:endParaRPr lang="zh-CN" sz="1800" b="1"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3972">
                <a:tc>
                  <a:txBody>
                    <a:bodyPr/>
                    <a:lstStyle/>
                    <a:p>
                      <a:pPr algn="just">
                        <a:lnSpc>
                          <a:spcPct val="120000"/>
                        </a:lnSpc>
                        <a:spcAft>
                          <a:spcPts val="120"/>
                        </a:spcAft>
                        <a:tabLst>
                          <a:tab pos="1614488" algn="l"/>
                        </a:tabLst>
                      </a:pPr>
                      <a:r>
                        <a:rPr lang="en-US" sz="1500" kern="100" dirty="0">
                          <a:solidFill>
                            <a:srgbClr val="000000"/>
                          </a:solidFill>
                          <a:latin typeface="Arial"/>
                          <a:ea typeface="宋体"/>
                          <a:cs typeface="Times New Roman"/>
                        </a:rPr>
                        <a:t>a&gt;0, b&gt;0</a:t>
                      </a:r>
                      <a:r>
                        <a:rPr lang="en-US" sz="1500" kern="100" dirty="0">
                          <a:solidFill>
                            <a:srgbClr val="000000"/>
                          </a:solidFill>
                          <a:latin typeface="Arial"/>
                          <a:ea typeface="宋体"/>
                          <a:cs typeface="Arial"/>
                        </a:rPr>
                        <a:t>,</a:t>
                      </a:r>
                      <a:r>
                        <a:rPr lang="en-US" sz="1500" kern="100" baseline="0" dirty="0">
                          <a:solidFill>
                            <a:srgbClr val="000000"/>
                          </a:solidFill>
                          <a:latin typeface="Arial"/>
                          <a:ea typeface="宋体"/>
                          <a:cs typeface="Arial"/>
                        </a:rPr>
                        <a:t> </a:t>
                      </a:r>
                      <a:r>
                        <a:rPr lang="en-US" sz="1500" kern="100" dirty="0">
                          <a:solidFill>
                            <a:srgbClr val="000000"/>
                          </a:solidFill>
                          <a:latin typeface="Arial"/>
                          <a:ea typeface="宋体"/>
                          <a:cs typeface="Times New Roman"/>
                        </a:rPr>
                        <a:t>a&gt;1</a:t>
                      </a:r>
                      <a:r>
                        <a:rPr lang="zh-CN" sz="1500" kern="100" dirty="0">
                          <a:solidFill>
                            <a:srgbClr val="000000"/>
                          </a:solidFill>
                          <a:latin typeface="Arial"/>
                          <a:ea typeface="宋体"/>
                          <a:cs typeface="Arial"/>
                        </a:rPr>
                        <a:t>，</a:t>
                      </a:r>
                      <a:r>
                        <a:rPr lang="en-US" sz="1500" kern="100" dirty="0">
                          <a:solidFill>
                            <a:srgbClr val="000000"/>
                          </a:solidFill>
                          <a:latin typeface="Arial"/>
                          <a:ea typeface="宋体"/>
                          <a:cs typeface="Times New Roman"/>
                        </a:rPr>
                        <a:t>c&gt;1</a:t>
                      </a:r>
                      <a:endParaRPr lang="zh-CN" sz="15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600" dirty="0">
                          <a:solidFill>
                            <a:srgbClr val="0070C0"/>
                          </a:solidFill>
                        </a:rPr>
                        <a:t>(a, b ,c)= (2, 1, 2)</a:t>
                      </a:r>
                      <a:endParaRPr lang="zh-CN" altLang="en-US" sz="1600" dirty="0">
                        <a:solidFill>
                          <a:srgbClr val="0070C0"/>
                        </a:solidFil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120"/>
                        </a:spcAft>
                      </a:pPr>
                      <a:r>
                        <a:rPr lang="en-US" sz="1500" kern="100" dirty="0">
                          <a:solidFill>
                            <a:srgbClr val="0070C0"/>
                          </a:solidFill>
                          <a:latin typeface="Arial"/>
                          <a:ea typeface="宋体"/>
                          <a:cs typeface="Times New Roman"/>
                        </a:rPr>
                        <a:t>T1</a:t>
                      </a:r>
                      <a:r>
                        <a:rPr lang="zh-CN" sz="1500" kern="100" dirty="0">
                          <a:solidFill>
                            <a:srgbClr val="0070C0"/>
                          </a:solidFill>
                          <a:latin typeface="Arial"/>
                          <a:ea typeface="宋体"/>
                          <a:cs typeface="Arial"/>
                        </a:rPr>
                        <a:t>，</a:t>
                      </a:r>
                      <a:r>
                        <a:rPr lang="en-US" sz="1500" kern="100" dirty="0">
                          <a:solidFill>
                            <a:srgbClr val="0070C0"/>
                          </a:solidFill>
                          <a:latin typeface="Arial"/>
                          <a:ea typeface="宋体"/>
                          <a:cs typeface="Times New Roman"/>
                        </a:rPr>
                        <a:t>T2</a:t>
                      </a:r>
                      <a:r>
                        <a:rPr lang="zh-CN" sz="1500" kern="100" dirty="0">
                          <a:solidFill>
                            <a:srgbClr val="0070C0"/>
                          </a:solidFill>
                          <a:latin typeface="Arial"/>
                          <a:ea typeface="宋体"/>
                          <a:cs typeface="Arial"/>
                        </a:rPr>
                        <a:t>，</a:t>
                      </a:r>
                      <a:r>
                        <a:rPr lang="en-US" sz="1500" kern="100" dirty="0">
                          <a:solidFill>
                            <a:srgbClr val="0070C0"/>
                          </a:solidFill>
                          <a:latin typeface="Arial"/>
                          <a:ea typeface="宋体"/>
                          <a:cs typeface="Times New Roman"/>
                        </a:rPr>
                        <a:t>T3</a:t>
                      </a:r>
                      <a:r>
                        <a:rPr lang="zh-CN" sz="1500" kern="100" dirty="0">
                          <a:solidFill>
                            <a:srgbClr val="0070C0"/>
                          </a:solidFill>
                          <a:latin typeface="Arial"/>
                          <a:ea typeface="宋体"/>
                          <a:cs typeface="Arial"/>
                        </a:rPr>
                        <a:t>，</a:t>
                      </a:r>
                      <a:r>
                        <a:rPr lang="en-US" sz="1500" kern="100" dirty="0">
                          <a:solidFill>
                            <a:srgbClr val="0070C0"/>
                          </a:solidFill>
                          <a:latin typeface="Arial"/>
                          <a:ea typeface="宋体"/>
                          <a:cs typeface="Times New Roman"/>
                        </a:rPr>
                        <a:t>T4</a:t>
                      </a:r>
                      <a:endParaRPr lang="zh-CN" sz="1500" kern="100" dirty="0">
                        <a:solidFill>
                          <a:srgbClr val="0070C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altLang="zh-CN" sz="1500" kern="100" dirty="0">
                          <a:solidFill>
                            <a:srgbClr val="000000"/>
                          </a:solidFill>
                          <a:latin typeface="+mn-lt"/>
                          <a:ea typeface="+mn-ea"/>
                          <a:cs typeface="Times New Roman"/>
                        </a:rPr>
                        <a:t>a&gt;0</a:t>
                      </a:r>
                      <a:r>
                        <a:rPr lang="en-US" altLang="zh-CN" sz="1500" kern="100" baseline="0" dirty="0">
                          <a:solidFill>
                            <a:srgbClr val="000000"/>
                          </a:solidFill>
                          <a:latin typeface="+mn-lt"/>
                          <a:ea typeface="+mn-ea"/>
                          <a:cs typeface="Times New Roman"/>
                        </a:rPr>
                        <a:t> AND</a:t>
                      </a:r>
                      <a:r>
                        <a:rPr lang="en-US" altLang="zh-CN" sz="1500" kern="100" dirty="0">
                          <a:solidFill>
                            <a:srgbClr val="000000"/>
                          </a:solidFill>
                          <a:latin typeface="+mn-lt"/>
                          <a:ea typeface="+mn-ea"/>
                          <a:cs typeface="Times New Roman"/>
                        </a:rPr>
                        <a:t> b&gt;0</a:t>
                      </a:r>
                      <a:endParaRPr lang="zh-CN" sz="1500" kern="100" dirty="0">
                        <a:solidFill>
                          <a:srgbClr val="3366FF"/>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500" kern="100" dirty="0">
                          <a:solidFill>
                            <a:srgbClr val="3366FF"/>
                          </a:solidFill>
                          <a:latin typeface="Arial"/>
                          <a:ea typeface="宋体"/>
                          <a:cs typeface="Times New Roman"/>
                        </a:rPr>
                        <a:t>M=.T.</a:t>
                      </a:r>
                      <a:endParaRPr lang="zh-CN" sz="1500" kern="100" dirty="0">
                        <a:solidFill>
                          <a:srgbClr val="3366FF"/>
                        </a:solidFill>
                        <a:latin typeface="Times New Roman"/>
                        <a:ea typeface="宋体"/>
                        <a:cs typeface="Times New Roman"/>
                      </a:endParaRPr>
                    </a:p>
                    <a:p>
                      <a:pPr algn="just">
                        <a:lnSpc>
                          <a:spcPct val="120000"/>
                        </a:lnSpc>
                        <a:spcAft>
                          <a:spcPts val="120"/>
                        </a:spcAft>
                      </a:pPr>
                      <a:r>
                        <a:rPr lang="en-US" sz="1500" kern="100" dirty="0">
                          <a:solidFill>
                            <a:srgbClr val="3366FF"/>
                          </a:solidFill>
                          <a:latin typeface="Arial"/>
                          <a:ea typeface="宋体"/>
                          <a:cs typeface="Times New Roman"/>
                        </a:rPr>
                        <a:t>N=.T.</a:t>
                      </a:r>
                      <a:endParaRPr lang="zh-CN" sz="1500" kern="100" dirty="0">
                        <a:solidFill>
                          <a:srgbClr val="3366FF"/>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2623">
                <a:tc>
                  <a:txBody>
                    <a:bodyPr/>
                    <a:lstStyle/>
                    <a:p>
                      <a:pPr algn="l">
                        <a:lnSpc>
                          <a:spcPct val="120000"/>
                        </a:lnSpc>
                        <a:spcAft>
                          <a:spcPts val="120"/>
                        </a:spcAft>
                      </a:pPr>
                      <a:r>
                        <a:rPr lang="en-US" sz="1500" kern="100" dirty="0">
                          <a:solidFill>
                            <a:schemeClr val="accent2">
                              <a:lumMod val="75000"/>
                            </a:schemeClr>
                          </a:solidFill>
                          <a:latin typeface="Arial"/>
                          <a:ea typeface="宋体"/>
                          <a:cs typeface="Times New Roman"/>
                        </a:rPr>
                        <a:t>a&lt;=0</a:t>
                      </a:r>
                      <a:r>
                        <a:rPr lang="en-US" sz="1500" kern="100" dirty="0">
                          <a:solidFill>
                            <a:schemeClr val="accent2">
                              <a:lumMod val="75000"/>
                            </a:schemeClr>
                          </a:solidFill>
                          <a:latin typeface="Arial"/>
                          <a:ea typeface="宋体"/>
                          <a:cs typeface="Arial"/>
                        </a:rPr>
                        <a:t>, </a:t>
                      </a:r>
                      <a:r>
                        <a:rPr lang="en-US" sz="1500" kern="100" dirty="0">
                          <a:solidFill>
                            <a:schemeClr val="accent2">
                              <a:lumMod val="75000"/>
                            </a:schemeClr>
                          </a:solidFill>
                          <a:latin typeface="Arial"/>
                          <a:ea typeface="宋体"/>
                          <a:cs typeface="Times New Roman"/>
                        </a:rPr>
                        <a:t>b&lt;=0, a&lt;=1, c&lt;=1</a:t>
                      </a:r>
                      <a:endParaRPr lang="zh-CN" sz="1500" kern="100" dirty="0">
                        <a:solidFill>
                          <a:schemeClr val="accent2">
                            <a:lumMod val="75000"/>
                          </a:schemeClr>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600" dirty="0">
                          <a:solidFill>
                            <a:schemeClr val="accent2">
                              <a:lumMod val="75000"/>
                            </a:schemeClr>
                          </a:solidFill>
                        </a:rPr>
                        <a:t>(a, b ,c)= (-1, 0, 1)</a:t>
                      </a:r>
                      <a:endParaRPr lang="zh-CN" altLang="en-US" sz="1600" dirty="0">
                        <a:solidFill>
                          <a:schemeClr val="accent2">
                            <a:lumMod val="75000"/>
                          </a:schemeClr>
                        </a:solidFil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120"/>
                        </a:spcAft>
                      </a:pPr>
                      <a:r>
                        <a:rPr lang="en-US" sz="1500" kern="100" dirty="0">
                          <a:solidFill>
                            <a:srgbClr val="C00000"/>
                          </a:solidFill>
                          <a:latin typeface="Arial"/>
                          <a:ea typeface="宋体"/>
                          <a:cs typeface="Times New Roman"/>
                        </a:rPr>
                        <a:t>F1</a:t>
                      </a:r>
                      <a:r>
                        <a:rPr lang="zh-CN" sz="1500" kern="100" dirty="0">
                          <a:solidFill>
                            <a:srgbClr val="C00000"/>
                          </a:solidFill>
                          <a:latin typeface="Arial"/>
                          <a:ea typeface="宋体"/>
                          <a:cs typeface="Arial"/>
                        </a:rPr>
                        <a:t>，</a:t>
                      </a:r>
                      <a:r>
                        <a:rPr lang="en-US" sz="1500" kern="100" dirty="0">
                          <a:solidFill>
                            <a:srgbClr val="C00000"/>
                          </a:solidFill>
                          <a:latin typeface="Arial"/>
                          <a:ea typeface="宋体"/>
                          <a:cs typeface="Times New Roman"/>
                        </a:rPr>
                        <a:t>F2</a:t>
                      </a:r>
                      <a:r>
                        <a:rPr lang="zh-CN" sz="1500" kern="100" dirty="0">
                          <a:solidFill>
                            <a:srgbClr val="C00000"/>
                          </a:solidFill>
                          <a:latin typeface="Arial"/>
                          <a:ea typeface="宋体"/>
                          <a:cs typeface="Arial"/>
                        </a:rPr>
                        <a:t>，</a:t>
                      </a:r>
                      <a:r>
                        <a:rPr lang="en-US" sz="1500" kern="100" dirty="0">
                          <a:solidFill>
                            <a:srgbClr val="C00000"/>
                          </a:solidFill>
                          <a:latin typeface="Arial"/>
                          <a:ea typeface="宋体"/>
                          <a:cs typeface="Times New Roman"/>
                        </a:rPr>
                        <a:t>F3</a:t>
                      </a:r>
                      <a:r>
                        <a:rPr lang="zh-CN" sz="1500" kern="100" dirty="0">
                          <a:solidFill>
                            <a:srgbClr val="C00000"/>
                          </a:solidFill>
                          <a:latin typeface="Arial"/>
                          <a:ea typeface="宋体"/>
                          <a:cs typeface="Arial"/>
                        </a:rPr>
                        <a:t>，</a:t>
                      </a:r>
                      <a:r>
                        <a:rPr lang="en-US" sz="1500" kern="100" dirty="0">
                          <a:solidFill>
                            <a:srgbClr val="C00000"/>
                          </a:solidFill>
                          <a:latin typeface="Arial"/>
                          <a:ea typeface="宋体"/>
                          <a:cs typeface="Times New Roman"/>
                        </a:rPr>
                        <a:t>F4</a:t>
                      </a:r>
                      <a:endParaRPr lang="zh-CN" sz="1500" kern="100" dirty="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altLang="zh-CN" sz="1500" kern="100" dirty="0">
                          <a:solidFill>
                            <a:srgbClr val="000000"/>
                          </a:solidFill>
                          <a:latin typeface="+mn-lt"/>
                          <a:ea typeface="+mn-ea"/>
                          <a:cs typeface="Times New Roman"/>
                        </a:rPr>
                        <a:t>a&gt;1</a:t>
                      </a:r>
                      <a:r>
                        <a:rPr lang="en-US" altLang="zh-CN" sz="1500" kern="100" baseline="0" dirty="0">
                          <a:solidFill>
                            <a:srgbClr val="000000"/>
                          </a:solidFill>
                          <a:latin typeface="+mn-lt"/>
                          <a:ea typeface="+mn-ea"/>
                          <a:cs typeface="Arial"/>
                        </a:rPr>
                        <a:t> OR </a:t>
                      </a:r>
                      <a:r>
                        <a:rPr lang="en-US" altLang="zh-CN" sz="1500" kern="100" dirty="0">
                          <a:solidFill>
                            <a:srgbClr val="000000"/>
                          </a:solidFill>
                          <a:latin typeface="+mn-lt"/>
                          <a:ea typeface="+mn-ea"/>
                          <a:cs typeface="Times New Roman"/>
                        </a:rPr>
                        <a:t>c&gt;1</a:t>
                      </a:r>
                      <a:endParaRPr lang="zh-CN" sz="1500" kern="100" dirty="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500" kern="100" dirty="0">
                          <a:solidFill>
                            <a:srgbClr val="C00000"/>
                          </a:solidFill>
                          <a:latin typeface="Arial"/>
                          <a:ea typeface="宋体"/>
                          <a:cs typeface="Times New Roman"/>
                        </a:rPr>
                        <a:t>M=.F.</a:t>
                      </a:r>
                      <a:endParaRPr lang="zh-CN" sz="1500" kern="100" dirty="0">
                        <a:solidFill>
                          <a:srgbClr val="C00000"/>
                        </a:solidFill>
                        <a:latin typeface="Times New Roman"/>
                        <a:ea typeface="宋体"/>
                        <a:cs typeface="Times New Roman"/>
                      </a:endParaRPr>
                    </a:p>
                    <a:p>
                      <a:pPr algn="just">
                        <a:lnSpc>
                          <a:spcPct val="120000"/>
                        </a:lnSpc>
                        <a:spcAft>
                          <a:spcPts val="120"/>
                        </a:spcAft>
                      </a:pPr>
                      <a:r>
                        <a:rPr lang="en-US" sz="1500" kern="100" dirty="0">
                          <a:solidFill>
                            <a:srgbClr val="C00000"/>
                          </a:solidFill>
                          <a:latin typeface="Arial"/>
                          <a:ea typeface="宋体"/>
                          <a:cs typeface="Times New Roman"/>
                        </a:rPr>
                        <a:t>N=.F.</a:t>
                      </a:r>
                      <a:endParaRPr lang="zh-CN" sz="1500" kern="100" dirty="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Rounded Rectangle 17"/>
          <p:cNvSpPr/>
          <p:nvPr/>
        </p:nvSpPr>
        <p:spPr bwMode="auto">
          <a:xfrm>
            <a:off x="4256064" y="2582247"/>
            <a:ext cx="1579471" cy="1669418"/>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Microsoft YaHei" panose="020B0503020204020204" pitchFamily="34" charset="-122"/>
              <a:ea typeface="Microsoft YaHei" panose="020B0503020204020204" pitchFamily="34" charset="-122"/>
            </a:endParaRPr>
          </a:p>
        </p:txBody>
      </p:sp>
      <p:sp>
        <p:nvSpPr>
          <p:cNvPr id="28674" name="Rectangle 2"/>
          <p:cNvSpPr>
            <a:spLocks noGrp="1" noChangeArrowheads="1"/>
          </p:cNvSpPr>
          <p:nvPr>
            <p:ph type="title"/>
          </p:nvPr>
        </p:nvSpPr>
        <p:spPr>
          <a:xfrm>
            <a:off x="544096" y="281489"/>
            <a:ext cx="5378054" cy="400050"/>
          </a:xfrm>
        </p:spPr>
        <p:txBody>
          <a:bodyPr vert="horz" lIns="0" tIns="0" rIns="0" bIns="0" rtlCol="0" anchor="ctr">
            <a:normAutofit/>
          </a:bodyPr>
          <a:lstStyle/>
          <a:p>
            <a:pPr>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3.4.3</a:t>
            </a:r>
            <a:r>
              <a:rPr lang="zh-CN" altLang="en-US" dirty="0">
                <a:latin typeface="微软雅黑" panose="020B0503020204020204" pitchFamily="34" charset="-122"/>
                <a:ea typeface="微软雅黑" panose="020B0503020204020204" pitchFamily="34" charset="-122"/>
              </a:rPr>
              <a:t> 判定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条件覆盖</a:t>
            </a:r>
            <a:endParaRPr lang="en-US" altLang="zh-CN" dirty="0">
              <a:latin typeface="微软雅黑" panose="020B0503020204020204" pitchFamily="34" charset="-122"/>
              <a:ea typeface="微软雅黑" panose="020B0503020204020204" pitchFamily="34" charset="-122"/>
            </a:endParaRPr>
          </a:p>
        </p:txBody>
      </p:sp>
      <p:sp>
        <p:nvSpPr>
          <p:cNvPr id="22532" name="Rectangle 3"/>
          <p:cNvSpPr>
            <a:spLocks noChangeArrowheads="1"/>
          </p:cNvSpPr>
          <p:nvPr/>
        </p:nvSpPr>
        <p:spPr bwMode="auto">
          <a:xfrm>
            <a:off x="349153" y="798912"/>
            <a:ext cx="8121515" cy="1289905"/>
          </a:xfrm>
          <a:prstGeom prst="rect">
            <a:avLst/>
          </a:prstGeom>
          <a:noFill/>
          <a:ln w="9525">
            <a:noFill/>
            <a:miter lim="800000"/>
            <a:headEnd/>
            <a:tailEnd/>
          </a:ln>
        </p:spPr>
        <p:txBody>
          <a:bodyPr wrap="square">
            <a:spAutoFit/>
          </a:bodyPr>
          <a:lstStyle/>
          <a:p>
            <a:pPr marL="266700" indent="-266700" eaLnBrk="0" hangingPunct="0">
              <a:lnSpc>
                <a:spcPct val="150000"/>
              </a:lnSpc>
              <a:buClr>
                <a:srgbClr val="91AC4E"/>
              </a:buClr>
              <a:buSzPct val="80000"/>
              <a:buFont typeface="Wingdings" pitchFamily="2" charset="2"/>
              <a:buChar char="p"/>
            </a:pPr>
            <a:r>
              <a:rPr lang="zh-CN" altLang="en-US" u="sng" dirty="0">
                <a:latin typeface="Microsoft YaHei" panose="020B0503020204020204" pitchFamily="34" charset="-122"/>
                <a:ea typeface="Microsoft YaHei" panose="020B0503020204020204" pitchFamily="34" charset="-122"/>
              </a:rPr>
              <a:t>判定</a:t>
            </a:r>
            <a:r>
              <a:rPr lang="en-US" altLang="zh-CN" u="sng" dirty="0">
                <a:latin typeface="Microsoft YaHei" panose="020B0503020204020204" pitchFamily="34" charset="-122"/>
                <a:ea typeface="Microsoft YaHei" panose="020B0503020204020204" pitchFamily="34" charset="-122"/>
              </a:rPr>
              <a:t>-</a:t>
            </a:r>
            <a:r>
              <a:rPr lang="zh-CN" altLang="en-US" u="sng" dirty="0">
                <a:latin typeface="Microsoft YaHei" panose="020B0503020204020204" pitchFamily="34" charset="-122"/>
                <a:ea typeface="Microsoft YaHei" panose="020B0503020204020204" pitchFamily="34" charset="-122"/>
              </a:rPr>
              <a:t>条件覆盖是判定和条件覆盖设计方法的交集</a:t>
            </a:r>
            <a:r>
              <a:rPr lang="zh-CN" altLang="en-US" dirty="0">
                <a:latin typeface="Microsoft YaHei" panose="020B0503020204020204" pitchFamily="34" charset="-122"/>
                <a:ea typeface="Microsoft YaHei" panose="020B0503020204020204" pitchFamily="34" charset="-122"/>
              </a:rPr>
              <a:t>，即设计足够的测试用例，使得判断条件中的所有条件可能取值至少执行一次，同时，所有判断的可能结果至少执行一次</a:t>
            </a:r>
            <a:endParaRPr lang="en-US" altLang="zh-CN" dirty="0">
              <a:latin typeface="Microsoft YaHei" panose="020B0503020204020204" pitchFamily="34" charset="-122"/>
              <a:ea typeface="Microsoft YaHei" panose="020B0503020204020204" pitchFamily="34" charset="-122"/>
            </a:endParaRPr>
          </a:p>
        </p:txBody>
      </p:sp>
      <p:sp>
        <p:nvSpPr>
          <p:cNvPr id="19" name="Rounded Rectangle 18"/>
          <p:cNvSpPr/>
          <p:nvPr/>
        </p:nvSpPr>
        <p:spPr bwMode="auto">
          <a:xfrm>
            <a:off x="7191617" y="2605606"/>
            <a:ext cx="1182734" cy="1655978"/>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52271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95723" y="261934"/>
            <a:ext cx="5378054" cy="400050"/>
          </a:xfrm>
        </p:spPr>
        <p:txBody>
          <a:bodyPr vert="horz" lIns="0" tIns="0" rIns="0" bIns="0" rtlCol="0" anchor="ctr">
            <a:normAutofit/>
          </a:bodyPr>
          <a:lstStyle/>
          <a:p>
            <a:pPr>
              <a:defRPr/>
            </a:pPr>
            <a:r>
              <a:rPr lang="en-US" altLang="zh-CN" dirty="0">
                <a:latin typeface="微软雅黑" panose="020B0503020204020204" pitchFamily="34" charset="-122"/>
                <a:ea typeface="微软雅黑" panose="020B0503020204020204" pitchFamily="34" charset="-122"/>
              </a:rPr>
              <a:t>3.4.4</a:t>
            </a:r>
            <a:r>
              <a:rPr lang="zh-CN" altLang="en-US" dirty="0">
                <a:latin typeface="微软雅黑" panose="020B0503020204020204" pitchFamily="34" charset="-122"/>
                <a:ea typeface="微软雅黑" panose="020B0503020204020204" pitchFamily="34" charset="-122"/>
              </a:rPr>
              <a:t> 条件组合测试</a:t>
            </a:r>
            <a:endParaRPr lang="en-US" altLang="zh-CN" dirty="0">
              <a:latin typeface="微软雅黑" panose="020B0503020204020204" pitchFamily="34" charset="-122"/>
              <a:ea typeface="微软雅黑" panose="020B0503020204020204" pitchFamily="34" charset="-122"/>
            </a:endParaRPr>
          </a:p>
        </p:txBody>
      </p:sp>
      <p:sp>
        <p:nvSpPr>
          <p:cNvPr id="23555" name="Rectangle 3"/>
          <p:cNvSpPr>
            <a:spLocks noChangeArrowheads="1"/>
          </p:cNvSpPr>
          <p:nvPr/>
        </p:nvSpPr>
        <p:spPr bwMode="auto">
          <a:xfrm>
            <a:off x="588807" y="1063552"/>
            <a:ext cx="7966386" cy="1859292"/>
          </a:xfrm>
          <a:prstGeom prst="rect">
            <a:avLst/>
          </a:prstGeom>
          <a:noFill/>
          <a:ln w="9525">
            <a:noFill/>
            <a:miter lim="800000"/>
            <a:headEnd/>
            <a:tailEnd/>
          </a:ln>
        </p:spPr>
        <p:txBody>
          <a:bodyPr wrap="square">
            <a:spAutoFit/>
          </a:bodyPr>
          <a:lstStyle/>
          <a:p>
            <a:pPr marL="266700" indent="-266700" eaLnBrk="0" hangingPunct="0">
              <a:lnSpc>
                <a:spcPct val="150000"/>
              </a:lnSpc>
              <a:spcBef>
                <a:spcPts val="1200"/>
              </a:spcBef>
              <a:buClr>
                <a:srgbClr val="91AC4E"/>
              </a:buClr>
              <a:buSzPct val="80000"/>
              <a:buFont typeface="Wingdings" pitchFamily="2" charset="2"/>
              <a:buChar char="p"/>
            </a:pPr>
            <a:r>
              <a:rPr lang="zh-CN" altLang="en-US" u="sng" dirty="0">
                <a:latin typeface="Microsoft YaHei" panose="020B0503020204020204" pitchFamily="34" charset="-122"/>
                <a:ea typeface="Microsoft YaHei" panose="020B0503020204020204" pitchFamily="34" charset="-122"/>
              </a:rPr>
              <a:t>条件组合覆盖的基本思想是设计足够的测试用例，使得判断中每个条件的所有可能至少出现一次，并且每个判断本身的判定结果也至少出现一次</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66700" indent="-266700" eaLnBrk="0" hangingPunct="0">
              <a:lnSpc>
                <a:spcPct val="150000"/>
              </a:lnSpc>
              <a:spcBef>
                <a:spcPts val="1200"/>
              </a:spcBef>
              <a:buClr>
                <a:srgbClr val="91AC4E"/>
              </a:buClr>
              <a:buSzPct val="80000"/>
              <a:buFont typeface="Wingdings" pitchFamily="2" charset="2"/>
              <a:buChar char="p"/>
            </a:pPr>
            <a:r>
              <a:rPr lang="zh-CN" altLang="en-US" dirty="0">
                <a:latin typeface="Microsoft YaHei" panose="020B0503020204020204" pitchFamily="34" charset="-122"/>
                <a:ea typeface="Microsoft YaHei" panose="020B0503020204020204" pitchFamily="34" charset="-122"/>
              </a:rPr>
              <a:t>它与条件覆盖的差别是它不是简单地要求每个条件都出现“真”与“假”两种结果，而是要求让这些结果的</a:t>
            </a:r>
            <a:r>
              <a:rPr lang="zh-CN" altLang="en-US" b="1" dirty="0">
                <a:latin typeface="Microsoft YaHei" panose="020B0503020204020204" pitchFamily="34" charset="-122"/>
                <a:ea typeface="Microsoft YaHei" panose="020B0503020204020204" pitchFamily="34" charset="-122"/>
              </a:rPr>
              <a:t>所有可能组合都至少出现一次</a:t>
            </a:r>
            <a:endParaRPr lang="en-US" altLang="zh-CN" b="1" dirty="0">
              <a:latin typeface="Microsoft YaHei" panose="020B0503020204020204" pitchFamily="34" charset="-122"/>
              <a:ea typeface="Microsoft YaHei" panose="020B0503020204020204" pitchFamily="34" charset="-122"/>
            </a:endParaRPr>
          </a:p>
        </p:txBody>
      </p:sp>
      <p:grpSp>
        <p:nvGrpSpPr>
          <p:cNvPr id="5" name="组合 4">
            <a:extLst>
              <a:ext uri="{FF2B5EF4-FFF2-40B4-BE49-F238E27FC236}">
                <a16:creationId xmlns:a16="http://schemas.microsoft.com/office/drawing/2014/main" id="{823F109A-BCA4-390A-3BB9-D298641E5B67}"/>
              </a:ext>
            </a:extLst>
          </p:cNvPr>
          <p:cNvGrpSpPr/>
          <p:nvPr/>
        </p:nvGrpSpPr>
        <p:grpSpPr>
          <a:xfrm>
            <a:off x="1243325" y="2789761"/>
            <a:ext cx="4730452" cy="2251065"/>
            <a:chOff x="1243325" y="2789761"/>
            <a:chExt cx="4730452" cy="2251065"/>
          </a:xfrm>
        </p:grpSpPr>
        <p:sp>
          <p:nvSpPr>
            <p:cNvPr id="2" name="文本框 1">
              <a:extLst>
                <a:ext uri="{FF2B5EF4-FFF2-40B4-BE49-F238E27FC236}">
                  <a16:creationId xmlns:a16="http://schemas.microsoft.com/office/drawing/2014/main" id="{644ACC93-F681-EADA-02B4-321FEA9574BE}"/>
                </a:ext>
              </a:extLst>
            </p:cNvPr>
            <p:cNvSpPr txBox="1"/>
            <p:nvPr/>
          </p:nvSpPr>
          <p:spPr>
            <a:xfrm>
              <a:off x="1243325" y="3717206"/>
              <a:ext cx="2106234" cy="415498"/>
            </a:xfrm>
            <a:prstGeom prst="rect">
              <a:avLst/>
            </a:prstGeom>
            <a:noFill/>
          </p:spPr>
          <p:txBody>
            <a:bodyPr wrap="square" rtlCol="0">
              <a:spAutoFit/>
            </a:bodyPr>
            <a:lstStyle/>
            <a:p>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3" name="文本框 2">
              <a:extLst>
                <a:ext uri="{FF2B5EF4-FFF2-40B4-BE49-F238E27FC236}">
                  <a16:creationId xmlns:a16="http://schemas.microsoft.com/office/drawing/2014/main" id="{48C7042F-2226-0959-2575-BB54484A273D}"/>
                </a:ext>
              </a:extLst>
            </p:cNvPr>
            <p:cNvSpPr txBox="1"/>
            <p:nvPr/>
          </p:nvSpPr>
          <p:spPr>
            <a:xfrm>
              <a:off x="3662211" y="2789761"/>
              <a:ext cx="2311566" cy="2251065"/>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a:p>
              <a:pPr>
                <a:lnSpc>
                  <a:spcPct val="150000"/>
                </a:lnSpc>
              </a:pPr>
              <a:r>
                <a:rPr kumimoji="1" lang="en-US" altLang="zh-CN" sz="2400" dirty="0">
                  <a:solidFill>
                    <a:srgbClr val="FF6600"/>
                  </a:solidFill>
                </a:rPr>
                <a:t>.F.  .F.    </a:t>
              </a:r>
              <a:r>
                <a:rPr kumimoji="1" lang="en-US" altLang="zh-CN" sz="2400" dirty="0">
                  <a:solidFill>
                    <a:schemeClr val="tx1">
                      <a:lumMod val="65000"/>
                      <a:lumOff val="35000"/>
                    </a:schemeClr>
                  </a:solidFill>
                </a:rPr>
                <a:t>(-1, -1)</a:t>
              </a:r>
              <a:endParaRPr kumimoji="1" lang="en-US" altLang="zh-CN" sz="2400" dirty="0">
                <a:solidFill>
                  <a:srgbClr val="FF6600"/>
                </a:solidFill>
              </a:endParaRPr>
            </a:p>
          </p:txBody>
        </p:sp>
        <p:sp>
          <p:nvSpPr>
            <p:cNvPr id="4" name="左大括号 3">
              <a:extLst>
                <a:ext uri="{FF2B5EF4-FFF2-40B4-BE49-F238E27FC236}">
                  <a16:creationId xmlns:a16="http://schemas.microsoft.com/office/drawing/2014/main" id="{C4A5C649-3EF3-9F30-770E-B33AF22BFC02}"/>
                </a:ext>
              </a:extLst>
            </p:cNvPr>
            <p:cNvSpPr/>
            <p:nvPr/>
          </p:nvSpPr>
          <p:spPr bwMode="auto">
            <a:xfrm>
              <a:off x="3130247" y="3022275"/>
              <a:ext cx="486054" cy="185929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grpSp>
    </p:spTree>
    <p:extLst>
      <p:ext uri="{BB962C8B-B14F-4D97-AF65-F5344CB8AC3E}">
        <p14:creationId xmlns:p14="http://schemas.microsoft.com/office/powerpoint/2010/main" val="13347485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501803" y="1433299"/>
          <a:ext cx="5854557" cy="2692974"/>
        </p:xfrm>
        <a:graphic>
          <a:graphicData uri="http://schemas.openxmlformats.org/drawingml/2006/table">
            <a:tbl>
              <a:tblPr/>
              <a:tblGrid>
                <a:gridCol w="2041892">
                  <a:extLst>
                    <a:ext uri="{9D8B030D-6E8A-4147-A177-3AD203B41FA5}">
                      <a16:colId xmlns:a16="http://schemas.microsoft.com/office/drawing/2014/main" val="20000"/>
                    </a:ext>
                  </a:extLst>
                </a:gridCol>
                <a:gridCol w="1496290">
                  <a:extLst>
                    <a:ext uri="{9D8B030D-6E8A-4147-A177-3AD203B41FA5}">
                      <a16:colId xmlns:a16="http://schemas.microsoft.com/office/drawing/2014/main" val="20001"/>
                    </a:ext>
                  </a:extLst>
                </a:gridCol>
                <a:gridCol w="1330037">
                  <a:extLst>
                    <a:ext uri="{9D8B030D-6E8A-4147-A177-3AD203B41FA5}">
                      <a16:colId xmlns:a16="http://schemas.microsoft.com/office/drawing/2014/main" val="20002"/>
                    </a:ext>
                  </a:extLst>
                </a:gridCol>
                <a:gridCol w="986338">
                  <a:extLst>
                    <a:ext uri="{9D8B030D-6E8A-4147-A177-3AD203B41FA5}">
                      <a16:colId xmlns:a16="http://schemas.microsoft.com/office/drawing/2014/main" val="20003"/>
                    </a:ext>
                  </a:extLst>
                </a:gridCol>
              </a:tblGrid>
              <a:tr h="470107">
                <a:tc>
                  <a:txBody>
                    <a:bodyPr/>
                    <a:lstStyle/>
                    <a:p>
                      <a:pPr algn="just">
                        <a:lnSpc>
                          <a:spcPct val="120000"/>
                        </a:lnSpc>
                        <a:spcAft>
                          <a:spcPts val="120"/>
                        </a:spcAft>
                      </a:pPr>
                      <a:r>
                        <a:rPr lang="zh-CN" sz="1400" kern="100" dirty="0">
                          <a:solidFill>
                            <a:srgbClr val="000000"/>
                          </a:solidFill>
                          <a:latin typeface="Arial"/>
                          <a:ea typeface="宋体"/>
                          <a:cs typeface="Arial"/>
                        </a:rPr>
                        <a:t>测试用例</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a:ea typeface="宋体"/>
                          <a:cs typeface="Arial"/>
                        </a:rPr>
                        <a:t>覆盖条件</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400" kern="100" dirty="0">
                          <a:solidFill>
                            <a:srgbClr val="FF6600"/>
                          </a:solidFill>
                          <a:latin typeface="Arial"/>
                          <a:ea typeface="宋体"/>
                          <a:cs typeface="Arial"/>
                        </a:rPr>
                        <a:t>覆盖路径</a:t>
                      </a:r>
                      <a:endParaRPr lang="zh-CN" sz="1400" kern="100" dirty="0">
                        <a:solidFill>
                          <a:srgbClr val="FF66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zh-CN" sz="1400" kern="100" dirty="0">
                          <a:solidFill>
                            <a:srgbClr val="FF6600"/>
                          </a:solidFill>
                          <a:latin typeface="Arial"/>
                          <a:ea typeface="宋体"/>
                          <a:cs typeface="Arial"/>
                        </a:rPr>
                        <a:t>覆盖组合</a:t>
                      </a:r>
                      <a:endParaRPr lang="zh-CN" sz="1400" kern="100" dirty="0">
                        <a:solidFill>
                          <a:srgbClr val="FF66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1870">
                <a:tc>
                  <a:txBody>
                    <a:bodyPr/>
                    <a:lstStyle/>
                    <a:p>
                      <a:pPr algn="just">
                        <a:spcAft>
                          <a:spcPts val="120"/>
                        </a:spcAft>
                      </a:pPr>
                      <a:r>
                        <a:rPr lang="zh-CN" sz="1400" kern="100" dirty="0">
                          <a:solidFill>
                            <a:srgbClr val="000000"/>
                          </a:solidFill>
                          <a:latin typeface="Arial"/>
                          <a:ea typeface="宋体"/>
                          <a:cs typeface="Arial"/>
                        </a:rPr>
                        <a:t>输入：</a:t>
                      </a:r>
                      <a:r>
                        <a:rPr lang="en-US" sz="1400" kern="100" dirty="0">
                          <a:solidFill>
                            <a:srgbClr val="000000"/>
                          </a:solidFill>
                          <a:latin typeface="Arial"/>
                          <a:ea typeface="宋体"/>
                          <a:cs typeface="Times New Roman"/>
                        </a:rPr>
                        <a:t>a=2</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b=1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c=6</a:t>
                      </a:r>
                      <a:endParaRPr lang="zh-CN" sz="1400" kern="100" dirty="0">
                        <a:latin typeface="Times New Roman"/>
                        <a:ea typeface="宋体"/>
                        <a:cs typeface="Times New Roman"/>
                      </a:endParaRPr>
                    </a:p>
                    <a:p>
                      <a:pPr algn="just">
                        <a:spcAft>
                          <a:spcPts val="120"/>
                        </a:spcAft>
                      </a:pPr>
                      <a:r>
                        <a:rPr lang="zh-CN" sz="1400" kern="100" dirty="0">
                          <a:solidFill>
                            <a:srgbClr val="000000"/>
                          </a:solidFill>
                          <a:latin typeface="Arial"/>
                          <a:ea typeface="宋体"/>
                          <a:cs typeface="Arial"/>
                        </a:rPr>
                        <a:t>输出：</a:t>
                      </a:r>
                      <a:r>
                        <a:rPr lang="en-US" sz="1400" kern="100" dirty="0">
                          <a:solidFill>
                            <a:srgbClr val="000000"/>
                          </a:solidFill>
                          <a:latin typeface="Arial"/>
                          <a:ea typeface="宋体"/>
                          <a:cs typeface="Times New Roman"/>
                        </a:rPr>
                        <a:t>a=2</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b=1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c=5</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T1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a:ea typeface="宋体"/>
                          <a:cs typeface="Times New Roman"/>
                        </a:rPr>
                        <a:t>P1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1-2-4</a:t>
                      </a:r>
                      <a:r>
                        <a:rPr lang="zh-CN" sz="1400" kern="100" dirty="0">
                          <a:solidFill>
                            <a:srgbClr val="000000"/>
                          </a:solidFill>
                          <a:latin typeface="Arial"/>
                          <a:ea typeface="宋体"/>
                          <a:cs typeface="Arial"/>
                        </a:rPr>
                        <a:t>）</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a:ea typeface="宋体"/>
                          <a:cs typeface="Times New Roman"/>
                        </a:rPr>
                        <a:t>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5</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2043">
                <a:tc>
                  <a:txBody>
                    <a:bodyPr/>
                    <a:lstStyle/>
                    <a:p>
                      <a:pPr algn="just">
                        <a:spcAft>
                          <a:spcPts val="120"/>
                        </a:spcAft>
                      </a:pPr>
                      <a:r>
                        <a:rPr lang="zh-CN" sz="1400" kern="100" dirty="0">
                          <a:solidFill>
                            <a:srgbClr val="000000"/>
                          </a:solidFill>
                          <a:latin typeface="Arial"/>
                          <a:ea typeface="宋体"/>
                          <a:cs typeface="Arial"/>
                        </a:rPr>
                        <a:t>输入：</a:t>
                      </a:r>
                      <a:r>
                        <a:rPr lang="en-US" altLang="zh-CN" sz="1400" kern="100" dirty="0">
                          <a:solidFill>
                            <a:srgbClr val="000000"/>
                          </a:solidFill>
                          <a:latin typeface="Arial"/>
                          <a:ea typeface="宋体"/>
                          <a:cs typeface="Arial"/>
                        </a:rPr>
                        <a:t>(</a:t>
                      </a:r>
                      <a:r>
                        <a:rPr lang="en-US" sz="1400" kern="100" dirty="0" err="1">
                          <a:solidFill>
                            <a:srgbClr val="000000"/>
                          </a:solidFill>
                          <a:latin typeface="Arial"/>
                          <a:ea typeface="宋体"/>
                          <a:cs typeface="Times New Roman"/>
                        </a:rPr>
                        <a:t>a</a:t>
                      </a:r>
                      <a:r>
                        <a:rPr lang="en-US" altLang="zh-CN" sz="1400" kern="100" dirty="0" err="1">
                          <a:solidFill>
                            <a:srgbClr val="000000"/>
                          </a:solidFill>
                          <a:latin typeface="Arial"/>
                          <a:ea typeface="宋体"/>
                          <a:cs typeface="Times New Roman"/>
                        </a:rPr>
                        <a:t>,b,c</a:t>
                      </a:r>
                      <a:r>
                        <a:rPr lang="en-US" altLang="zh-CN" sz="1400" kern="100" dirty="0">
                          <a:solidFill>
                            <a:srgbClr val="000000"/>
                          </a:solidFill>
                          <a:latin typeface="Arial"/>
                          <a:ea typeface="宋体"/>
                          <a:cs typeface="Times New Roman"/>
                        </a:rPr>
                        <a:t>)</a:t>
                      </a:r>
                      <a:r>
                        <a:rPr lang="en-US" sz="1400" kern="100" dirty="0">
                          <a:solidFill>
                            <a:srgbClr val="000000"/>
                          </a:solidFill>
                          <a:latin typeface="Arial"/>
                          <a:ea typeface="宋体"/>
                          <a:cs typeface="Times New Roman"/>
                        </a:rPr>
                        <a:t>=</a:t>
                      </a:r>
                      <a:r>
                        <a:rPr lang="en-US" altLang="zh-CN" sz="1400" kern="100" dirty="0">
                          <a:solidFill>
                            <a:srgbClr val="000000"/>
                          </a:solidFill>
                          <a:latin typeface="Arial"/>
                          <a:ea typeface="宋体"/>
                          <a:cs typeface="Times New Roman"/>
                        </a:rPr>
                        <a:t>(</a:t>
                      </a:r>
                      <a:r>
                        <a:rPr lang="en-US" sz="1400" kern="100" dirty="0">
                          <a:solidFill>
                            <a:srgbClr val="000000"/>
                          </a:solidFill>
                          <a:latin typeface="Arial"/>
                          <a:ea typeface="宋体"/>
                          <a:cs typeface="Times New Roman"/>
                        </a:rPr>
                        <a:t>2</a:t>
                      </a:r>
                      <a:r>
                        <a:rPr lang="en-US" alt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a:t>
                      </a:r>
                      <a:r>
                        <a:rPr lang="en-US" alt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-2</a:t>
                      </a:r>
                      <a:r>
                        <a:rPr lang="en-US" altLang="zh-CN" sz="1400" kern="100" dirty="0">
                          <a:solidFill>
                            <a:srgbClr val="000000"/>
                          </a:solidFill>
                          <a:latin typeface="Arial"/>
                          <a:ea typeface="宋体"/>
                          <a:cs typeface="Times New Roman"/>
                        </a:rPr>
                        <a:t>)</a:t>
                      </a:r>
                      <a:endParaRPr lang="zh-CN" sz="1400" kern="100" dirty="0">
                        <a:latin typeface="Times New Roman"/>
                        <a:ea typeface="宋体"/>
                        <a:cs typeface="Times New Roman"/>
                      </a:endParaRPr>
                    </a:p>
                    <a:p>
                      <a:pPr algn="just">
                        <a:spcAft>
                          <a:spcPts val="120"/>
                        </a:spcAft>
                      </a:pPr>
                      <a:r>
                        <a:rPr lang="zh-CN" sz="1400" kern="100" dirty="0">
                          <a:solidFill>
                            <a:srgbClr val="000000"/>
                          </a:solidFill>
                          <a:latin typeface="Arial"/>
                          <a:ea typeface="宋体"/>
                          <a:cs typeface="Arial"/>
                        </a:rPr>
                        <a:t>输出：</a:t>
                      </a:r>
                      <a:r>
                        <a:rPr lang="en-US" altLang="zh-CN" sz="1400" kern="100" dirty="0">
                          <a:solidFill>
                            <a:srgbClr val="000000"/>
                          </a:solidFill>
                          <a:latin typeface="+mn-lt"/>
                          <a:ea typeface="宋体"/>
                          <a:cs typeface="Arial"/>
                        </a:rPr>
                        <a:t>(</a:t>
                      </a:r>
                      <a:r>
                        <a:rPr lang="en-US" altLang="zh-CN" sz="1400" kern="100" dirty="0" err="1">
                          <a:solidFill>
                            <a:srgbClr val="000000"/>
                          </a:solidFill>
                          <a:latin typeface="+mn-lt"/>
                          <a:ea typeface="宋体"/>
                          <a:cs typeface="Times New Roman"/>
                        </a:rPr>
                        <a:t>a,b,c</a:t>
                      </a:r>
                      <a:r>
                        <a:rPr lang="en-US" altLang="zh-CN" sz="1400" kern="100" dirty="0">
                          <a:solidFill>
                            <a:srgbClr val="000000"/>
                          </a:solidFill>
                          <a:latin typeface="+mn-lt"/>
                          <a:ea typeface="宋体"/>
                          <a:cs typeface="Times New Roman"/>
                        </a:rPr>
                        <a:t>)=(2</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-1</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-2)</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a:ea typeface="宋体"/>
                          <a:cs typeface="Times New Roman"/>
                        </a:rPr>
                        <a:t>T1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F2</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T3</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F4</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a:ea typeface="宋体"/>
                          <a:cs typeface="Times New Roman"/>
                        </a:rPr>
                        <a:t>P3</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1-3-4</a:t>
                      </a:r>
                      <a:r>
                        <a:rPr lang="zh-CN" sz="1400" kern="100" dirty="0">
                          <a:solidFill>
                            <a:srgbClr val="000000"/>
                          </a:solidFill>
                          <a:latin typeface="Arial"/>
                          <a:ea typeface="宋体"/>
                          <a:cs typeface="Arial"/>
                        </a:rPr>
                        <a:t>）</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a:ea typeface="宋体"/>
                          <a:cs typeface="Times New Roman"/>
                        </a:rPr>
                        <a:t>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6</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4477">
                <a:tc>
                  <a:txBody>
                    <a:bodyPr/>
                    <a:lstStyle/>
                    <a:p>
                      <a:pPr algn="just">
                        <a:spcAft>
                          <a:spcPts val="120"/>
                        </a:spcAft>
                      </a:pPr>
                      <a:r>
                        <a:rPr lang="zh-CN" sz="1400" kern="100" dirty="0">
                          <a:solidFill>
                            <a:srgbClr val="000000"/>
                          </a:solidFill>
                          <a:latin typeface="Arial"/>
                          <a:ea typeface="宋体"/>
                          <a:cs typeface="Arial"/>
                        </a:rPr>
                        <a:t>输入：</a:t>
                      </a:r>
                      <a:r>
                        <a:rPr lang="en-US" altLang="zh-CN" sz="1400" kern="100" dirty="0">
                          <a:solidFill>
                            <a:srgbClr val="000000"/>
                          </a:solidFill>
                          <a:latin typeface="+mn-lt"/>
                          <a:ea typeface="宋体"/>
                          <a:cs typeface="Arial"/>
                        </a:rPr>
                        <a:t>(</a:t>
                      </a:r>
                      <a:r>
                        <a:rPr lang="en-US" altLang="zh-CN" sz="1400" kern="100" dirty="0" err="1">
                          <a:solidFill>
                            <a:srgbClr val="000000"/>
                          </a:solidFill>
                          <a:latin typeface="+mn-lt"/>
                          <a:ea typeface="宋体"/>
                          <a:cs typeface="Times New Roman"/>
                        </a:rPr>
                        <a:t>a,b,c</a:t>
                      </a:r>
                      <a:r>
                        <a:rPr lang="en-US" altLang="zh-CN" sz="1400" kern="100" dirty="0">
                          <a:solidFill>
                            <a:srgbClr val="000000"/>
                          </a:solidFill>
                          <a:latin typeface="+mn-lt"/>
                          <a:ea typeface="宋体"/>
                          <a:cs typeface="Times New Roman"/>
                        </a:rPr>
                        <a:t>)=(-1</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2,3)</a:t>
                      </a:r>
                      <a:r>
                        <a:rPr lang="en-US" sz="1400" kern="100" dirty="0">
                          <a:solidFill>
                            <a:srgbClr val="000000"/>
                          </a:solidFill>
                          <a:latin typeface="Arial"/>
                          <a:ea typeface="宋体"/>
                          <a:cs typeface="Times New Roman"/>
                        </a:rPr>
                        <a:t> </a:t>
                      </a:r>
                      <a:endParaRPr lang="zh-CN" sz="1400" kern="100" dirty="0">
                        <a:latin typeface="Times New Roman"/>
                        <a:ea typeface="宋体"/>
                        <a:cs typeface="Times New Roman"/>
                      </a:endParaRPr>
                    </a:p>
                    <a:p>
                      <a:pPr algn="just">
                        <a:spcAft>
                          <a:spcPts val="120"/>
                        </a:spcAft>
                      </a:pPr>
                      <a:r>
                        <a:rPr lang="zh-CN" sz="1400" kern="100" dirty="0">
                          <a:solidFill>
                            <a:srgbClr val="000000"/>
                          </a:solidFill>
                          <a:latin typeface="Arial"/>
                          <a:ea typeface="宋体"/>
                          <a:cs typeface="Arial"/>
                        </a:rPr>
                        <a:t>输出：</a:t>
                      </a:r>
                      <a:r>
                        <a:rPr lang="en-US" altLang="zh-CN" sz="1400" kern="100" dirty="0">
                          <a:solidFill>
                            <a:srgbClr val="000000"/>
                          </a:solidFill>
                          <a:latin typeface="+mn-lt"/>
                          <a:ea typeface="宋体"/>
                          <a:cs typeface="Arial"/>
                        </a:rPr>
                        <a:t>(</a:t>
                      </a:r>
                      <a:r>
                        <a:rPr lang="en-US" altLang="zh-CN" sz="1400" kern="100" dirty="0" err="1">
                          <a:solidFill>
                            <a:srgbClr val="000000"/>
                          </a:solidFill>
                          <a:latin typeface="+mn-lt"/>
                          <a:ea typeface="宋体"/>
                          <a:cs typeface="Times New Roman"/>
                        </a:rPr>
                        <a:t>a,b,c</a:t>
                      </a:r>
                      <a:r>
                        <a:rPr lang="en-US" altLang="zh-CN" sz="1400" kern="100" dirty="0">
                          <a:solidFill>
                            <a:srgbClr val="000000"/>
                          </a:solidFill>
                          <a:latin typeface="+mn-lt"/>
                          <a:ea typeface="宋体"/>
                          <a:cs typeface="Times New Roman"/>
                        </a:rPr>
                        <a:t>)=(-1</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2,6) </a:t>
                      </a:r>
                      <a:endParaRPr lang="zh-CN" alt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a:ea typeface="宋体"/>
                          <a:cs typeface="Times New Roman"/>
                        </a:rPr>
                        <a:t>F1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T2</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F3</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T4</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a:ea typeface="宋体"/>
                          <a:cs typeface="Times New Roman"/>
                        </a:rPr>
                        <a:t>P3</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1-3-4</a:t>
                      </a:r>
                      <a:r>
                        <a:rPr lang="zh-CN" sz="1400" kern="100" dirty="0">
                          <a:solidFill>
                            <a:srgbClr val="000000"/>
                          </a:solidFill>
                          <a:latin typeface="Arial"/>
                          <a:ea typeface="宋体"/>
                          <a:cs typeface="Arial"/>
                        </a:rPr>
                        <a:t>）</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a:solidFill>
                            <a:srgbClr val="000000"/>
                          </a:solidFill>
                          <a:latin typeface="Arial"/>
                          <a:ea typeface="宋体"/>
                          <a:cs typeface="Times New Roman"/>
                        </a:rPr>
                        <a:t>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7</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4477">
                <a:tc>
                  <a:txBody>
                    <a:bodyPr/>
                    <a:lstStyle/>
                    <a:p>
                      <a:pPr marL="0" marR="0" indent="0" algn="just" defTabSz="914400" rtl="0" eaLnBrk="1" fontAlgn="auto" latinLnBrk="0" hangingPunct="1">
                        <a:lnSpc>
                          <a:spcPct val="100000"/>
                        </a:lnSpc>
                        <a:spcBef>
                          <a:spcPts val="0"/>
                        </a:spcBef>
                        <a:spcAft>
                          <a:spcPts val="120"/>
                        </a:spcAft>
                        <a:buClrTx/>
                        <a:buSzTx/>
                        <a:buFontTx/>
                        <a:buNone/>
                        <a:tabLst/>
                        <a:defRPr/>
                      </a:pPr>
                      <a:r>
                        <a:rPr lang="zh-CN" sz="1400" kern="100" dirty="0">
                          <a:solidFill>
                            <a:srgbClr val="000000"/>
                          </a:solidFill>
                          <a:latin typeface="Arial"/>
                          <a:ea typeface="宋体"/>
                          <a:cs typeface="Arial"/>
                        </a:rPr>
                        <a:t>输入：</a:t>
                      </a:r>
                      <a:r>
                        <a:rPr lang="en-US" altLang="zh-CN" sz="1400" kern="100" dirty="0">
                          <a:solidFill>
                            <a:srgbClr val="000000"/>
                          </a:solidFill>
                          <a:latin typeface="+mn-lt"/>
                          <a:ea typeface="宋体"/>
                          <a:cs typeface="Arial"/>
                        </a:rPr>
                        <a:t>(</a:t>
                      </a:r>
                      <a:r>
                        <a:rPr lang="en-US" altLang="zh-CN" sz="1400" kern="100" dirty="0" err="1">
                          <a:solidFill>
                            <a:srgbClr val="000000"/>
                          </a:solidFill>
                          <a:latin typeface="+mn-lt"/>
                          <a:ea typeface="宋体"/>
                          <a:cs typeface="Times New Roman"/>
                        </a:rPr>
                        <a:t>a,b,c</a:t>
                      </a:r>
                      <a:r>
                        <a:rPr lang="en-US" altLang="zh-CN" sz="1400" kern="100" dirty="0">
                          <a:solidFill>
                            <a:srgbClr val="000000"/>
                          </a:solidFill>
                          <a:latin typeface="+mn-lt"/>
                          <a:ea typeface="宋体"/>
                          <a:cs typeface="Times New Roman"/>
                        </a:rPr>
                        <a:t>)=(-1</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2,-3) </a:t>
                      </a:r>
                      <a:endParaRPr lang="zh-CN" sz="1400" kern="100" dirty="0">
                        <a:latin typeface="Times New Roman"/>
                        <a:ea typeface="宋体"/>
                        <a:cs typeface="Times New Roman"/>
                      </a:endParaRPr>
                    </a:p>
                    <a:p>
                      <a:pPr marL="0" marR="0" indent="0" algn="just" defTabSz="914400" rtl="0" eaLnBrk="1" fontAlgn="auto" latinLnBrk="0" hangingPunct="1">
                        <a:lnSpc>
                          <a:spcPct val="100000"/>
                        </a:lnSpc>
                        <a:spcBef>
                          <a:spcPts val="0"/>
                        </a:spcBef>
                        <a:spcAft>
                          <a:spcPts val="120"/>
                        </a:spcAft>
                        <a:buClrTx/>
                        <a:buSzTx/>
                        <a:buFontTx/>
                        <a:buNone/>
                        <a:tabLst/>
                        <a:defRPr/>
                      </a:pPr>
                      <a:r>
                        <a:rPr lang="zh-CN" sz="1400" kern="100" dirty="0">
                          <a:solidFill>
                            <a:srgbClr val="000000"/>
                          </a:solidFill>
                          <a:latin typeface="Arial"/>
                          <a:ea typeface="宋体"/>
                          <a:cs typeface="Arial"/>
                        </a:rPr>
                        <a:t>输出：</a:t>
                      </a:r>
                      <a:r>
                        <a:rPr lang="en-US" altLang="zh-CN" sz="1400" kern="100" dirty="0">
                          <a:solidFill>
                            <a:srgbClr val="000000"/>
                          </a:solidFill>
                          <a:latin typeface="+mn-lt"/>
                          <a:ea typeface="宋体"/>
                          <a:cs typeface="Arial"/>
                        </a:rPr>
                        <a:t>(</a:t>
                      </a:r>
                      <a:r>
                        <a:rPr lang="en-US" altLang="zh-CN" sz="1400" kern="100" dirty="0" err="1">
                          <a:solidFill>
                            <a:srgbClr val="000000"/>
                          </a:solidFill>
                          <a:latin typeface="+mn-lt"/>
                          <a:ea typeface="宋体"/>
                          <a:cs typeface="Times New Roman"/>
                        </a:rPr>
                        <a:t>a,b,c</a:t>
                      </a:r>
                      <a:r>
                        <a:rPr lang="en-US" altLang="zh-CN" sz="1400" kern="100" dirty="0">
                          <a:solidFill>
                            <a:srgbClr val="000000"/>
                          </a:solidFill>
                          <a:latin typeface="+mn-lt"/>
                          <a:ea typeface="宋体"/>
                          <a:cs typeface="Times New Roman"/>
                        </a:rPr>
                        <a:t>)=(-1</a:t>
                      </a:r>
                      <a:r>
                        <a:rPr lang="en-US" altLang="zh-CN" sz="1400" kern="100" dirty="0">
                          <a:solidFill>
                            <a:srgbClr val="000000"/>
                          </a:solidFill>
                          <a:latin typeface="+mn-lt"/>
                          <a:ea typeface="宋体"/>
                          <a:cs typeface="Arial"/>
                        </a:rPr>
                        <a:t>,-</a:t>
                      </a:r>
                      <a:r>
                        <a:rPr lang="en-US" altLang="zh-CN" sz="1400" kern="100" dirty="0">
                          <a:solidFill>
                            <a:srgbClr val="000000"/>
                          </a:solidFill>
                          <a:latin typeface="+mn-lt"/>
                          <a:ea typeface="宋体"/>
                          <a:cs typeface="Times New Roman"/>
                        </a:rPr>
                        <a:t>2,-5) </a:t>
                      </a:r>
                      <a:endParaRPr lang="zh-CN" alt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F1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20"/>
                        </a:spcAft>
                      </a:pPr>
                      <a:r>
                        <a:rPr lang="en-US" sz="1400" kern="100" dirty="0">
                          <a:solidFill>
                            <a:srgbClr val="000000"/>
                          </a:solidFill>
                          <a:latin typeface="Arial"/>
                          <a:ea typeface="宋体"/>
                          <a:cs typeface="Times New Roman"/>
                        </a:rPr>
                        <a:t>P4</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1-3-5</a:t>
                      </a:r>
                      <a:r>
                        <a:rPr lang="zh-CN" sz="1400" kern="100" dirty="0">
                          <a:solidFill>
                            <a:srgbClr val="000000"/>
                          </a:solidFill>
                          <a:latin typeface="Arial"/>
                          <a:ea typeface="宋体"/>
                          <a:cs typeface="Arial"/>
                        </a:rPr>
                        <a:t>）</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120"/>
                        </a:spcAft>
                      </a:pPr>
                      <a:r>
                        <a:rPr lang="en-US" sz="1400" kern="100" dirty="0">
                          <a:solidFill>
                            <a:srgbClr val="000000"/>
                          </a:solidFill>
                          <a:latin typeface="Arial"/>
                          <a:ea typeface="宋体"/>
                          <a:cs typeface="Times New Roman"/>
                        </a:rPr>
                        <a:t>4</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8</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ounded Rectangle 4"/>
          <p:cNvSpPr/>
          <p:nvPr/>
        </p:nvSpPr>
        <p:spPr bwMode="auto">
          <a:xfrm>
            <a:off x="4149229" y="1433299"/>
            <a:ext cx="1040606" cy="2606672"/>
          </a:xfrm>
          <a:prstGeom prst="roundRect">
            <a:avLst/>
          </a:prstGeom>
          <a:solidFill>
            <a:srgbClr val="FFFBBF">
              <a:alpha val="50000"/>
            </a:srgbClr>
          </a:solidFill>
          <a:ln w="9525" cap="flat" cmpd="sng" algn="ctr">
            <a:solidFill>
              <a:schemeClr val="accent1"/>
            </a:solidFill>
            <a:prstDash val="dash"/>
            <a:round/>
            <a:headEnd type="none" w="med" len="med"/>
            <a:tailEnd type="none" w="med" len="med"/>
          </a:ln>
          <a:effectLst/>
        </p:spPr>
        <p:txBody>
          <a:bodyPr lIns="0" tIns="0" rIns="0" bIns="0" anchor="ctr"/>
          <a:lstStyle/>
          <a:p>
            <a:pPr>
              <a:defRPr/>
            </a:pPr>
            <a:endParaRPr lang="zh-CN" altLang="en-US" sz="1350">
              <a:latin typeface="Arial" pitchFamily="34" charset="0"/>
            </a:endParaRPr>
          </a:p>
        </p:txBody>
      </p:sp>
      <p:sp>
        <p:nvSpPr>
          <p:cNvPr id="25603" name="Title 1"/>
          <p:cNvSpPr>
            <a:spLocks noGrp="1"/>
          </p:cNvSpPr>
          <p:nvPr>
            <p:ph type="title"/>
          </p:nvPr>
        </p:nvSpPr>
        <p:spPr/>
        <p:txBody>
          <a:bodyPr/>
          <a:lstStyle/>
          <a:p>
            <a:pPr>
              <a:defRPr/>
            </a:pPr>
            <a:r>
              <a:rPr lang="zh-CN" altLang="en-US" dirty="0">
                <a:latin typeface="微软雅黑" panose="020B0503020204020204" pitchFamily="34" charset="-122"/>
                <a:ea typeface="微软雅黑" panose="020B0503020204020204" pitchFamily="34" charset="-122"/>
              </a:rPr>
              <a:t>组合覆盖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路径覆盖</a:t>
            </a:r>
          </a:p>
        </p:txBody>
      </p:sp>
      <p:sp>
        <p:nvSpPr>
          <p:cNvPr id="25636" name="Rounded Rectangle 6"/>
          <p:cNvSpPr>
            <a:spLocks noChangeArrowheads="1"/>
          </p:cNvSpPr>
          <p:nvPr/>
        </p:nvSpPr>
        <p:spPr bwMode="auto">
          <a:xfrm>
            <a:off x="5446504" y="1709058"/>
            <a:ext cx="785963" cy="2330914"/>
          </a:xfrm>
          <a:prstGeom prst="roundRect">
            <a:avLst>
              <a:gd name="adj" fmla="val 16667"/>
            </a:avLst>
          </a:prstGeom>
          <a:noFill/>
          <a:ln w="9525" algn="ctr">
            <a:solidFill>
              <a:srgbClr val="FF6600"/>
            </a:solidFill>
            <a:prstDash val="dash"/>
            <a:round/>
            <a:headEnd/>
            <a:tailEnd/>
          </a:ln>
        </p:spPr>
        <p:txBody>
          <a:bodyPr lIns="0" tIns="0" rIns="0" bIns="0" anchor="ctr"/>
          <a:lstStyle/>
          <a:p>
            <a:endParaRPr lang="zh-CN" altLang="en-US" sz="1350"/>
          </a:p>
        </p:txBody>
      </p:sp>
      <p:sp>
        <p:nvSpPr>
          <p:cNvPr id="25637" name="TextBox 7"/>
          <p:cNvSpPr txBox="1">
            <a:spLocks noChangeArrowheads="1"/>
          </p:cNvSpPr>
          <p:nvPr/>
        </p:nvSpPr>
        <p:spPr bwMode="auto">
          <a:xfrm>
            <a:off x="1406133" y="4498429"/>
            <a:ext cx="5339953" cy="369332"/>
          </a:xfrm>
          <a:prstGeom prst="rect">
            <a:avLst/>
          </a:prstGeom>
          <a:noFill/>
          <a:ln w="9525">
            <a:noFill/>
            <a:miter lim="800000"/>
            <a:headEnd/>
            <a:tailEnd/>
          </a:ln>
        </p:spPr>
        <p:txBody>
          <a:bodyPr>
            <a:spAutoFit/>
          </a:bodyPr>
          <a:lstStyle/>
          <a:p>
            <a:r>
              <a:rPr lang="zh-CN" altLang="en-US" dirty="0">
                <a:solidFill>
                  <a:srgbClr val="C00000"/>
                </a:solidFill>
              </a:rPr>
              <a:t>覆盖了所有组合，但覆盖路径有限，</a:t>
            </a:r>
            <a:r>
              <a:rPr lang="en-US" altLang="zh-CN" dirty="0">
                <a:solidFill>
                  <a:srgbClr val="C00000"/>
                </a:solidFill>
              </a:rPr>
              <a:t>1-2-5 </a:t>
            </a:r>
            <a:r>
              <a:rPr lang="zh-CN" altLang="en-US" dirty="0">
                <a:solidFill>
                  <a:srgbClr val="C00000"/>
                </a:solidFill>
              </a:rPr>
              <a:t>没被覆盖</a:t>
            </a:r>
          </a:p>
        </p:txBody>
      </p:sp>
      <p:pic>
        <p:nvPicPr>
          <p:cNvPr id="7" name="Picture 2" descr="WhiteBoxTestCase1"/>
          <p:cNvPicPr>
            <a:picLocks noChangeAspect="1" noChangeArrowheads="1"/>
          </p:cNvPicPr>
          <p:nvPr/>
        </p:nvPicPr>
        <p:blipFill>
          <a:blip r:embed="rId3" cstate="print"/>
          <a:srcRect/>
          <a:stretch>
            <a:fillRect/>
          </a:stretch>
        </p:blipFill>
        <p:spPr bwMode="auto">
          <a:xfrm>
            <a:off x="6613029" y="832328"/>
            <a:ext cx="2233244" cy="3293945"/>
          </a:xfrm>
          <a:prstGeom prst="rect">
            <a:avLst/>
          </a:prstGeom>
          <a:noFill/>
          <a:ln w="9525">
            <a:noFill/>
            <a:miter lim="800000"/>
            <a:headEnd/>
            <a:tailEnd/>
          </a:ln>
        </p:spPr>
      </p:pic>
      <p:grpSp>
        <p:nvGrpSpPr>
          <p:cNvPr id="2" name="组合 1">
            <a:extLst>
              <a:ext uri="{FF2B5EF4-FFF2-40B4-BE49-F238E27FC236}">
                <a16:creationId xmlns:a16="http://schemas.microsoft.com/office/drawing/2014/main" id="{7C08E4E1-06AA-D848-0D6D-22AAC3BEE87D}"/>
              </a:ext>
            </a:extLst>
          </p:cNvPr>
          <p:cNvGrpSpPr/>
          <p:nvPr/>
        </p:nvGrpSpPr>
        <p:grpSpPr>
          <a:xfrm>
            <a:off x="7024853" y="752374"/>
            <a:ext cx="1630044" cy="2848262"/>
            <a:chOff x="1208407" y="1329110"/>
            <a:chExt cx="1630044" cy="2848262"/>
          </a:xfrm>
        </p:grpSpPr>
        <p:cxnSp>
          <p:nvCxnSpPr>
            <p:cNvPr id="3" name="肘形连接符 2">
              <a:extLst>
                <a:ext uri="{FF2B5EF4-FFF2-40B4-BE49-F238E27FC236}">
                  <a16:creationId xmlns:a16="http://schemas.microsoft.com/office/drawing/2014/main" id="{9BFF98D9-4212-89F5-C1D6-9CEA948DFA24}"/>
                </a:ext>
              </a:extLst>
            </p:cNvPr>
            <p:cNvCxnSpPr>
              <a:cxnSpLocks/>
            </p:cNvCxnSpPr>
            <p:nvPr/>
          </p:nvCxnSpPr>
          <p:spPr>
            <a:xfrm rot="5400000">
              <a:off x="765808" y="1804278"/>
              <a:ext cx="963035"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肘形连接符 3">
              <a:extLst>
                <a:ext uri="{FF2B5EF4-FFF2-40B4-BE49-F238E27FC236}">
                  <a16:creationId xmlns:a16="http://schemas.microsoft.com/office/drawing/2014/main" id="{85AB2166-9B94-ED67-260B-A5B94D1BC988}"/>
                </a:ext>
              </a:extLst>
            </p:cNvPr>
            <p:cNvCxnSpPr>
              <a:cxnSpLocks/>
            </p:cNvCxnSpPr>
            <p:nvPr/>
          </p:nvCxnSpPr>
          <p:spPr>
            <a:xfrm>
              <a:off x="1253676" y="2285796"/>
              <a:ext cx="157842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7">
              <a:extLst>
                <a:ext uri="{FF2B5EF4-FFF2-40B4-BE49-F238E27FC236}">
                  <a16:creationId xmlns:a16="http://schemas.microsoft.com/office/drawing/2014/main" id="{6C7E0332-8500-3181-89DF-CFC29CF7136E}"/>
                </a:ext>
              </a:extLst>
            </p:cNvPr>
            <p:cNvCxnSpPr>
              <a:cxnSpLocks/>
            </p:cNvCxnSpPr>
            <p:nvPr/>
          </p:nvCxnSpPr>
          <p:spPr>
            <a:xfrm rot="5400000">
              <a:off x="2548854" y="2562691"/>
              <a:ext cx="566493"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肘形连接符 8">
              <a:extLst>
                <a:ext uri="{FF2B5EF4-FFF2-40B4-BE49-F238E27FC236}">
                  <a16:creationId xmlns:a16="http://schemas.microsoft.com/office/drawing/2014/main" id="{DAFD1180-7D80-3CAD-C8B0-56EC0A96BD62}"/>
                </a:ext>
              </a:extLst>
            </p:cNvPr>
            <p:cNvCxnSpPr>
              <a:cxnSpLocks/>
            </p:cNvCxnSpPr>
            <p:nvPr/>
          </p:nvCxnSpPr>
          <p:spPr>
            <a:xfrm>
              <a:off x="1208407" y="2834594"/>
              <a:ext cx="1572079" cy="12700"/>
            </a:xfrm>
            <a:prstGeom prst="bentConnector3">
              <a:avLst/>
            </a:prstGeom>
            <a:ln w="28575">
              <a:solidFill>
                <a:schemeClr val="accent2">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9">
              <a:extLst>
                <a:ext uri="{FF2B5EF4-FFF2-40B4-BE49-F238E27FC236}">
                  <a16:creationId xmlns:a16="http://schemas.microsoft.com/office/drawing/2014/main" id="{00E0D381-81B3-3516-00BB-438745D45D68}"/>
                </a:ext>
              </a:extLst>
            </p:cNvPr>
            <p:cNvCxnSpPr>
              <a:cxnSpLocks/>
            </p:cNvCxnSpPr>
            <p:nvPr/>
          </p:nvCxnSpPr>
          <p:spPr>
            <a:xfrm rot="5400000" flipH="1" flipV="1">
              <a:off x="566410" y="3509157"/>
              <a:ext cx="1336427" cy="3"/>
            </a:xfrm>
            <a:prstGeom prst="bentConnector3">
              <a:avLst/>
            </a:prstGeom>
            <a:ln w="28575">
              <a:solidFill>
                <a:schemeClr val="accent2">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60909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37"/>
                                        </p:tgtEl>
                                        <p:attrNameLst>
                                          <p:attrName>style.visibility</p:attrName>
                                        </p:attrNameLst>
                                      </p:cBhvr>
                                      <p:to>
                                        <p:strVal val="visible"/>
                                      </p:to>
                                    </p:set>
                                    <p:anim calcmode="lin" valueType="num">
                                      <p:cBhvr additive="base">
                                        <p:cTn id="7" dur="500" fill="hold"/>
                                        <p:tgtEl>
                                          <p:spTgt spid="25637"/>
                                        </p:tgtEl>
                                        <p:attrNameLst>
                                          <p:attrName>ppt_x</p:attrName>
                                        </p:attrNameLst>
                                      </p:cBhvr>
                                      <p:tavLst>
                                        <p:tav tm="0">
                                          <p:val>
                                            <p:strVal val="#ppt_x"/>
                                          </p:val>
                                        </p:tav>
                                        <p:tav tm="100000">
                                          <p:val>
                                            <p:strVal val="#ppt_x"/>
                                          </p:val>
                                        </p:tav>
                                      </p:tavLst>
                                    </p:anim>
                                    <p:anim calcmode="lin" valueType="num">
                                      <p:cBhvr additive="base">
                                        <p:cTn id="8" dur="500" fill="hold"/>
                                        <p:tgtEl>
                                          <p:spTgt spid="256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903" y="106138"/>
            <a:ext cx="5829300" cy="594066"/>
          </a:xfrm>
        </p:spPr>
        <p:txBody>
          <a:bodyPr>
            <a:normAutofit/>
          </a:bodyPr>
          <a:lstStyle/>
          <a:p>
            <a:pPr>
              <a:defRPr/>
            </a:pPr>
            <a:r>
              <a:rPr lang="zh-CN" altLang="en-US" dirty="0">
                <a:latin typeface="微软雅黑" panose="020B0503020204020204" pitchFamily="34" charset="-122"/>
                <a:ea typeface="微软雅黑" panose="020B0503020204020204" pitchFamily="34" charset="-122"/>
              </a:rPr>
              <a:t>问题</a:t>
            </a:r>
          </a:p>
        </p:txBody>
      </p:sp>
      <p:sp>
        <p:nvSpPr>
          <p:cNvPr id="3" name="内容占位符 2"/>
          <p:cNvSpPr>
            <a:spLocks noGrp="1"/>
          </p:cNvSpPr>
          <p:nvPr>
            <p:ph idx="1"/>
          </p:nvPr>
        </p:nvSpPr>
        <p:spPr>
          <a:xfrm>
            <a:off x="1023536" y="1084413"/>
            <a:ext cx="4725525" cy="918102"/>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b="1" dirty="0">
                <a:solidFill>
                  <a:srgbClr val="FF6600"/>
                </a:solidFill>
                <a:effectLst>
                  <a:outerShdw blurRad="38100" dist="38100" dir="2700000" algn="tl">
                    <a:srgbClr val="FFFFFF"/>
                  </a:outerShdw>
                </a:effectLst>
                <a:latin typeface="宋体"/>
                <a:ea typeface="宋体"/>
                <a:cs typeface="宋体"/>
              </a:rPr>
              <a:t>条件组合效率不高，有些测试是不必要的</a:t>
            </a:r>
            <a:endParaRPr lang="en-US" altLang="zh-CN" sz="1800" b="1" dirty="0">
              <a:solidFill>
                <a:srgbClr val="FF6600"/>
              </a:solidFill>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b="1" dirty="0">
                <a:solidFill>
                  <a:srgbClr val="FF6600"/>
                </a:solidFill>
                <a:effectLst>
                  <a:outerShdw blurRad="38100" dist="38100" dir="2700000" algn="tl">
                    <a:srgbClr val="FFFFFF"/>
                  </a:outerShdw>
                </a:effectLst>
                <a:latin typeface="宋体"/>
                <a:ea typeface="宋体"/>
                <a:cs typeface="宋体"/>
              </a:rPr>
              <a:t>判定</a:t>
            </a:r>
            <a:r>
              <a:rPr lang="en-US" altLang="zh-CN" sz="1800" b="1" dirty="0">
                <a:solidFill>
                  <a:srgbClr val="FF6600"/>
                </a:solidFill>
                <a:effectLst>
                  <a:outerShdw blurRad="38100" dist="38100" dir="2700000" algn="tl">
                    <a:srgbClr val="FFFFFF"/>
                  </a:outerShdw>
                </a:effectLst>
                <a:latin typeface="宋体"/>
                <a:ea typeface="宋体"/>
                <a:cs typeface="宋体"/>
              </a:rPr>
              <a:t>/</a:t>
            </a:r>
            <a:r>
              <a:rPr lang="zh-CN" altLang="en-US" sz="1800" b="1" dirty="0">
                <a:solidFill>
                  <a:srgbClr val="FF6600"/>
                </a:solidFill>
                <a:effectLst>
                  <a:outerShdw blurRad="38100" dist="38100" dir="2700000" algn="tl">
                    <a:srgbClr val="FFFFFF"/>
                  </a:outerShdw>
                </a:effectLst>
                <a:latin typeface="宋体"/>
                <a:ea typeface="宋体"/>
                <a:cs typeface="宋体"/>
              </a:rPr>
              <a:t>条件 还不够强</a:t>
            </a:r>
            <a:endParaRPr lang="en-US" altLang="zh-CN" sz="1800" b="1" dirty="0">
              <a:solidFill>
                <a:srgbClr val="FF6600"/>
              </a:solidFill>
              <a:effectLst>
                <a:outerShdw blurRad="38100" dist="38100" dir="2700000" algn="tl">
                  <a:srgbClr val="FFFFFF"/>
                </a:outerShdw>
              </a:effectLst>
              <a:latin typeface="宋体"/>
              <a:ea typeface="宋体"/>
              <a:cs typeface="宋体"/>
            </a:endParaRPr>
          </a:p>
        </p:txBody>
      </p:sp>
      <p:grpSp>
        <p:nvGrpSpPr>
          <p:cNvPr id="4" name="组合 3">
            <a:extLst>
              <a:ext uri="{FF2B5EF4-FFF2-40B4-BE49-F238E27FC236}">
                <a16:creationId xmlns:a16="http://schemas.microsoft.com/office/drawing/2014/main" id="{1469527E-56D7-DEED-589A-6065F5079392}"/>
              </a:ext>
            </a:extLst>
          </p:cNvPr>
          <p:cNvGrpSpPr/>
          <p:nvPr/>
        </p:nvGrpSpPr>
        <p:grpSpPr>
          <a:xfrm>
            <a:off x="1671751" y="2015453"/>
            <a:ext cx="4730452" cy="2251065"/>
            <a:chOff x="1243325" y="2789761"/>
            <a:chExt cx="4730452" cy="2251065"/>
          </a:xfrm>
        </p:grpSpPr>
        <p:sp>
          <p:nvSpPr>
            <p:cNvPr id="6" name="文本框 5">
              <a:extLst>
                <a:ext uri="{FF2B5EF4-FFF2-40B4-BE49-F238E27FC236}">
                  <a16:creationId xmlns:a16="http://schemas.microsoft.com/office/drawing/2014/main" id="{36DD25AD-B93D-2DA6-C116-87906333FBA6}"/>
                </a:ext>
              </a:extLst>
            </p:cNvPr>
            <p:cNvSpPr txBox="1"/>
            <p:nvPr/>
          </p:nvSpPr>
          <p:spPr>
            <a:xfrm>
              <a:off x="1243325" y="3717206"/>
              <a:ext cx="2106234" cy="415498"/>
            </a:xfrm>
            <a:prstGeom prst="rect">
              <a:avLst/>
            </a:prstGeom>
            <a:noFill/>
          </p:spPr>
          <p:txBody>
            <a:bodyPr wrap="square" rtlCol="0">
              <a:spAutoFit/>
            </a:bodyPr>
            <a:lstStyle/>
            <a:p>
              <a:r>
                <a:rPr kumimoji="1" lang="zh-CN" altLang="en-US" sz="2100" dirty="0"/>
                <a:t>（</a:t>
              </a:r>
              <a:r>
                <a:rPr kumimoji="1" lang="en-US" altLang="zh-CN" sz="2100" dirty="0"/>
                <a:t>a&gt;0 and b&gt;0</a:t>
              </a:r>
              <a:r>
                <a:rPr kumimoji="1" lang="zh-CN" altLang="en-US" sz="2100" dirty="0"/>
                <a:t>）</a:t>
              </a:r>
              <a:r>
                <a:rPr kumimoji="1" lang="en-US" altLang="zh-CN" sz="2100" dirty="0"/>
                <a:t> </a:t>
              </a:r>
              <a:endParaRPr kumimoji="1" lang="zh-CN" altLang="en-US" sz="2100" dirty="0"/>
            </a:p>
          </p:txBody>
        </p:sp>
        <p:sp>
          <p:nvSpPr>
            <p:cNvPr id="7" name="文本框 6">
              <a:extLst>
                <a:ext uri="{FF2B5EF4-FFF2-40B4-BE49-F238E27FC236}">
                  <a16:creationId xmlns:a16="http://schemas.microsoft.com/office/drawing/2014/main" id="{6C43F27F-1166-8811-8956-902C07329B79}"/>
                </a:ext>
              </a:extLst>
            </p:cNvPr>
            <p:cNvSpPr txBox="1"/>
            <p:nvPr/>
          </p:nvSpPr>
          <p:spPr>
            <a:xfrm>
              <a:off x="3662211" y="2789761"/>
              <a:ext cx="2311566" cy="2251065"/>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a:p>
              <a:pPr>
                <a:lnSpc>
                  <a:spcPct val="150000"/>
                </a:lnSpc>
              </a:pPr>
              <a:r>
                <a:rPr kumimoji="1" lang="en-US" altLang="zh-CN" sz="2400" dirty="0">
                  <a:solidFill>
                    <a:srgbClr val="FF6600"/>
                  </a:solidFill>
                </a:rPr>
                <a:t>.F.  .F.    </a:t>
              </a:r>
              <a:r>
                <a:rPr kumimoji="1" lang="en-US" altLang="zh-CN" sz="2400" dirty="0">
                  <a:solidFill>
                    <a:schemeClr val="tx1">
                      <a:lumMod val="65000"/>
                      <a:lumOff val="35000"/>
                    </a:schemeClr>
                  </a:solidFill>
                </a:rPr>
                <a:t>(-1, -1)</a:t>
              </a:r>
              <a:endParaRPr kumimoji="1" lang="en-US" altLang="zh-CN" sz="2400" dirty="0">
                <a:solidFill>
                  <a:srgbClr val="FF6600"/>
                </a:solidFill>
              </a:endParaRPr>
            </a:p>
          </p:txBody>
        </p:sp>
        <p:sp>
          <p:nvSpPr>
            <p:cNvPr id="8" name="左大括号 7">
              <a:extLst>
                <a:ext uri="{FF2B5EF4-FFF2-40B4-BE49-F238E27FC236}">
                  <a16:creationId xmlns:a16="http://schemas.microsoft.com/office/drawing/2014/main" id="{A7975E26-E67B-B407-4C4B-0DCFF3EBF009}"/>
                </a:ext>
              </a:extLst>
            </p:cNvPr>
            <p:cNvSpPr/>
            <p:nvPr/>
          </p:nvSpPr>
          <p:spPr bwMode="auto">
            <a:xfrm>
              <a:off x="3130247" y="3022275"/>
              <a:ext cx="486054" cy="1859292"/>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grpSp>
    </p:spTree>
    <p:extLst>
      <p:ext uri="{BB962C8B-B14F-4D97-AF65-F5344CB8AC3E}">
        <p14:creationId xmlns:p14="http://schemas.microsoft.com/office/powerpoint/2010/main" val="25197732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901" y="195486"/>
            <a:ext cx="5829300" cy="594066"/>
          </a:xfrm>
        </p:spPr>
        <p:txBody>
          <a:bodyPr/>
          <a:lstStyle/>
          <a:p>
            <a:pPr>
              <a:defRPr/>
            </a:pPr>
            <a:r>
              <a:rPr lang="zh-CN" altLang="en-US" dirty="0">
                <a:latin typeface="微软雅黑" panose="020B0503020204020204" pitchFamily="34" charset="-122"/>
                <a:ea typeface="微软雅黑" panose="020B0503020204020204" pitchFamily="34" charset="-122"/>
              </a:rPr>
              <a:t>修正条件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判定覆盖（</a:t>
            </a:r>
            <a:r>
              <a:rPr lang="en-US" altLang="zh-CN" dirty="0">
                <a:latin typeface="微软雅黑" panose="020B0503020204020204" pitchFamily="34" charset="-122"/>
                <a:ea typeface="微软雅黑" panose="020B0503020204020204" pitchFamily="34" charset="-122"/>
              </a:rPr>
              <a:t>MC/DC</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841081" y="1030121"/>
            <a:ext cx="5742599" cy="1846083"/>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每个判定的所有可能结果至少能取值一次；</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判定中的每个条件的所有可能结果至少取值一次；</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en-US" altLang="zh-CN" sz="1800" dirty="0">
                <a:effectLst>
                  <a:outerShdw blurRad="38100" dist="38100" dir="2700000" algn="tl">
                    <a:srgbClr val="FFFFFF"/>
                  </a:outerShdw>
                </a:effectLst>
                <a:latin typeface="宋体"/>
                <a:ea typeface="宋体"/>
                <a:cs typeface="宋体"/>
              </a:rPr>
              <a:t> </a:t>
            </a:r>
            <a:r>
              <a:rPr lang="zh-CN" altLang="en-US" sz="1800" dirty="0">
                <a:effectLst>
                  <a:outerShdw blurRad="38100" dist="38100" dir="2700000" algn="tl">
                    <a:srgbClr val="FFFFFF"/>
                  </a:outerShdw>
                </a:effectLst>
                <a:latin typeface="宋体"/>
                <a:ea typeface="宋体"/>
                <a:cs typeface="宋体"/>
              </a:rPr>
              <a:t>一个判定中的每个条件独立地对结果产生影响；</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每个入口和出口至少执行一次</a:t>
            </a:r>
          </a:p>
        </p:txBody>
      </p:sp>
      <p:grpSp>
        <p:nvGrpSpPr>
          <p:cNvPr id="9" name="组合 8">
            <a:extLst>
              <a:ext uri="{FF2B5EF4-FFF2-40B4-BE49-F238E27FC236}">
                <a16:creationId xmlns:a16="http://schemas.microsoft.com/office/drawing/2014/main" id="{2985D9F1-EBDB-F499-8307-B13B7F35487D}"/>
              </a:ext>
            </a:extLst>
          </p:cNvPr>
          <p:cNvGrpSpPr/>
          <p:nvPr/>
        </p:nvGrpSpPr>
        <p:grpSpPr>
          <a:xfrm>
            <a:off x="944857" y="3661904"/>
            <a:ext cx="5331252" cy="1165703"/>
            <a:chOff x="944857" y="3661904"/>
            <a:chExt cx="5331252" cy="1165703"/>
          </a:xfrm>
        </p:grpSpPr>
        <p:sp>
          <p:nvSpPr>
            <p:cNvPr id="4" name="矩形 3"/>
            <p:cNvSpPr/>
            <p:nvPr/>
          </p:nvSpPr>
          <p:spPr>
            <a:xfrm>
              <a:off x="944857" y="4227443"/>
              <a:ext cx="5331252" cy="300082"/>
            </a:xfrm>
            <a:prstGeom prst="rect">
              <a:avLst/>
            </a:prstGeom>
          </p:spPr>
          <p:txBody>
            <a:bodyPr wrap="square">
              <a:spAutoFit/>
            </a:bodyPr>
            <a:lstStyle/>
            <a:p>
              <a:r>
                <a:rPr lang="en-US" altLang="zh-CN" sz="1350" dirty="0">
                  <a:hlinkClick r:id="rId2"/>
                </a:rPr>
                <a:t>http://en.wikipedia.org/wiki/Modified_Condition/Decision_Coverage</a:t>
              </a:r>
              <a:endParaRPr lang="zh-CN" altLang="en-US" sz="1350" dirty="0"/>
            </a:p>
          </p:txBody>
        </p:sp>
        <p:grpSp>
          <p:nvGrpSpPr>
            <p:cNvPr id="8" name="组合 7">
              <a:extLst>
                <a:ext uri="{FF2B5EF4-FFF2-40B4-BE49-F238E27FC236}">
                  <a16:creationId xmlns:a16="http://schemas.microsoft.com/office/drawing/2014/main" id="{BAC6A62A-020E-C371-AA5B-7645CFF50C42}"/>
                </a:ext>
              </a:extLst>
            </p:cNvPr>
            <p:cNvGrpSpPr/>
            <p:nvPr/>
          </p:nvGrpSpPr>
          <p:grpSpPr>
            <a:xfrm>
              <a:off x="944857" y="3661904"/>
              <a:ext cx="4761581" cy="1165703"/>
              <a:chOff x="944857" y="3661904"/>
              <a:chExt cx="4761581" cy="1165703"/>
            </a:xfrm>
          </p:grpSpPr>
          <p:sp>
            <p:nvSpPr>
              <p:cNvPr id="6" name="矩形 5"/>
              <p:cNvSpPr/>
              <p:nvPr/>
            </p:nvSpPr>
            <p:spPr>
              <a:xfrm>
                <a:off x="944857" y="4527525"/>
                <a:ext cx="4509501" cy="300082"/>
              </a:xfrm>
              <a:prstGeom prst="rect">
                <a:avLst/>
              </a:prstGeom>
            </p:spPr>
            <p:txBody>
              <a:bodyPr wrap="square">
                <a:spAutoFit/>
              </a:bodyPr>
              <a:lstStyle/>
              <a:p>
                <a:r>
                  <a:rPr lang="en-US" altLang="zh-CN" sz="1350" dirty="0">
                    <a:hlinkClick r:id="rId3"/>
                  </a:rPr>
                  <a:t>http://www.dsl.uow.edu.au/~sergiy/MCDC.html</a:t>
                </a:r>
                <a:endParaRPr lang="zh-CN" altLang="en-US" sz="1350" dirty="0"/>
              </a:p>
            </p:txBody>
          </p:sp>
          <p:sp>
            <p:nvSpPr>
              <p:cNvPr id="5" name="矩形 4"/>
              <p:cNvSpPr/>
              <p:nvPr/>
            </p:nvSpPr>
            <p:spPr>
              <a:xfrm>
                <a:off x="1055716" y="3661904"/>
                <a:ext cx="4650722" cy="415498"/>
              </a:xfrm>
              <a:prstGeom prst="rect">
                <a:avLst/>
              </a:prstGeom>
            </p:spPr>
            <p:txBody>
              <a:bodyPr wrap="square">
                <a:spAutoFit/>
              </a:bodyPr>
              <a:lstStyle/>
              <a:p>
                <a:pPr algn="ctr"/>
                <a:r>
                  <a:rPr lang="zh-CN" altLang="zh-CN" sz="2100" b="1" dirty="0">
                    <a:solidFill>
                      <a:srgbClr val="660066"/>
                    </a:solidFill>
                  </a:rPr>
                  <a:t>&gt;</a:t>
                </a:r>
                <a:r>
                  <a:rPr lang="en-US" altLang="zh-CN" sz="2100" b="1" dirty="0">
                    <a:solidFill>
                      <a:srgbClr val="660066"/>
                    </a:solidFill>
                  </a:rPr>
                  <a:t>=</a:t>
                </a:r>
                <a:r>
                  <a:rPr lang="zh-CN" altLang="en-US" dirty="0"/>
                  <a:t> </a:t>
                </a:r>
                <a:r>
                  <a:rPr lang="en-US" altLang="zh-CN" sz="2100" b="1" dirty="0">
                    <a:solidFill>
                      <a:srgbClr val="660066"/>
                    </a:solidFill>
                  </a:rPr>
                  <a:t>n+1</a:t>
                </a:r>
                <a:r>
                  <a:rPr lang="en-US" altLang="zh-CN" b="1" dirty="0">
                    <a:solidFill>
                      <a:srgbClr val="660066"/>
                    </a:solidFill>
                  </a:rPr>
                  <a:t> </a:t>
                </a:r>
                <a:r>
                  <a:rPr lang="en-US" altLang="zh-CN" dirty="0">
                    <a:solidFill>
                      <a:srgbClr val="3366FF"/>
                    </a:solidFill>
                  </a:rPr>
                  <a:t>test cases for a decision with </a:t>
                </a:r>
                <a:r>
                  <a:rPr lang="en-US" altLang="zh-CN" sz="2100" dirty="0">
                    <a:solidFill>
                      <a:srgbClr val="660066"/>
                    </a:solidFill>
                  </a:rPr>
                  <a:t>n</a:t>
                </a:r>
                <a:r>
                  <a:rPr lang="en-US" altLang="zh-CN" dirty="0"/>
                  <a:t> </a:t>
                </a:r>
                <a:r>
                  <a:rPr lang="en-US" altLang="zh-CN" dirty="0">
                    <a:solidFill>
                      <a:srgbClr val="3366FF"/>
                    </a:solidFill>
                  </a:rPr>
                  <a:t>inputs. </a:t>
                </a:r>
                <a:endParaRPr lang="zh-CN" altLang="en-US" dirty="0">
                  <a:solidFill>
                    <a:srgbClr val="3366FF"/>
                  </a:solidFill>
                </a:endParaRPr>
              </a:p>
            </p:txBody>
          </p:sp>
        </p:grpSp>
      </p:grpSp>
      <p:sp>
        <p:nvSpPr>
          <p:cNvPr id="7" name="文本框 6">
            <a:extLst>
              <a:ext uri="{FF2B5EF4-FFF2-40B4-BE49-F238E27FC236}">
                <a16:creationId xmlns:a16="http://schemas.microsoft.com/office/drawing/2014/main" id="{0E5AA74F-C40D-E03F-6FEA-D8F8902534F2}"/>
              </a:ext>
            </a:extLst>
          </p:cNvPr>
          <p:cNvSpPr txBox="1"/>
          <p:nvPr/>
        </p:nvSpPr>
        <p:spPr>
          <a:xfrm>
            <a:off x="1141190" y="3026245"/>
            <a:ext cx="4650722" cy="415498"/>
          </a:xfrm>
          <a:prstGeom prst="rect">
            <a:avLst/>
          </a:prstGeom>
          <a:noFill/>
        </p:spPr>
        <p:txBody>
          <a:bodyPr wrap="square" rtlCol="0">
            <a:spAutoFit/>
          </a:bodyPr>
          <a:lstStyle/>
          <a:p>
            <a:r>
              <a:rPr kumimoji="1" lang="zh-CN" altLang="en-US" sz="2000" dirty="0">
                <a:solidFill>
                  <a:schemeClr val="accent2">
                    <a:lumMod val="50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accent2">
                    <a:lumMod val="50000"/>
                  </a:schemeClr>
                </a:solidFill>
                <a:latin typeface="Microsoft YaHei" panose="020B0503020204020204" pitchFamily="34" charset="-122"/>
                <a:ea typeface="Microsoft YaHei" panose="020B0503020204020204" pitchFamily="34" charset="-122"/>
              </a:rPr>
              <a:t>a&gt;0 and b&gt;0</a:t>
            </a:r>
            <a:r>
              <a:rPr kumimoji="1" lang="zh-CN" altLang="en-US" sz="2000" dirty="0">
                <a:solidFill>
                  <a:schemeClr val="accent2">
                    <a:lumMod val="50000"/>
                  </a:schemeClr>
                </a:solidFill>
                <a:latin typeface="Microsoft YaHei" panose="020B0503020204020204" pitchFamily="34" charset="-122"/>
                <a:ea typeface="Microsoft YaHei" panose="020B0503020204020204" pitchFamily="34" charset="-122"/>
              </a:rPr>
              <a:t>） 会有多少条用例？</a:t>
            </a:r>
            <a:r>
              <a:rPr kumimoji="1" lang="en-US" altLang="zh-CN" sz="2000" dirty="0">
                <a:solidFill>
                  <a:schemeClr val="accent2">
                    <a:lumMod val="50000"/>
                  </a:schemeClr>
                </a:solidFill>
                <a:latin typeface="Microsoft YaHei" panose="020B0503020204020204" pitchFamily="34" charset="-122"/>
                <a:ea typeface="Microsoft YaHei" panose="020B0503020204020204" pitchFamily="34" charset="-122"/>
              </a:rPr>
              <a:t> </a:t>
            </a:r>
            <a:endParaRPr kumimoji="1" lang="zh-CN" altLang="en-US" sz="2000" dirty="0">
              <a:solidFill>
                <a:schemeClr val="accent2">
                  <a:lumMod val="50000"/>
                </a:schemeClr>
              </a:solidFill>
              <a:latin typeface="Microsoft YaHei" panose="020B0503020204020204" pitchFamily="34" charset="-122"/>
              <a:ea typeface="Microsoft YaHei" panose="020B0503020204020204" pitchFamily="34" charset="-122"/>
            </a:endParaRPr>
          </a:p>
        </p:txBody>
      </p:sp>
      <p:grpSp>
        <p:nvGrpSpPr>
          <p:cNvPr id="10" name="组合 9">
            <a:extLst>
              <a:ext uri="{FF2B5EF4-FFF2-40B4-BE49-F238E27FC236}">
                <a16:creationId xmlns:a16="http://schemas.microsoft.com/office/drawing/2014/main" id="{26C51831-4CA6-25DA-1381-74D47C0A6177}"/>
              </a:ext>
            </a:extLst>
          </p:cNvPr>
          <p:cNvGrpSpPr/>
          <p:nvPr/>
        </p:nvGrpSpPr>
        <p:grpSpPr>
          <a:xfrm>
            <a:off x="5539319" y="2268239"/>
            <a:ext cx="2352824" cy="1697068"/>
            <a:chOff x="3130247" y="2789761"/>
            <a:chExt cx="2843530" cy="1697068"/>
          </a:xfrm>
        </p:grpSpPr>
        <p:sp>
          <p:nvSpPr>
            <p:cNvPr id="12" name="文本框 11">
              <a:extLst>
                <a:ext uri="{FF2B5EF4-FFF2-40B4-BE49-F238E27FC236}">
                  <a16:creationId xmlns:a16="http://schemas.microsoft.com/office/drawing/2014/main" id="{CBE2716F-FE61-6177-0000-C471C52648FF}"/>
                </a:ext>
              </a:extLst>
            </p:cNvPr>
            <p:cNvSpPr txBox="1"/>
            <p:nvPr/>
          </p:nvSpPr>
          <p:spPr>
            <a:xfrm>
              <a:off x="3662211" y="2789761"/>
              <a:ext cx="2311566" cy="1697068"/>
            </a:xfrm>
            <a:prstGeom prst="rect">
              <a:avLst/>
            </a:prstGeom>
            <a:noFill/>
          </p:spPr>
          <p:txBody>
            <a:bodyPr wrap="square" rtlCol="0">
              <a:spAutoFit/>
            </a:bodyPr>
            <a:lstStyle/>
            <a:p>
              <a:pPr>
                <a:lnSpc>
                  <a:spcPct val="150000"/>
                </a:lnSpc>
              </a:pPr>
              <a:r>
                <a:rPr kumimoji="1" lang="en-US" altLang="zh-CN" sz="2400" dirty="0">
                  <a:solidFill>
                    <a:schemeClr val="accent1">
                      <a:lumMod val="75000"/>
                    </a:schemeClr>
                  </a:solidFill>
                </a:rPr>
                <a:t>.T.  .T.    </a:t>
              </a:r>
              <a:r>
                <a:rPr kumimoji="1" lang="en-US" altLang="zh-CN" sz="2400" dirty="0">
                  <a:solidFill>
                    <a:schemeClr val="tx1">
                      <a:lumMod val="65000"/>
                      <a:lumOff val="35000"/>
                    </a:schemeClr>
                  </a:solidFill>
                </a:rPr>
                <a:t>(1, 1)</a:t>
              </a:r>
            </a:p>
            <a:p>
              <a:pPr>
                <a:lnSpc>
                  <a:spcPct val="150000"/>
                </a:lnSpc>
              </a:pPr>
              <a:r>
                <a:rPr kumimoji="1" lang="en-US" altLang="zh-CN" sz="2400" dirty="0">
                  <a:solidFill>
                    <a:schemeClr val="accent1">
                      <a:lumMod val="75000"/>
                    </a:schemeClr>
                  </a:solidFill>
                </a:rPr>
                <a:t>.T.  </a:t>
              </a:r>
              <a:r>
                <a:rPr kumimoji="1" lang="en-US" altLang="zh-CN" sz="2400" dirty="0">
                  <a:solidFill>
                    <a:srgbClr val="FF6600"/>
                  </a:solidFill>
                </a:rPr>
                <a:t>.F.    </a:t>
              </a:r>
              <a:r>
                <a:rPr kumimoji="1" lang="en-US" altLang="zh-CN" sz="2400" dirty="0">
                  <a:solidFill>
                    <a:schemeClr val="tx1">
                      <a:lumMod val="65000"/>
                      <a:lumOff val="35000"/>
                    </a:schemeClr>
                  </a:solidFill>
                </a:rPr>
                <a:t>(1, -1)</a:t>
              </a:r>
            </a:p>
            <a:p>
              <a:pPr>
                <a:lnSpc>
                  <a:spcPct val="150000"/>
                </a:lnSpc>
              </a:pPr>
              <a:r>
                <a:rPr kumimoji="1" lang="en-US" altLang="zh-CN" sz="2400" dirty="0">
                  <a:solidFill>
                    <a:srgbClr val="FF6600"/>
                  </a:solidFill>
                </a:rPr>
                <a:t>.F.  </a:t>
              </a:r>
              <a:r>
                <a:rPr kumimoji="1" lang="en-US" altLang="zh-CN" sz="2400" dirty="0">
                  <a:solidFill>
                    <a:schemeClr val="accent1">
                      <a:lumMod val="75000"/>
                    </a:schemeClr>
                  </a:solidFill>
                </a:rPr>
                <a:t>.T.    </a:t>
              </a:r>
              <a:r>
                <a:rPr kumimoji="1" lang="en-US" altLang="zh-CN" sz="2400" dirty="0">
                  <a:solidFill>
                    <a:schemeClr val="tx1">
                      <a:lumMod val="65000"/>
                      <a:lumOff val="35000"/>
                    </a:schemeClr>
                  </a:solidFill>
                </a:rPr>
                <a:t>(-1, 1)</a:t>
              </a:r>
              <a:endParaRPr kumimoji="1" lang="en-US" altLang="zh-CN" sz="2400" dirty="0">
                <a:solidFill>
                  <a:schemeClr val="accent1">
                    <a:lumMod val="75000"/>
                  </a:schemeClr>
                </a:solidFill>
              </a:endParaRPr>
            </a:p>
          </p:txBody>
        </p:sp>
        <p:sp>
          <p:nvSpPr>
            <p:cNvPr id="13" name="左大括号 12">
              <a:extLst>
                <a:ext uri="{FF2B5EF4-FFF2-40B4-BE49-F238E27FC236}">
                  <a16:creationId xmlns:a16="http://schemas.microsoft.com/office/drawing/2014/main" id="{D569C121-A8BC-71C1-CD43-56CC2D686B29}"/>
                </a:ext>
              </a:extLst>
            </p:cNvPr>
            <p:cNvSpPr/>
            <p:nvPr/>
          </p:nvSpPr>
          <p:spPr bwMode="auto">
            <a:xfrm>
              <a:off x="3130247" y="3022275"/>
              <a:ext cx="486054" cy="1464554"/>
            </a:xfrm>
            <a:prstGeom prst="leftBrace">
              <a:avLst>
                <a:gd name="adj1" fmla="val 29260"/>
                <a:gd name="adj2" fmla="val 50000"/>
              </a:avLst>
            </a:prstGeom>
            <a:noFill/>
            <a:ln w="2857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grpSp>
    </p:spTree>
    <p:extLst>
      <p:ext uri="{BB962C8B-B14F-4D97-AF65-F5344CB8AC3E}">
        <p14:creationId xmlns:p14="http://schemas.microsoft.com/office/powerpoint/2010/main" val="26554537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6478" y="267991"/>
            <a:ext cx="5378054" cy="400050"/>
          </a:xfrm>
        </p:spPr>
        <p:txBody>
          <a:bodyPr vert="horz" lIns="0" tIns="0" rIns="0" bIns="0" rtlCol="0" anchor="ctr">
            <a:normAutofit/>
          </a:bodyPr>
          <a:lstStyle/>
          <a:p>
            <a:pPr>
              <a:defRPr/>
            </a:pP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 基本路径覆盖</a:t>
            </a:r>
            <a:endParaRPr lang="en-US" altLang="zh-CN" dirty="0">
              <a:latin typeface="微软雅黑" panose="020B0503020204020204" pitchFamily="34" charset="-122"/>
              <a:ea typeface="微软雅黑" panose="020B0503020204020204" pitchFamily="34" charset="-122"/>
            </a:endParaRPr>
          </a:p>
        </p:txBody>
      </p:sp>
      <p:sp>
        <p:nvSpPr>
          <p:cNvPr id="26627" name="Rectangle 3"/>
          <p:cNvSpPr>
            <a:spLocks noChangeArrowheads="1"/>
          </p:cNvSpPr>
          <p:nvPr/>
        </p:nvSpPr>
        <p:spPr bwMode="auto">
          <a:xfrm>
            <a:off x="616478" y="855840"/>
            <a:ext cx="7978882" cy="417358"/>
          </a:xfrm>
          <a:prstGeom prst="rect">
            <a:avLst/>
          </a:prstGeom>
          <a:noFill/>
          <a:ln w="9525">
            <a:noFill/>
            <a:miter lim="800000"/>
            <a:headEnd/>
            <a:tailEnd/>
          </a:ln>
        </p:spPr>
        <p:txBody>
          <a:bodyPr wrap="square">
            <a:spAutoFit/>
          </a:bodyPr>
          <a:lstStyle/>
          <a:p>
            <a:pPr eaLnBrk="0" hangingPunct="0">
              <a:lnSpc>
                <a:spcPct val="130000"/>
              </a:lnSpc>
              <a:buClr>
                <a:srgbClr val="91AC4E"/>
              </a:buClr>
              <a:buSzPct val="80000"/>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设计所有的测试用例，来覆盖程序中基本的执行路径。</a:t>
            </a:r>
            <a:endPar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5" name="Table 4"/>
          <p:cNvGraphicFramePr>
            <a:graphicFrameLocks noGrp="1"/>
          </p:cNvGraphicFramePr>
          <p:nvPr/>
        </p:nvGraphicFramePr>
        <p:xfrm>
          <a:off x="731520" y="1544869"/>
          <a:ext cx="7755776" cy="2869189"/>
        </p:xfrm>
        <a:graphic>
          <a:graphicData uri="http://schemas.openxmlformats.org/drawingml/2006/table">
            <a:tbl>
              <a:tblPr/>
              <a:tblGrid>
                <a:gridCol w="2596906">
                  <a:extLst>
                    <a:ext uri="{9D8B030D-6E8A-4147-A177-3AD203B41FA5}">
                      <a16:colId xmlns:a16="http://schemas.microsoft.com/office/drawing/2014/main" val="20000"/>
                    </a:ext>
                  </a:extLst>
                </a:gridCol>
                <a:gridCol w="1587345">
                  <a:extLst>
                    <a:ext uri="{9D8B030D-6E8A-4147-A177-3AD203B41FA5}">
                      <a16:colId xmlns:a16="http://schemas.microsoft.com/office/drawing/2014/main" val="20001"/>
                    </a:ext>
                  </a:extLst>
                </a:gridCol>
                <a:gridCol w="2182599">
                  <a:extLst>
                    <a:ext uri="{9D8B030D-6E8A-4147-A177-3AD203B41FA5}">
                      <a16:colId xmlns:a16="http://schemas.microsoft.com/office/drawing/2014/main" val="20002"/>
                    </a:ext>
                  </a:extLst>
                </a:gridCol>
                <a:gridCol w="1388926">
                  <a:extLst>
                    <a:ext uri="{9D8B030D-6E8A-4147-A177-3AD203B41FA5}">
                      <a16:colId xmlns:a16="http://schemas.microsoft.com/office/drawing/2014/main" val="20003"/>
                    </a:ext>
                  </a:extLst>
                </a:gridCol>
              </a:tblGrid>
              <a:tr h="273589">
                <a:tc>
                  <a:txBody>
                    <a:bodyPr/>
                    <a:lstStyle/>
                    <a:p>
                      <a:pPr algn="just">
                        <a:lnSpc>
                          <a:spcPct val="120000"/>
                        </a:lnSpc>
                        <a:spcAft>
                          <a:spcPts val="120"/>
                        </a:spcAft>
                      </a:pPr>
                      <a:r>
                        <a:rPr lang="zh-CN" sz="1400" kern="100" dirty="0">
                          <a:solidFill>
                            <a:srgbClr val="000000"/>
                          </a:solidFill>
                          <a:latin typeface="Arial"/>
                          <a:ea typeface="宋体"/>
                          <a:cs typeface="Arial"/>
                        </a:rPr>
                        <a:t>测试用例</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dirty="0">
                          <a:solidFill>
                            <a:srgbClr val="000000"/>
                          </a:solidFill>
                          <a:latin typeface="Arial"/>
                          <a:ea typeface="宋体"/>
                          <a:cs typeface="Arial"/>
                        </a:rPr>
                        <a:t>覆盖路径</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a:ea typeface="宋体"/>
                          <a:cs typeface="Arial"/>
                        </a:rPr>
                        <a:t>覆盖条件</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zh-CN" sz="1400" kern="100">
                          <a:solidFill>
                            <a:srgbClr val="000000"/>
                          </a:solidFill>
                          <a:latin typeface="Arial"/>
                          <a:ea typeface="宋体"/>
                          <a:cs typeface="Arial"/>
                        </a:rPr>
                        <a:t>覆盖组合</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9120">
                <a:tc>
                  <a:txBody>
                    <a:bodyPr/>
                    <a:lstStyle/>
                    <a:p>
                      <a:pPr algn="just">
                        <a:spcAft>
                          <a:spcPts val="120"/>
                        </a:spcAft>
                      </a:pPr>
                      <a:r>
                        <a:rPr lang="zh-CN" sz="1400" kern="100">
                          <a:solidFill>
                            <a:srgbClr val="000000"/>
                          </a:solidFill>
                          <a:latin typeface="Arial"/>
                          <a:ea typeface="宋体"/>
                          <a:cs typeface="Arial"/>
                        </a:rPr>
                        <a:t>输入：</a:t>
                      </a:r>
                      <a:r>
                        <a:rPr lang="en-US" sz="1400" kern="100">
                          <a:solidFill>
                            <a:srgbClr val="000000"/>
                          </a:solidFill>
                          <a:latin typeface="Arial"/>
                          <a:ea typeface="宋体"/>
                          <a:cs typeface="Times New Roman"/>
                        </a:rPr>
                        <a:t>a=2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c=6</a:t>
                      </a:r>
                      <a:endParaRPr lang="zh-CN" sz="1400" kern="100">
                        <a:latin typeface="Times New Roman"/>
                        <a:ea typeface="宋体"/>
                        <a:cs typeface="Times New Roman"/>
                      </a:endParaRPr>
                    </a:p>
                    <a:p>
                      <a:pPr algn="just">
                        <a:spcAft>
                          <a:spcPts val="120"/>
                        </a:spcAft>
                      </a:pPr>
                      <a:r>
                        <a:rPr lang="zh-CN" sz="1400" kern="100">
                          <a:solidFill>
                            <a:srgbClr val="000000"/>
                          </a:solidFill>
                          <a:latin typeface="Arial"/>
                          <a:ea typeface="宋体"/>
                          <a:cs typeface="Arial"/>
                        </a:rPr>
                        <a:t>输出：</a:t>
                      </a:r>
                      <a:r>
                        <a:rPr lang="en-US" sz="1400" kern="100">
                          <a:solidFill>
                            <a:srgbClr val="000000"/>
                          </a:solidFill>
                          <a:latin typeface="Arial"/>
                          <a:ea typeface="宋体"/>
                          <a:cs typeface="Times New Roman"/>
                        </a:rPr>
                        <a:t>a=2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c=5</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P1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1-2-4</a:t>
                      </a:r>
                      <a:r>
                        <a:rPr lang="zh-CN" sz="1400" kern="100">
                          <a:solidFill>
                            <a:srgbClr val="000000"/>
                          </a:solidFill>
                          <a:latin typeface="Arial"/>
                          <a:ea typeface="宋体"/>
                          <a:cs typeface="Arial"/>
                        </a:rPr>
                        <a:t>）</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T1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chemeClr val="accent6"/>
                          </a:solidFill>
                          <a:latin typeface="Arial"/>
                          <a:ea typeface="宋体"/>
                          <a:cs typeface="Times New Roman"/>
                        </a:rPr>
                        <a:t>1</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5</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9120">
                <a:tc>
                  <a:txBody>
                    <a:bodyPr/>
                    <a:lstStyle/>
                    <a:p>
                      <a:pPr algn="just">
                        <a:spcAft>
                          <a:spcPts val="120"/>
                        </a:spcAft>
                      </a:pPr>
                      <a:r>
                        <a:rPr lang="zh-CN" sz="1400" kern="100">
                          <a:solidFill>
                            <a:srgbClr val="C00000"/>
                          </a:solidFill>
                          <a:latin typeface="Arial"/>
                          <a:ea typeface="宋体"/>
                          <a:cs typeface="Arial"/>
                        </a:rPr>
                        <a:t>输入：</a:t>
                      </a:r>
                      <a:r>
                        <a:rPr lang="en-US" sz="1400" kern="100">
                          <a:solidFill>
                            <a:srgbClr val="C00000"/>
                          </a:solidFill>
                          <a:latin typeface="Arial"/>
                          <a:ea typeface="宋体"/>
                          <a:cs typeface="Times New Roman"/>
                        </a:rPr>
                        <a:t>a=1</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b=1</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c=-3</a:t>
                      </a:r>
                      <a:endParaRPr lang="zh-CN" sz="1400" kern="100">
                        <a:solidFill>
                          <a:srgbClr val="C00000"/>
                        </a:solidFill>
                        <a:latin typeface="Times New Roman"/>
                        <a:ea typeface="宋体"/>
                        <a:cs typeface="Times New Roman"/>
                      </a:endParaRPr>
                    </a:p>
                    <a:p>
                      <a:pPr algn="just">
                        <a:spcAft>
                          <a:spcPts val="120"/>
                        </a:spcAft>
                      </a:pPr>
                      <a:r>
                        <a:rPr lang="zh-CN" sz="1400" kern="100">
                          <a:solidFill>
                            <a:srgbClr val="C00000"/>
                          </a:solidFill>
                          <a:latin typeface="Arial"/>
                          <a:ea typeface="宋体"/>
                          <a:cs typeface="Arial"/>
                        </a:rPr>
                        <a:t>输出：</a:t>
                      </a:r>
                      <a:r>
                        <a:rPr lang="en-US" sz="1400" kern="100">
                          <a:solidFill>
                            <a:srgbClr val="C00000"/>
                          </a:solidFill>
                          <a:latin typeface="Arial"/>
                          <a:ea typeface="宋体"/>
                          <a:cs typeface="Times New Roman"/>
                        </a:rPr>
                        <a:t>a=1</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b=1</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c=-2</a:t>
                      </a:r>
                      <a:endParaRPr lang="zh-CN" sz="1400" kern="10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dirty="0">
                          <a:solidFill>
                            <a:srgbClr val="C00000"/>
                          </a:solidFill>
                          <a:latin typeface="Arial"/>
                          <a:ea typeface="宋体"/>
                          <a:cs typeface="Times New Roman"/>
                        </a:rPr>
                        <a:t>P2</a:t>
                      </a:r>
                      <a:r>
                        <a:rPr lang="zh-CN" sz="1400" kern="100" dirty="0">
                          <a:solidFill>
                            <a:srgbClr val="C00000"/>
                          </a:solidFill>
                          <a:latin typeface="Arial"/>
                          <a:ea typeface="宋体"/>
                          <a:cs typeface="Arial"/>
                        </a:rPr>
                        <a:t>（</a:t>
                      </a:r>
                      <a:r>
                        <a:rPr lang="en-US" sz="1400" kern="100" dirty="0">
                          <a:solidFill>
                            <a:srgbClr val="C00000"/>
                          </a:solidFill>
                          <a:latin typeface="Arial"/>
                          <a:ea typeface="宋体"/>
                          <a:cs typeface="Times New Roman"/>
                        </a:rPr>
                        <a:t>1-2-5</a:t>
                      </a:r>
                      <a:r>
                        <a:rPr lang="zh-CN" sz="1400" kern="100" dirty="0">
                          <a:solidFill>
                            <a:srgbClr val="C00000"/>
                          </a:solidFill>
                          <a:latin typeface="Arial"/>
                          <a:ea typeface="宋体"/>
                          <a:cs typeface="Arial"/>
                        </a:rPr>
                        <a:t>）</a:t>
                      </a:r>
                      <a:endParaRPr lang="zh-CN" sz="1400" kern="100" dirty="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a:solidFill>
                            <a:srgbClr val="C00000"/>
                          </a:solidFill>
                          <a:latin typeface="Arial"/>
                          <a:ea typeface="宋体"/>
                          <a:cs typeface="Times New Roman"/>
                        </a:rPr>
                        <a:t>T1</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T2</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F3</a:t>
                      </a:r>
                      <a:r>
                        <a:rPr lang="zh-CN" sz="1400" kern="100">
                          <a:solidFill>
                            <a:srgbClr val="C00000"/>
                          </a:solidFill>
                          <a:latin typeface="Arial"/>
                          <a:ea typeface="宋体"/>
                          <a:cs typeface="Arial"/>
                        </a:rPr>
                        <a:t>，</a:t>
                      </a:r>
                      <a:r>
                        <a:rPr lang="en-US" sz="1400" kern="100">
                          <a:solidFill>
                            <a:srgbClr val="C00000"/>
                          </a:solidFill>
                          <a:latin typeface="Arial"/>
                          <a:ea typeface="宋体"/>
                          <a:cs typeface="Times New Roman"/>
                        </a:rPr>
                        <a:t>F4</a:t>
                      </a:r>
                      <a:endParaRPr lang="zh-CN" sz="1400" kern="10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120"/>
                        </a:spcAft>
                      </a:pPr>
                      <a:r>
                        <a:rPr lang="en-US" sz="1400" kern="100" dirty="0">
                          <a:solidFill>
                            <a:srgbClr val="C00000"/>
                          </a:solidFill>
                          <a:latin typeface="Arial"/>
                          <a:ea typeface="宋体"/>
                          <a:cs typeface="Times New Roman"/>
                        </a:rPr>
                        <a:t>1</a:t>
                      </a:r>
                      <a:r>
                        <a:rPr lang="zh-CN" sz="1400" kern="100" dirty="0">
                          <a:solidFill>
                            <a:srgbClr val="C00000"/>
                          </a:solidFill>
                          <a:latin typeface="Arial"/>
                          <a:ea typeface="宋体"/>
                          <a:cs typeface="Arial"/>
                        </a:rPr>
                        <a:t>，</a:t>
                      </a:r>
                      <a:r>
                        <a:rPr lang="en-US" sz="1400" kern="100" dirty="0">
                          <a:solidFill>
                            <a:srgbClr val="C00000"/>
                          </a:solidFill>
                          <a:latin typeface="Arial"/>
                          <a:ea typeface="宋体"/>
                          <a:cs typeface="Times New Roman"/>
                        </a:rPr>
                        <a:t>8</a:t>
                      </a:r>
                      <a:endParaRPr lang="zh-CN" sz="1400" kern="100" dirty="0">
                        <a:solidFill>
                          <a:srgbClr val="C00000"/>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519120">
                <a:tc>
                  <a:txBody>
                    <a:bodyPr/>
                    <a:lstStyle/>
                    <a:p>
                      <a:pPr algn="just">
                        <a:spcAft>
                          <a:spcPts val="120"/>
                        </a:spcAft>
                      </a:pPr>
                      <a:r>
                        <a:rPr lang="zh-CN" sz="1400" kern="100">
                          <a:solidFill>
                            <a:srgbClr val="000000"/>
                          </a:solidFill>
                          <a:latin typeface="Arial"/>
                          <a:ea typeface="宋体"/>
                          <a:cs typeface="Arial"/>
                        </a:rPr>
                        <a:t>输入：</a:t>
                      </a:r>
                      <a:r>
                        <a:rPr lang="en-US" sz="1400" kern="100">
                          <a:solidFill>
                            <a:srgbClr val="000000"/>
                          </a:solidFill>
                          <a:latin typeface="Arial"/>
                          <a:ea typeface="宋体"/>
                          <a:cs typeface="Times New Roman"/>
                        </a:rPr>
                        <a:t>a=2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c=-2</a:t>
                      </a:r>
                      <a:endParaRPr lang="zh-CN" sz="1400" kern="100">
                        <a:latin typeface="Times New Roman"/>
                        <a:ea typeface="宋体"/>
                        <a:cs typeface="Times New Roman"/>
                      </a:endParaRPr>
                    </a:p>
                    <a:p>
                      <a:pPr algn="just">
                        <a:spcAft>
                          <a:spcPts val="120"/>
                        </a:spcAft>
                      </a:pPr>
                      <a:r>
                        <a:rPr lang="zh-CN" sz="1400" kern="100">
                          <a:solidFill>
                            <a:srgbClr val="000000"/>
                          </a:solidFill>
                          <a:latin typeface="Arial"/>
                          <a:ea typeface="宋体"/>
                          <a:cs typeface="Arial"/>
                        </a:rPr>
                        <a:t>输出：</a:t>
                      </a:r>
                      <a:r>
                        <a:rPr lang="en-US" sz="1400" kern="100">
                          <a:solidFill>
                            <a:srgbClr val="000000"/>
                          </a:solidFill>
                          <a:latin typeface="Arial"/>
                          <a:ea typeface="宋体"/>
                          <a:cs typeface="Times New Roman"/>
                        </a:rPr>
                        <a:t>a=2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c=-2</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P3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1-3-4</a:t>
                      </a:r>
                      <a:r>
                        <a:rPr lang="zh-CN" sz="1400" kern="100">
                          <a:solidFill>
                            <a:srgbClr val="000000"/>
                          </a:solidFill>
                          <a:latin typeface="Arial"/>
                          <a:ea typeface="宋体"/>
                          <a:cs typeface="Arial"/>
                        </a:rPr>
                        <a:t>）</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T1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120"/>
                        </a:spcAft>
                      </a:pPr>
                      <a:r>
                        <a:rPr lang="en-US" sz="1400" kern="100">
                          <a:solidFill>
                            <a:srgbClr val="000000"/>
                          </a:solidFill>
                          <a:latin typeface="Arial"/>
                          <a:ea typeface="宋体"/>
                          <a:cs typeface="Times New Roman"/>
                        </a:rPr>
                        <a:t>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6</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9120">
                <a:tc>
                  <a:txBody>
                    <a:bodyPr/>
                    <a:lstStyle/>
                    <a:p>
                      <a:pPr algn="just">
                        <a:spcAft>
                          <a:spcPts val="120"/>
                        </a:spcAft>
                      </a:pPr>
                      <a:r>
                        <a:rPr lang="zh-CN" sz="1400" kern="100">
                          <a:solidFill>
                            <a:srgbClr val="000000"/>
                          </a:solidFill>
                          <a:latin typeface="Arial"/>
                          <a:ea typeface="宋体"/>
                          <a:cs typeface="Arial"/>
                        </a:rPr>
                        <a:t>输入：</a:t>
                      </a:r>
                      <a:r>
                        <a:rPr lang="en-US" sz="1400" kern="100">
                          <a:solidFill>
                            <a:srgbClr val="000000"/>
                          </a:solidFill>
                          <a:latin typeface="Arial"/>
                          <a:ea typeface="宋体"/>
                          <a:cs typeface="Times New Roman"/>
                        </a:rPr>
                        <a:t>a=-1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c=3 </a:t>
                      </a:r>
                      <a:endParaRPr lang="zh-CN" sz="1400" kern="100">
                        <a:latin typeface="Times New Roman"/>
                        <a:ea typeface="宋体"/>
                        <a:cs typeface="Times New Roman"/>
                      </a:endParaRPr>
                    </a:p>
                    <a:p>
                      <a:pPr algn="just">
                        <a:spcAft>
                          <a:spcPts val="120"/>
                        </a:spcAft>
                      </a:pPr>
                      <a:r>
                        <a:rPr lang="zh-CN" sz="1400" kern="100">
                          <a:solidFill>
                            <a:srgbClr val="000000"/>
                          </a:solidFill>
                          <a:latin typeface="Arial"/>
                          <a:ea typeface="宋体"/>
                          <a:cs typeface="Arial"/>
                        </a:rPr>
                        <a:t>输出：</a:t>
                      </a:r>
                      <a:r>
                        <a:rPr lang="en-US" sz="1400" kern="100">
                          <a:solidFill>
                            <a:srgbClr val="000000"/>
                          </a:solidFill>
                          <a:latin typeface="Arial"/>
                          <a:ea typeface="宋体"/>
                          <a:cs typeface="Times New Roman"/>
                        </a:rPr>
                        <a:t>a=-1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c=6</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P3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1-3-4</a:t>
                      </a:r>
                      <a:r>
                        <a:rPr lang="zh-CN" sz="1400" kern="100">
                          <a:solidFill>
                            <a:srgbClr val="000000"/>
                          </a:solidFill>
                          <a:latin typeface="Arial"/>
                          <a:ea typeface="宋体"/>
                          <a:cs typeface="Arial"/>
                        </a:rPr>
                        <a:t>）</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F1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T4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7</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19120">
                <a:tc>
                  <a:txBody>
                    <a:bodyPr/>
                    <a:lstStyle/>
                    <a:p>
                      <a:pPr algn="just">
                        <a:spcAft>
                          <a:spcPts val="120"/>
                        </a:spcAft>
                      </a:pPr>
                      <a:r>
                        <a:rPr lang="zh-CN" sz="1400" kern="100">
                          <a:solidFill>
                            <a:srgbClr val="000000"/>
                          </a:solidFill>
                          <a:latin typeface="Arial"/>
                          <a:ea typeface="宋体"/>
                          <a:cs typeface="Arial"/>
                        </a:rPr>
                        <a:t>输入：</a:t>
                      </a:r>
                      <a:r>
                        <a:rPr lang="en-US" sz="1400" kern="100">
                          <a:solidFill>
                            <a:srgbClr val="000000"/>
                          </a:solidFill>
                          <a:latin typeface="Arial"/>
                          <a:ea typeface="宋体"/>
                          <a:cs typeface="Times New Roman"/>
                        </a:rPr>
                        <a:t>a=-1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c=-3</a:t>
                      </a:r>
                      <a:endParaRPr lang="zh-CN" sz="1400" kern="100">
                        <a:latin typeface="Times New Roman"/>
                        <a:ea typeface="宋体"/>
                        <a:cs typeface="Times New Roman"/>
                      </a:endParaRPr>
                    </a:p>
                    <a:p>
                      <a:pPr algn="just">
                        <a:spcAft>
                          <a:spcPts val="120"/>
                        </a:spcAft>
                      </a:pPr>
                      <a:r>
                        <a:rPr lang="zh-CN" sz="1400" kern="100">
                          <a:solidFill>
                            <a:srgbClr val="000000"/>
                          </a:solidFill>
                          <a:latin typeface="Arial"/>
                          <a:ea typeface="宋体"/>
                          <a:cs typeface="Arial"/>
                        </a:rPr>
                        <a:t>输出：</a:t>
                      </a:r>
                      <a:r>
                        <a:rPr lang="en-US" sz="1400" kern="100">
                          <a:solidFill>
                            <a:srgbClr val="000000"/>
                          </a:solidFill>
                          <a:latin typeface="Arial"/>
                          <a:ea typeface="宋体"/>
                          <a:cs typeface="Times New Roman"/>
                        </a:rPr>
                        <a:t>a=-1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b=-2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c=-5</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a:ea typeface="宋体"/>
                          <a:cs typeface="Times New Roman"/>
                        </a:rPr>
                        <a:t>P4</a:t>
                      </a:r>
                      <a:r>
                        <a:rPr lang="zh-CN" sz="1400" kern="100" dirty="0">
                          <a:solidFill>
                            <a:srgbClr val="000000"/>
                          </a:solidFill>
                          <a:latin typeface="Arial"/>
                          <a:ea typeface="宋体"/>
                          <a:cs typeface="Arial"/>
                        </a:rPr>
                        <a:t>（</a:t>
                      </a:r>
                      <a:r>
                        <a:rPr lang="en-US" sz="1400" kern="100" dirty="0">
                          <a:solidFill>
                            <a:srgbClr val="000000"/>
                          </a:solidFill>
                          <a:latin typeface="Arial"/>
                          <a:ea typeface="宋体"/>
                          <a:cs typeface="Times New Roman"/>
                        </a:rPr>
                        <a:t>1-3-5</a:t>
                      </a:r>
                      <a:r>
                        <a:rPr lang="zh-CN" sz="1400" kern="100" dirty="0">
                          <a:solidFill>
                            <a:srgbClr val="000000"/>
                          </a:solidFill>
                          <a:latin typeface="Arial"/>
                          <a:ea typeface="宋体"/>
                          <a:cs typeface="Arial"/>
                        </a:rPr>
                        <a:t>）</a:t>
                      </a:r>
                      <a:endParaRPr lang="zh-CN" sz="1400" kern="100" dirty="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a:solidFill>
                            <a:srgbClr val="000000"/>
                          </a:solidFill>
                          <a:latin typeface="Arial"/>
                          <a:ea typeface="宋体"/>
                          <a:cs typeface="Times New Roman"/>
                        </a:rPr>
                        <a:t>F1</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F2</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F3</a:t>
                      </a:r>
                      <a:r>
                        <a:rPr lang="zh-CN" sz="1400" kern="100">
                          <a:solidFill>
                            <a:srgbClr val="000000"/>
                          </a:solidFill>
                          <a:latin typeface="Arial"/>
                          <a:ea typeface="宋体"/>
                          <a:cs typeface="Arial"/>
                        </a:rPr>
                        <a:t>，</a:t>
                      </a:r>
                      <a:r>
                        <a:rPr lang="en-US" sz="1400" kern="100">
                          <a:solidFill>
                            <a:srgbClr val="000000"/>
                          </a:solidFill>
                          <a:latin typeface="Arial"/>
                          <a:ea typeface="宋体"/>
                          <a:cs typeface="Times New Roman"/>
                        </a:rPr>
                        <a:t>F4</a:t>
                      </a:r>
                      <a:endParaRPr lang="zh-CN" sz="1400" kern="100">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120"/>
                        </a:spcAft>
                      </a:pPr>
                      <a:r>
                        <a:rPr lang="en-US" sz="1400" kern="100" dirty="0">
                          <a:solidFill>
                            <a:srgbClr val="000000"/>
                          </a:solidFill>
                          <a:latin typeface="Arial"/>
                          <a:ea typeface="宋体"/>
                          <a:cs typeface="Times New Roman"/>
                        </a:rPr>
                        <a:t>4</a:t>
                      </a:r>
                      <a:r>
                        <a:rPr lang="zh-CN" sz="1400" kern="100" dirty="0">
                          <a:solidFill>
                            <a:srgbClr val="000000"/>
                          </a:solidFill>
                          <a:latin typeface="Arial"/>
                          <a:ea typeface="宋体"/>
                          <a:cs typeface="Arial"/>
                        </a:rPr>
                        <a:t>，</a:t>
                      </a:r>
                      <a:r>
                        <a:rPr lang="en-US" sz="1400" kern="100" dirty="0">
                          <a:solidFill>
                            <a:schemeClr val="accent6"/>
                          </a:solidFill>
                          <a:latin typeface="Arial"/>
                          <a:ea typeface="宋体"/>
                          <a:cs typeface="Times New Roman"/>
                        </a:rPr>
                        <a:t>8</a:t>
                      </a:r>
                      <a:endParaRPr lang="zh-CN" sz="1400" kern="100" dirty="0">
                        <a:solidFill>
                          <a:schemeClr val="accent6"/>
                        </a:solidFill>
                        <a:latin typeface="Times New Roman"/>
                        <a:ea typeface="宋体"/>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8356737"/>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78693" y="114013"/>
            <a:ext cx="5076720" cy="659025"/>
          </a:xfrm>
        </p:spPr>
        <p:txBody>
          <a:bodyPr>
            <a:normAutofit/>
          </a:bodyPr>
          <a:lstStyle/>
          <a:p>
            <a:pPr>
              <a:defRPr/>
            </a:pPr>
            <a:r>
              <a:rPr lang="zh-CN" altLang="en-US" dirty="0">
                <a:latin typeface="微软雅黑" panose="020B0503020204020204" pitchFamily="34" charset="-122"/>
                <a:ea typeface="微软雅黑" panose="020B0503020204020204" pitchFamily="34" charset="-122"/>
              </a:rPr>
              <a:t>基本路径覆盖的设计过程</a:t>
            </a:r>
            <a:endParaRPr lang="en-US" altLang="zh-CN" dirty="0">
              <a:latin typeface="微软雅黑" panose="020B0503020204020204" pitchFamily="34" charset="-122"/>
              <a:ea typeface="微软雅黑" panose="020B0503020204020204" pitchFamily="34" charset="-122"/>
            </a:endParaRPr>
          </a:p>
        </p:txBody>
      </p:sp>
      <p:grpSp>
        <p:nvGrpSpPr>
          <p:cNvPr id="27651" name="Group 4"/>
          <p:cNvGrpSpPr>
            <a:grpSpLocks/>
          </p:cNvGrpSpPr>
          <p:nvPr/>
        </p:nvGrpSpPr>
        <p:grpSpPr bwMode="auto">
          <a:xfrm>
            <a:off x="5935287" y="1297903"/>
            <a:ext cx="2816411" cy="3082903"/>
            <a:chOff x="3456" y="2784"/>
            <a:chExt cx="1476" cy="1282"/>
          </a:xfrm>
        </p:grpSpPr>
        <p:sp>
          <p:nvSpPr>
            <p:cNvPr id="27654" name="Line 5"/>
            <p:cNvSpPr>
              <a:spLocks noChangeShapeType="1"/>
            </p:cNvSpPr>
            <p:nvPr/>
          </p:nvSpPr>
          <p:spPr bwMode="auto">
            <a:xfrm>
              <a:off x="3683" y="3617"/>
              <a:ext cx="0" cy="63"/>
            </a:xfrm>
            <a:prstGeom prst="line">
              <a:avLst/>
            </a:prstGeom>
            <a:noFill/>
            <a:ln w="25400">
              <a:solidFill>
                <a:schemeClr val="tx1"/>
              </a:solidFill>
              <a:round/>
              <a:headEnd/>
              <a:tailEnd/>
            </a:ln>
          </p:spPr>
          <p:txBody>
            <a:bodyPr wrap="none" anchor="ctr"/>
            <a:lstStyle/>
            <a:p>
              <a:endParaRPr lang="zh-CN" altLang="en-US" sz="1350"/>
            </a:p>
          </p:txBody>
        </p:sp>
        <p:sp>
          <p:nvSpPr>
            <p:cNvPr id="27655" name="Rectangle 6"/>
            <p:cNvSpPr>
              <a:spLocks noChangeArrowheads="1"/>
            </p:cNvSpPr>
            <p:nvPr/>
          </p:nvSpPr>
          <p:spPr bwMode="auto">
            <a:xfrm>
              <a:off x="4192" y="2881"/>
              <a:ext cx="192" cy="81"/>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grpSp>
          <p:nvGrpSpPr>
            <p:cNvPr id="27656" name="Group 7"/>
            <p:cNvGrpSpPr>
              <a:grpSpLocks/>
            </p:cNvGrpSpPr>
            <p:nvPr/>
          </p:nvGrpSpPr>
          <p:grpSpPr bwMode="auto">
            <a:xfrm>
              <a:off x="4389" y="2903"/>
              <a:ext cx="538" cy="23"/>
              <a:chOff x="3016" y="808"/>
              <a:chExt cx="960" cy="41"/>
            </a:xfrm>
          </p:grpSpPr>
          <p:sp>
            <p:nvSpPr>
              <p:cNvPr id="27722" name="Freeform 8"/>
              <p:cNvSpPr>
                <a:spLocks/>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 name="T10" fmla="*/ 0 60000 65536"/>
                  <a:gd name="T11" fmla="*/ 0 60000 65536"/>
                  <a:gd name="T12" fmla="*/ 0 60000 65536"/>
                  <a:gd name="T13" fmla="*/ 0 60000 65536"/>
                  <a:gd name="T14" fmla="*/ 0 60000 65536"/>
                  <a:gd name="T15" fmla="*/ 0 w 89"/>
                  <a:gd name="T16" fmla="*/ 0 h 41"/>
                  <a:gd name="T17" fmla="*/ 89 w 89"/>
                  <a:gd name="T18" fmla="*/ 41 h 41"/>
                </a:gdLst>
                <a:ahLst/>
                <a:cxnLst>
                  <a:cxn ang="T10">
                    <a:pos x="T0" y="T1"/>
                  </a:cxn>
                  <a:cxn ang="T11">
                    <a:pos x="T2" y="T3"/>
                  </a:cxn>
                  <a:cxn ang="T12">
                    <a:pos x="T4" y="T5"/>
                  </a:cxn>
                  <a:cxn ang="T13">
                    <a:pos x="T6" y="T7"/>
                  </a:cxn>
                  <a:cxn ang="T14">
                    <a:pos x="T8" y="T9"/>
                  </a:cxn>
                </a:cxnLst>
                <a:rect l="T15" t="T16" r="T17" b="T18"/>
                <a:pathLst>
                  <a:path w="89" h="41">
                    <a:moveTo>
                      <a:pt x="0" y="20"/>
                    </a:moveTo>
                    <a:lnTo>
                      <a:pt x="88" y="0"/>
                    </a:lnTo>
                    <a:lnTo>
                      <a:pt x="88" y="20"/>
                    </a:lnTo>
                    <a:lnTo>
                      <a:pt x="88" y="40"/>
                    </a:lnTo>
                    <a:lnTo>
                      <a:pt x="0" y="20"/>
                    </a:lnTo>
                  </a:path>
                </a:pathLst>
              </a:custGeom>
              <a:solidFill>
                <a:srgbClr val="000000"/>
              </a:solidFill>
              <a:ln w="25400" cap="rnd">
                <a:solidFill>
                  <a:schemeClr val="tx1"/>
                </a:solidFill>
                <a:round/>
                <a:headEnd/>
                <a:tailEnd type="triangle" w="med" len="med"/>
              </a:ln>
            </p:spPr>
            <p:txBody>
              <a:bodyPr/>
              <a:lstStyle/>
              <a:p>
                <a:endParaRPr lang="zh-CN" altLang="en-US" sz="1350"/>
              </a:p>
            </p:txBody>
          </p:sp>
          <p:sp>
            <p:nvSpPr>
              <p:cNvPr id="27723" name="Line 9"/>
              <p:cNvSpPr>
                <a:spLocks noChangeShapeType="1"/>
              </p:cNvSpPr>
              <p:nvPr/>
            </p:nvSpPr>
            <p:spPr bwMode="auto">
              <a:xfrm>
                <a:off x="3120" y="836"/>
                <a:ext cx="856" cy="0"/>
              </a:xfrm>
              <a:prstGeom prst="line">
                <a:avLst/>
              </a:prstGeom>
              <a:noFill/>
              <a:ln w="25400">
                <a:solidFill>
                  <a:schemeClr val="tx1"/>
                </a:solidFill>
                <a:round/>
                <a:headEnd/>
                <a:tailEnd/>
              </a:ln>
            </p:spPr>
            <p:txBody>
              <a:bodyPr wrap="none" anchor="ctr"/>
              <a:lstStyle/>
              <a:p>
                <a:endParaRPr lang="zh-CN" altLang="en-US" sz="1350"/>
              </a:p>
            </p:txBody>
          </p:sp>
        </p:grpSp>
        <p:sp>
          <p:nvSpPr>
            <p:cNvPr id="27657" name="Line 10"/>
            <p:cNvSpPr>
              <a:spLocks noChangeShapeType="1"/>
            </p:cNvSpPr>
            <p:nvPr/>
          </p:nvSpPr>
          <p:spPr bwMode="auto">
            <a:xfrm>
              <a:off x="4288" y="2971"/>
              <a:ext cx="0" cy="54"/>
            </a:xfrm>
            <a:prstGeom prst="line">
              <a:avLst/>
            </a:prstGeom>
            <a:noFill/>
            <a:ln w="25400">
              <a:solidFill>
                <a:schemeClr val="tx1"/>
              </a:solidFill>
              <a:round/>
              <a:headEnd/>
              <a:tailEnd/>
            </a:ln>
          </p:spPr>
          <p:txBody>
            <a:bodyPr wrap="none" anchor="ctr"/>
            <a:lstStyle/>
            <a:p>
              <a:endParaRPr lang="zh-CN" altLang="en-US" sz="1350"/>
            </a:p>
          </p:txBody>
        </p:sp>
        <p:sp>
          <p:nvSpPr>
            <p:cNvPr id="27658" name="Freeform 11"/>
            <p:cNvSpPr>
              <a:spLocks/>
            </p:cNvSpPr>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headEnd/>
              <a:tailEnd/>
            </a:ln>
          </p:spPr>
          <p:txBody>
            <a:bodyPr/>
            <a:lstStyle/>
            <a:p>
              <a:endParaRPr lang="zh-CN" altLang="en-US" sz="1350"/>
            </a:p>
          </p:txBody>
        </p:sp>
        <p:sp>
          <p:nvSpPr>
            <p:cNvPr id="27659" name="Freeform 12"/>
            <p:cNvSpPr>
              <a:spLocks/>
            </p:cNvSpPr>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headEnd/>
              <a:tailEnd/>
            </a:ln>
          </p:spPr>
          <p:txBody>
            <a:bodyPr/>
            <a:lstStyle/>
            <a:p>
              <a:endParaRPr lang="zh-CN" altLang="en-US" sz="1350"/>
            </a:p>
          </p:txBody>
        </p:sp>
        <p:sp>
          <p:nvSpPr>
            <p:cNvPr id="27660" name="Line 13"/>
            <p:cNvSpPr>
              <a:spLocks noChangeShapeType="1"/>
            </p:cNvSpPr>
            <p:nvPr/>
          </p:nvSpPr>
          <p:spPr bwMode="auto">
            <a:xfrm flipH="1">
              <a:off x="3976" y="3090"/>
              <a:ext cx="238" cy="0"/>
            </a:xfrm>
            <a:prstGeom prst="line">
              <a:avLst/>
            </a:prstGeom>
            <a:noFill/>
            <a:ln w="25400">
              <a:solidFill>
                <a:schemeClr val="tx1"/>
              </a:solidFill>
              <a:round/>
              <a:headEnd/>
              <a:tailEnd/>
            </a:ln>
          </p:spPr>
          <p:txBody>
            <a:bodyPr wrap="none" anchor="ctr"/>
            <a:lstStyle/>
            <a:p>
              <a:endParaRPr lang="zh-CN" altLang="en-US" sz="1350"/>
            </a:p>
          </p:txBody>
        </p:sp>
        <p:sp>
          <p:nvSpPr>
            <p:cNvPr id="27661" name="Freeform 14"/>
            <p:cNvSpPr>
              <a:spLocks/>
            </p:cNvSpPr>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headEnd/>
              <a:tailEnd/>
            </a:ln>
          </p:spPr>
          <p:txBody>
            <a:bodyPr/>
            <a:lstStyle/>
            <a:p>
              <a:endParaRPr lang="zh-CN" altLang="en-US" sz="1350"/>
            </a:p>
          </p:txBody>
        </p:sp>
        <p:sp>
          <p:nvSpPr>
            <p:cNvPr id="27662" name="Freeform 15"/>
            <p:cNvSpPr>
              <a:spLocks/>
            </p:cNvSpPr>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headEnd/>
              <a:tailEnd/>
            </a:ln>
          </p:spPr>
          <p:txBody>
            <a:bodyPr/>
            <a:lstStyle/>
            <a:p>
              <a:endParaRPr lang="zh-CN" altLang="en-US" sz="1350"/>
            </a:p>
          </p:txBody>
        </p:sp>
        <p:sp>
          <p:nvSpPr>
            <p:cNvPr id="27663" name="Line 16"/>
            <p:cNvSpPr>
              <a:spLocks noChangeShapeType="1"/>
            </p:cNvSpPr>
            <p:nvPr/>
          </p:nvSpPr>
          <p:spPr bwMode="auto">
            <a:xfrm flipH="1">
              <a:off x="3703" y="3211"/>
              <a:ext cx="211" cy="0"/>
            </a:xfrm>
            <a:prstGeom prst="line">
              <a:avLst/>
            </a:prstGeom>
            <a:noFill/>
            <a:ln w="25400">
              <a:solidFill>
                <a:schemeClr val="tx1"/>
              </a:solidFill>
              <a:round/>
              <a:headEnd/>
              <a:tailEnd/>
            </a:ln>
          </p:spPr>
          <p:txBody>
            <a:bodyPr wrap="none" anchor="ctr"/>
            <a:lstStyle/>
            <a:p>
              <a:endParaRPr lang="zh-CN" altLang="en-US" sz="1350"/>
            </a:p>
          </p:txBody>
        </p:sp>
        <p:sp>
          <p:nvSpPr>
            <p:cNvPr id="27664" name="Line 17"/>
            <p:cNvSpPr>
              <a:spLocks noChangeShapeType="1"/>
            </p:cNvSpPr>
            <p:nvPr/>
          </p:nvSpPr>
          <p:spPr bwMode="auto">
            <a:xfrm>
              <a:off x="4353" y="3090"/>
              <a:ext cx="354" cy="0"/>
            </a:xfrm>
            <a:prstGeom prst="line">
              <a:avLst/>
            </a:prstGeom>
            <a:noFill/>
            <a:ln w="25400">
              <a:solidFill>
                <a:schemeClr val="tx1"/>
              </a:solidFill>
              <a:round/>
              <a:headEnd/>
              <a:tailEnd/>
            </a:ln>
          </p:spPr>
          <p:txBody>
            <a:bodyPr wrap="none" anchor="ctr"/>
            <a:lstStyle/>
            <a:p>
              <a:endParaRPr lang="zh-CN" altLang="en-US" sz="1350"/>
            </a:p>
          </p:txBody>
        </p:sp>
        <p:sp>
          <p:nvSpPr>
            <p:cNvPr id="27665" name="Line 18"/>
            <p:cNvSpPr>
              <a:spLocks noChangeShapeType="1"/>
            </p:cNvSpPr>
            <p:nvPr/>
          </p:nvSpPr>
          <p:spPr bwMode="auto">
            <a:xfrm flipV="1">
              <a:off x="3974" y="3087"/>
              <a:ext cx="0" cy="63"/>
            </a:xfrm>
            <a:prstGeom prst="line">
              <a:avLst/>
            </a:prstGeom>
            <a:noFill/>
            <a:ln w="25400">
              <a:solidFill>
                <a:schemeClr val="tx1"/>
              </a:solidFill>
              <a:round/>
              <a:headEnd/>
              <a:tailEnd/>
            </a:ln>
          </p:spPr>
          <p:txBody>
            <a:bodyPr wrap="none" anchor="ctr"/>
            <a:lstStyle/>
            <a:p>
              <a:endParaRPr lang="zh-CN" altLang="en-US" sz="1350"/>
            </a:p>
          </p:txBody>
        </p:sp>
        <p:sp>
          <p:nvSpPr>
            <p:cNvPr id="27666" name="Rectangle 19"/>
            <p:cNvSpPr>
              <a:spLocks noChangeArrowheads="1"/>
            </p:cNvSpPr>
            <p:nvPr/>
          </p:nvSpPr>
          <p:spPr bwMode="auto">
            <a:xfrm>
              <a:off x="4613" y="3186"/>
              <a:ext cx="193" cy="81"/>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27667" name="Line 20"/>
            <p:cNvSpPr>
              <a:spLocks noChangeShapeType="1"/>
            </p:cNvSpPr>
            <p:nvPr/>
          </p:nvSpPr>
          <p:spPr bwMode="auto">
            <a:xfrm flipV="1">
              <a:off x="4714" y="3087"/>
              <a:ext cx="0" cy="95"/>
            </a:xfrm>
            <a:prstGeom prst="line">
              <a:avLst/>
            </a:prstGeom>
            <a:noFill/>
            <a:ln w="25400">
              <a:solidFill>
                <a:schemeClr val="tx1"/>
              </a:solidFill>
              <a:round/>
              <a:headEnd/>
              <a:tailEnd/>
            </a:ln>
          </p:spPr>
          <p:txBody>
            <a:bodyPr wrap="none" anchor="ctr"/>
            <a:lstStyle/>
            <a:p>
              <a:endParaRPr lang="zh-CN" altLang="en-US" sz="1350"/>
            </a:p>
          </p:txBody>
        </p:sp>
        <p:sp>
          <p:nvSpPr>
            <p:cNvPr id="27668" name="Line 21"/>
            <p:cNvSpPr>
              <a:spLocks noChangeShapeType="1"/>
            </p:cNvSpPr>
            <p:nvPr/>
          </p:nvSpPr>
          <p:spPr bwMode="auto">
            <a:xfrm>
              <a:off x="3705" y="3213"/>
              <a:ext cx="0" cy="63"/>
            </a:xfrm>
            <a:prstGeom prst="line">
              <a:avLst/>
            </a:prstGeom>
            <a:noFill/>
            <a:ln w="25400">
              <a:solidFill>
                <a:schemeClr val="tx1"/>
              </a:solidFill>
              <a:round/>
              <a:headEnd/>
              <a:tailEnd/>
            </a:ln>
          </p:spPr>
          <p:txBody>
            <a:bodyPr wrap="none" anchor="ctr"/>
            <a:lstStyle/>
            <a:p>
              <a:endParaRPr lang="zh-CN" altLang="en-US" sz="1350"/>
            </a:p>
          </p:txBody>
        </p:sp>
        <p:sp>
          <p:nvSpPr>
            <p:cNvPr id="27669" name="Freeform 22"/>
            <p:cNvSpPr>
              <a:spLocks/>
            </p:cNvSpPr>
            <p:nvPr/>
          </p:nvSpPr>
          <p:spPr bwMode="auto">
            <a:xfrm>
              <a:off x="3640"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12" y="0"/>
                  </a:lnTo>
                  <a:lnTo>
                    <a:pt x="216" y="112"/>
                  </a:lnTo>
                </a:path>
              </a:pathLst>
            </a:custGeom>
            <a:noFill/>
            <a:ln w="25400" cap="rnd">
              <a:solidFill>
                <a:schemeClr val="tx1"/>
              </a:solidFill>
              <a:round/>
              <a:headEnd/>
              <a:tailEnd/>
            </a:ln>
          </p:spPr>
          <p:txBody>
            <a:bodyPr/>
            <a:lstStyle/>
            <a:p>
              <a:endParaRPr lang="zh-CN" altLang="en-US" sz="1350"/>
            </a:p>
          </p:txBody>
        </p:sp>
        <p:sp>
          <p:nvSpPr>
            <p:cNvPr id="27670" name="Freeform 23"/>
            <p:cNvSpPr>
              <a:spLocks/>
            </p:cNvSpPr>
            <p:nvPr/>
          </p:nvSpPr>
          <p:spPr bwMode="auto">
            <a:xfrm>
              <a:off x="3640" y="3280"/>
              <a:ext cx="184" cy="64"/>
            </a:xfrm>
            <a:custGeom>
              <a:avLst/>
              <a:gdLst>
                <a:gd name="T0" fmla="*/ 0 w 329"/>
                <a:gd name="T1" fmla="*/ 3 h 113"/>
                <a:gd name="T2" fmla="*/ 3 w 329"/>
                <a:gd name="T3" fmla="*/ 0 h 113"/>
                <a:gd name="T4" fmla="*/ 7 w 329"/>
                <a:gd name="T5" fmla="*/ 3 h 113"/>
                <a:gd name="T6" fmla="*/ 10 w 329"/>
                <a:gd name="T7" fmla="*/ 3 h 113"/>
                <a:gd name="T8" fmla="*/ 0 60000 65536"/>
                <a:gd name="T9" fmla="*/ 0 60000 65536"/>
                <a:gd name="T10" fmla="*/ 0 60000 65536"/>
                <a:gd name="T11" fmla="*/ 0 60000 65536"/>
                <a:gd name="T12" fmla="*/ 0 w 329"/>
                <a:gd name="T13" fmla="*/ 0 h 113"/>
                <a:gd name="T14" fmla="*/ 329 w 329"/>
                <a:gd name="T15" fmla="*/ 113 h 113"/>
              </a:gdLst>
              <a:ahLst/>
              <a:cxnLst>
                <a:cxn ang="T8">
                  <a:pos x="T0" y="T1"/>
                </a:cxn>
                <a:cxn ang="T9">
                  <a:pos x="T2" y="T3"/>
                </a:cxn>
                <a:cxn ang="T10">
                  <a:pos x="T4" y="T5"/>
                </a:cxn>
                <a:cxn ang="T11">
                  <a:pos x="T6" y="T7"/>
                </a:cxn>
              </a:cxnLst>
              <a:rect l="T12" t="T13" r="T14" b="T15"/>
              <a:pathLst>
                <a:path w="329" h="113">
                  <a:moveTo>
                    <a:pt x="0" y="112"/>
                  </a:moveTo>
                  <a:lnTo>
                    <a:pt x="112" y="0"/>
                  </a:lnTo>
                  <a:lnTo>
                    <a:pt x="216" y="112"/>
                  </a:lnTo>
                  <a:lnTo>
                    <a:pt x="328" y="112"/>
                  </a:lnTo>
                </a:path>
              </a:pathLst>
            </a:custGeom>
            <a:noFill/>
            <a:ln w="25400" cap="rnd">
              <a:solidFill>
                <a:schemeClr val="tx1"/>
              </a:solidFill>
              <a:round/>
              <a:headEnd/>
              <a:tailEnd/>
            </a:ln>
          </p:spPr>
          <p:txBody>
            <a:bodyPr/>
            <a:lstStyle/>
            <a:p>
              <a:endParaRPr lang="zh-CN" altLang="en-US" sz="1350"/>
            </a:p>
          </p:txBody>
        </p:sp>
        <p:sp>
          <p:nvSpPr>
            <p:cNvPr id="27671" name="Freeform 24"/>
            <p:cNvSpPr>
              <a:spLocks/>
            </p:cNvSpPr>
            <p:nvPr/>
          </p:nvSpPr>
          <p:spPr bwMode="auto">
            <a:xfrm>
              <a:off x="3550"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headEnd/>
              <a:tailEnd/>
            </a:ln>
          </p:spPr>
          <p:txBody>
            <a:bodyPr/>
            <a:lstStyle/>
            <a:p>
              <a:endParaRPr lang="zh-CN" altLang="en-US" sz="1350"/>
            </a:p>
          </p:txBody>
        </p:sp>
        <p:sp>
          <p:nvSpPr>
            <p:cNvPr id="27672" name="Line 25"/>
            <p:cNvSpPr>
              <a:spLocks noChangeShapeType="1"/>
            </p:cNvSpPr>
            <p:nvPr/>
          </p:nvSpPr>
          <p:spPr bwMode="auto">
            <a:xfrm>
              <a:off x="3826" y="3348"/>
              <a:ext cx="0" cy="89"/>
            </a:xfrm>
            <a:prstGeom prst="line">
              <a:avLst/>
            </a:prstGeom>
            <a:noFill/>
            <a:ln w="25400">
              <a:solidFill>
                <a:schemeClr val="tx1"/>
              </a:solidFill>
              <a:round/>
              <a:headEnd/>
              <a:tailEnd/>
            </a:ln>
          </p:spPr>
          <p:txBody>
            <a:bodyPr wrap="none" anchor="ctr"/>
            <a:lstStyle/>
            <a:p>
              <a:endParaRPr lang="zh-CN" altLang="en-US" sz="1350"/>
            </a:p>
          </p:txBody>
        </p:sp>
        <p:sp>
          <p:nvSpPr>
            <p:cNvPr id="27673" name="Rectangle 26"/>
            <p:cNvSpPr>
              <a:spLocks noChangeArrowheads="1"/>
            </p:cNvSpPr>
            <p:nvPr/>
          </p:nvSpPr>
          <p:spPr bwMode="auto">
            <a:xfrm>
              <a:off x="3725" y="3455"/>
              <a:ext cx="193" cy="8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27674" name="Rectangle 27"/>
            <p:cNvSpPr>
              <a:spLocks noChangeArrowheads="1"/>
            </p:cNvSpPr>
            <p:nvPr/>
          </p:nvSpPr>
          <p:spPr bwMode="auto">
            <a:xfrm>
              <a:off x="3456" y="3455"/>
              <a:ext cx="188" cy="8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27675" name="Line 28"/>
            <p:cNvSpPr>
              <a:spLocks noChangeShapeType="1"/>
            </p:cNvSpPr>
            <p:nvPr/>
          </p:nvSpPr>
          <p:spPr bwMode="auto">
            <a:xfrm>
              <a:off x="3552" y="3549"/>
              <a:ext cx="0" cy="59"/>
            </a:xfrm>
            <a:prstGeom prst="line">
              <a:avLst/>
            </a:prstGeom>
            <a:noFill/>
            <a:ln w="25400">
              <a:solidFill>
                <a:schemeClr val="tx1"/>
              </a:solidFill>
              <a:round/>
              <a:headEnd/>
              <a:tailEnd/>
            </a:ln>
          </p:spPr>
          <p:txBody>
            <a:bodyPr wrap="none" anchor="ctr"/>
            <a:lstStyle/>
            <a:p>
              <a:endParaRPr lang="zh-CN" altLang="en-US" sz="1350"/>
            </a:p>
          </p:txBody>
        </p:sp>
        <p:sp>
          <p:nvSpPr>
            <p:cNvPr id="27676" name="Line 29"/>
            <p:cNvSpPr>
              <a:spLocks noChangeShapeType="1"/>
            </p:cNvSpPr>
            <p:nvPr/>
          </p:nvSpPr>
          <p:spPr bwMode="auto">
            <a:xfrm>
              <a:off x="3826" y="3549"/>
              <a:ext cx="0" cy="59"/>
            </a:xfrm>
            <a:prstGeom prst="line">
              <a:avLst/>
            </a:prstGeom>
            <a:noFill/>
            <a:ln w="25400">
              <a:solidFill>
                <a:schemeClr val="tx1"/>
              </a:solidFill>
              <a:round/>
              <a:headEnd/>
              <a:tailEnd/>
            </a:ln>
          </p:spPr>
          <p:txBody>
            <a:bodyPr wrap="none" anchor="ctr"/>
            <a:lstStyle/>
            <a:p>
              <a:endParaRPr lang="zh-CN" altLang="en-US" sz="1350"/>
            </a:p>
          </p:txBody>
        </p:sp>
        <p:sp>
          <p:nvSpPr>
            <p:cNvPr id="27677" name="Line 30"/>
            <p:cNvSpPr>
              <a:spLocks noChangeShapeType="1"/>
            </p:cNvSpPr>
            <p:nvPr/>
          </p:nvSpPr>
          <p:spPr bwMode="auto">
            <a:xfrm>
              <a:off x="3555" y="3615"/>
              <a:ext cx="264" cy="0"/>
            </a:xfrm>
            <a:prstGeom prst="line">
              <a:avLst/>
            </a:prstGeom>
            <a:noFill/>
            <a:ln w="25400">
              <a:solidFill>
                <a:schemeClr val="tx1"/>
              </a:solidFill>
              <a:round/>
              <a:headEnd/>
              <a:tailEnd/>
            </a:ln>
          </p:spPr>
          <p:txBody>
            <a:bodyPr wrap="none" anchor="ctr"/>
            <a:lstStyle/>
            <a:p>
              <a:endParaRPr lang="zh-CN" altLang="en-US" sz="1350"/>
            </a:p>
          </p:txBody>
        </p:sp>
        <p:sp>
          <p:nvSpPr>
            <p:cNvPr id="27678" name="Line 31"/>
            <p:cNvSpPr>
              <a:spLocks noChangeShapeType="1"/>
            </p:cNvSpPr>
            <p:nvPr/>
          </p:nvSpPr>
          <p:spPr bwMode="auto">
            <a:xfrm>
              <a:off x="4039" y="3211"/>
              <a:ext cx="202" cy="0"/>
            </a:xfrm>
            <a:prstGeom prst="line">
              <a:avLst/>
            </a:prstGeom>
            <a:noFill/>
            <a:ln w="25400">
              <a:solidFill>
                <a:schemeClr val="tx1"/>
              </a:solidFill>
              <a:round/>
              <a:headEnd/>
              <a:tailEnd/>
            </a:ln>
          </p:spPr>
          <p:txBody>
            <a:bodyPr wrap="none" anchor="ctr"/>
            <a:lstStyle/>
            <a:p>
              <a:endParaRPr lang="zh-CN" altLang="en-US" sz="1350"/>
            </a:p>
          </p:txBody>
        </p:sp>
        <p:sp>
          <p:nvSpPr>
            <p:cNvPr id="27679" name="Freeform 32"/>
            <p:cNvSpPr>
              <a:spLocks/>
            </p:cNvSpPr>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headEnd/>
              <a:tailEnd/>
            </a:ln>
          </p:spPr>
          <p:txBody>
            <a:bodyPr/>
            <a:lstStyle/>
            <a:p>
              <a:endParaRPr lang="zh-CN" altLang="en-US" sz="1350"/>
            </a:p>
          </p:txBody>
        </p:sp>
        <p:sp>
          <p:nvSpPr>
            <p:cNvPr id="27680" name="Freeform 33"/>
            <p:cNvSpPr>
              <a:spLocks/>
            </p:cNvSpPr>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headEnd/>
              <a:tailEnd/>
            </a:ln>
          </p:spPr>
          <p:txBody>
            <a:bodyPr/>
            <a:lstStyle/>
            <a:p>
              <a:endParaRPr lang="zh-CN" altLang="en-US" sz="1350"/>
            </a:p>
          </p:txBody>
        </p:sp>
        <p:sp>
          <p:nvSpPr>
            <p:cNvPr id="27681" name="Freeform 34"/>
            <p:cNvSpPr>
              <a:spLocks/>
            </p:cNvSpPr>
            <p:nvPr/>
          </p:nvSpPr>
          <p:spPr bwMode="auto">
            <a:xfrm>
              <a:off x="4093"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headEnd/>
              <a:tailEnd/>
            </a:ln>
          </p:spPr>
          <p:txBody>
            <a:bodyPr/>
            <a:lstStyle/>
            <a:p>
              <a:endParaRPr lang="zh-CN" altLang="en-US" sz="1350"/>
            </a:p>
          </p:txBody>
        </p:sp>
        <p:sp>
          <p:nvSpPr>
            <p:cNvPr id="27682" name="Line 35"/>
            <p:cNvSpPr>
              <a:spLocks noChangeShapeType="1"/>
            </p:cNvSpPr>
            <p:nvPr/>
          </p:nvSpPr>
          <p:spPr bwMode="auto">
            <a:xfrm>
              <a:off x="4369" y="3348"/>
              <a:ext cx="0" cy="89"/>
            </a:xfrm>
            <a:prstGeom prst="line">
              <a:avLst/>
            </a:prstGeom>
            <a:noFill/>
            <a:ln w="25400">
              <a:solidFill>
                <a:schemeClr val="tx1"/>
              </a:solidFill>
              <a:round/>
              <a:headEnd/>
              <a:tailEnd/>
            </a:ln>
          </p:spPr>
          <p:txBody>
            <a:bodyPr wrap="none" anchor="ctr"/>
            <a:lstStyle/>
            <a:p>
              <a:endParaRPr lang="zh-CN" altLang="en-US" sz="1350"/>
            </a:p>
          </p:txBody>
        </p:sp>
        <p:sp>
          <p:nvSpPr>
            <p:cNvPr id="27683" name="Rectangle 36"/>
            <p:cNvSpPr>
              <a:spLocks noChangeArrowheads="1"/>
            </p:cNvSpPr>
            <p:nvPr/>
          </p:nvSpPr>
          <p:spPr bwMode="auto">
            <a:xfrm>
              <a:off x="4272" y="3455"/>
              <a:ext cx="193" cy="8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27684" name="Rectangle 37"/>
            <p:cNvSpPr>
              <a:spLocks noChangeArrowheads="1"/>
            </p:cNvSpPr>
            <p:nvPr/>
          </p:nvSpPr>
          <p:spPr bwMode="auto">
            <a:xfrm>
              <a:off x="3999" y="3455"/>
              <a:ext cx="193" cy="86"/>
            </a:xfrm>
            <a:prstGeom prst="rect">
              <a:avLst/>
            </a:prstGeom>
            <a:solidFill>
              <a:schemeClr val="accent1"/>
            </a:solidFill>
            <a:ln w="25400">
              <a:solidFill>
                <a:schemeClr val="tx1"/>
              </a:solidFill>
              <a:miter lim="800000"/>
              <a:headEnd/>
              <a:tailEnd/>
            </a:ln>
          </p:spPr>
          <p:txBody>
            <a:bodyPr wrap="none" anchor="ctr"/>
            <a:lstStyle/>
            <a:p>
              <a:endParaRPr lang="zh-CN" altLang="en-US" sz="1350"/>
            </a:p>
          </p:txBody>
        </p:sp>
        <p:sp>
          <p:nvSpPr>
            <p:cNvPr id="27685" name="Line 38"/>
            <p:cNvSpPr>
              <a:spLocks noChangeShapeType="1"/>
            </p:cNvSpPr>
            <p:nvPr/>
          </p:nvSpPr>
          <p:spPr bwMode="auto">
            <a:xfrm>
              <a:off x="4095" y="3549"/>
              <a:ext cx="0" cy="59"/>
            </a:xfrm>
            <a:prstGeom prst="line">
              <a:avLst/>
            </a:prstGeom>
            <a:noFill/>
            <a:ln w="25400">
              <a:solidFill>
                <a:schemeClr val="tx1"/>
              </a:solidFill>
              <a:round/>
              <a:headEnd/>
              <a:tailEnd/>
            </a:ln>
          </p:spPr>
          <p:txBody>
            <a:bodyPr wrap="none" anchor="ctr"/>
            <a:lstStyle/>
            <a:p>
              <a:endParaRPr lang="zh-CN" altLang="en-US" sz="1350"/>
            </a:p>
          </p:txBody>
        </p:sp>
        <p:sp>
          <p:nvSpPr>
            <p:cNvPr id="27686" name="Line 39"/>
            <p:cNvSpPr>
              <a:spLocks noChangeShapeType="1"/>
            </p:cNvSpPr>
            <p:nvPr/>
          </p:nvSpPr>
          <p:spPr bwMode="auto">
            <a:xfrm>
              <a:off x="4369" y="3549"/>
              <a:ext cx="0" cy="59"/>
            </a:xfrm>
            <a:prstGeom prst="line">
              <a:avLst/>
            </a:prstGeom>
            <a:noFill/>
            <a:ln w="25400">
              <a:solidFill>
                <a:schemeClr val="tx1"/>
              </a:solidFill>
              <a:round/>
              <a:headEnd/>
              <a:tailEnd/>
            </a:ln>
          </p:spPr>
          <p:txBody>
            <a:bodyPr wrap="none" anchor="ctr"/>
            <a:lstStyle/>
            <a:p>
              <a:endParaRPr lang="zh-CN" altLang="en-US" sz="1350"/>
            </a:p>
          </p:txBody>
        </p:sp>
        <p:sp>
          <p:nvSpPr>
            <p:cNvPr id="27687" name="Line 40"/>
            <p:cNvSpPr>
              <a:spLocks noChangeShapeType="1"/>
            </p:cNvSpPr>
            <p:nvPr/>
          </p:nvSpPr>
          <p:spPr bwMode="auto">
            <a:xfrm>
              <a:off x="4241" y="3615"/>
              <a:ext cx="121" cy="0"/>
            </a:xfrm>
            <a:prstGeom prst="line">
              <a:avLst/>
            </a:prstGeom>
            <a:noFill/>
            <a:ln w="25400">
              <a:solidFill>
                <a:schemeClr val="tx1"/>
              </a:solidFill>
              <a:round/>
              <a:headEnd/>
              <a:tailEnd/>
            </a:ln>
          </p:spPr>
          <p:txBody>
            <a:bodyPr wrap="none" anchor="ctr"/>
            <a:lstStyle/>
            <a:p>
              <a:endParaRPr lang="zh-CN" altLang="en-US" sz="1350"/>
            </a:p>
          </p:txBody>
        </p:sp>
        <p:sp>
          <p:nvSpPr>
            <p:cNvPr id="27688" name="Line 41"/>
            <p:cNvSpPr>
              <a:spLocks noChangeShapeType="1"/>
            </p:cNvSpPr>
            <p:nvPr/>
          </p:nvSpPr>
          <p:spPr bwMode="auto">
            <a:xfrm>
              <a:off x="4248" y="3213"/>
              <a:ext cx="0" cy="63"/>
            </a:xfrm>
            <a:prstGeom prst="line">
              <a:avLst/>
            </a:prstGeom>
            <a:noFill/>
            <a:ln w="25400">
              <a:solidFill>
                <a:schemeClr val="tx1"/>
              </a:solidFill>
              <a:round/>
              <a:headEnd/>
              <a:tailEnd/>
            </a:ln>
          </p:spPr>
          <p:txBody>
            <a:bodyPr wrap="none" anchor="ctr"/>
            <a:lstStyle/>
            <a:p>
              <a:endParaRPr lang="zh-CN" altLang="en-US" sz="1350"/>
            </a:p>
          </p:txBody>
        </p:sp>
        <p:sp>
          <p:nvSpPr>
            <p:cNvPr id="27689" name="Line 42"/>
            <p:cNvSpPr>
              <a:spLocks noChangeShapeType="1"/>
            </p:cNvSpPr>
            <p:nvPr/>
          </p:nvSpPr>
          <p:spPr bwMode="auto">
            <a:xfrm>
              <a:off x="4097" y="3615"/>
              <a:ext cx="135" cy="0"/>
            </a:xfrm>
            <a:prstGeom prst="line">
              <a:avLst/>
            </a:prstGeom>
            <a:noFill/>
            <a:ln w="25400">
              <a:solidFill>
                <a:schemeClr val="tx1"/>
              </a:solidFill>
              <a:round/>
              <a:headEnd/>
              <a:tailEnd/>
            </a:ln>
          </p:spPr>
          <p:txBody>
            <a:bodyPr wrap="none" anchor="ctr"/>
            <a:lstStyle/>
            <a:p>
              <a:endParaRPr lang="zh-CN" altLang="en-US" sz="1350"/>
            </a:p>
          </p:txBody>
        </p:sp>
        <p:sp>
          <p:nvSpPr>
            <p:cNvPr id="27690" name="Oval 43"/>
            <p:cNvSpPr>
              <a:spLocks noChangeArrowheads="1"/>
            </p:cNvSpPr>
            <p:nvPr/>
          </p:nvSpPr>
          <p:spPr bwMode="auto">
            <a:xfrm>
              <a:off x="4219" y="3608"/>
              <a:ext cx="13" cy="13"/>
            </a:xfrm>
            <a:prstGeom prst="ellipse">
              <a:avLst/>
            </a:prstGeom>
            <a:solidFill>
              <a:srgbClr val="000000"/>
            </a:solidFill>
            <a:ln w="25400">
              <a:solidFill>
                <a:schemeClr val="tx1"/>
              </a:solidFill>
              <a:round/>
              <a:headEnd/>
              <a:tailEnd/>
            </a:ln>
          </p:spPr>
          <p:txBody>
            <a:bodyPr wrap="none" anchor="ctr"/>
            <a:lstStyle/>
            <a:p>
              <a:endParaRPr lang="zh-CN" altLang="en-US" sz="1350"/>
            </a:p>
          </p:txBody>
        </p:sp>
        <p:sp>
          <p:nvSpPr>
            <p:cNvPr id="27691" name="Oval 44"/>
            <p:cNvSpPr>
              <a:spLocks noChangeArrowheads="1"/>
            </p:cNvSpPr>
            <p:nvPr/>
          </p:nvSpPr>
          <p:spPr bwMode="auto">
            <a:xfrm>
              <a:off x="3676" y="3608"/>
              <a:ext cx="9" cy="13"/>
            </a:xfrm>
            <a:prstGeom prst="ellipse">
              <a:avLst/>
            </a:prstGeom>
            <a:solidFill>
              <a:srgbClr val="000000"/>
            </a:solidFill>
            <a:ln w="25400">
              <a:solidFill>
                <a:schemeClr val="tx1"/>
              </a:solidFill>
              <a:round/>
              <a:headEnd/>
              <a:tailEnd/>
            </a:ln>
          </p:spPr>
          <p:txBody>
            <a:bodyPr wrap="none" anchor="ctr"/>
            <a:lstStyle/>
            <a:p>
              <a:endParaRPr lang="zh-CN" altLang="en-US" sz="1350"/>
            </a:p>
          </p:txBody>
        </p:sp>
        <p:sp>
          <p:nvSpPr>
            <p:cNvPr id="27692" name="Line 45"/>
            <p:cNvSpPr>
              <a:spLocks noChangeShapeType="1"/>
            </p:cNvSpPr>
            <p:nvPr/>
          </p:nvSpPr>
          <p:spPr bwMode="auto">
            <a:xfrm>
              <a:off x="4230" y="3617"/>
              <a:ext cx="0" cy="63"/>
            </a:xfrm>
            <a:prstGeom prst="line">
              <a:avLst/>
            </a:prstGeom>
            <a:noFill/>
            <a:ln w="25400">
              <a:solidFill>
                <a:schemeClr val="tx1"/>
              </a:solidFill>
              <a:round/>
              <a:headEnd/>
              <a:tailEnd/>
            </a:ln>
          </p:spPr>
          <p:txBody>
            <a:bodyPr wrap="none" anchor="ctr"/>
            <a:lstStyle/>
            <a:p>
              <a:endParaRPr lang="zh-CN" altLang="en-US" sz="1350"/>
            </a:p>
          </p:txBody>
        </p:sp>
        <p:sp>
          <p:nvSpPr>
            <p:cNvPr id="27693" name="Line 46"/>
            <p:cNvSpPr>
              <a:spLocks noChangeShapeType="1"/>
            </p:cNvSpPr>
            <p:nvPr/>
          </p:nvSpPr>
          <p:spPr bwMode="auto">
            <a:xfrm flipH="1">
              <a:off x="3994" y="3686"/>
              <a:ext cx="220" cy="0"/>
            </a:xfrm>
            <a:prstGeom prst="line">
              <a:avLst/>
            </a:prstGeom>
            <a:noFill/>
            <a:ln w="25400">
              <a:solidFill>
                <a:schemeClr val="tx1"/>
              </a:solidFill>
              <a:round/>
              <a:headEnd/>
              <a:tailEnd/>
            </a:ln>
          </p:spPr>
          <p:txBody>
            <a:bodyPr wrap="none" anchor="ctr"/>
            <a:lstStyle/>
            <a:p>
              <a:endParaRPr lang="zh-CN" altLang="en-US" sz="1350"/>
            </a:p>
          </p:txBody>
        </p:sp>
        <p:sp>
          <p:nvSpPr>
            <p:cNvPr id="27694" name="Line 47"/>
            <p:cNvSpPr>
              <a:spLocks noChangeShapeType="1"/>
            </p:cNvSpPr>
            <p:nvPr/>
          </p:nvSpPr>
          <p:spPr bwMode="auto">
            <a:xfrm>
              <a:off x="3685" y="3686"/>
              <a:ext cx="296" cy="0"/>
            </a:xfrm>
            <a:prstGeom prst="line">
              <a:avLst/>
            </a:prstGeom>
            <a:noFill/>
            <a:ln w="25400">
              <a:solidFill>
                <a:schemeClr val="tx1"/>
              </a:solidFill>
              <a:round/>
              <a:headEnd/>
              <a:tailEnd/>
            </a:ln>
          </p:spPr>
          <p:txBody>
            <a:bodyPr wrap="none" anchor="ctr"/>
            <a:lstStyle/>
            <a:p>
              <a:endParaRPr lang="zh-CN" altLang="en-US" sz="1350"/>
            </a:p>
          </p:txBody>
        </p:sp>
        <p:sp>
          <p:nvSpPr>
            <p:cNvPr id="27695" name="Oval 48"/>
            <p:cNvSpPr>
              <a:spLocks noChangeArrowheads="1"/>
            </p:cNvSpPr>
            <p:nvPr/>
          </p:nvSpPr>
          <p:spPr bwMode="auto">
            <a:xfrm>
              <a:off x="3976" y="3680"/>
              <a:ext cx="14" cy="9"/>
            </a:xfrm>
            <a:prstGeom prst="ellipse">
              <a:avLst/>
            </a:prstGeom>
            <a:solidFill>
              <a:srgbClr val="000000"/>
            </a:solidFill>
            <a:ln w="25400">
              <a:solidFill>
                <a:schemeClr val="tx1"/>
              </a:solidFill>
              <a:round/>
              <a:headEnd/>
              <a:tailEnd/>
            </a:ln>
          </p:spPr>
          <p:txBody>
            <a:bodyPr wrap="none" anchor="ctr"/>
            <a:lstStyle/>
            <a:p>
              <a:endParaRPr lang="zh-CN" altLang="en-US" sz="1350"/>
            </a:p>
          </p:txBody>
        </p:sp>
        <p:sp>
          <p:nvSpPr>
            <p:cNvPr id="27696" name="Freeform 49"/>
            <p:cNvSpPr>
              <a:spLocks/>
            </p:cNvSpPr>
            <p:nvPr/>
          </p:nvSpPr>
          <p:spPr bwMode="auto">
            <a:xfrm>
              <a:off x="3985" y="3693"/>
              <a:ext cx="189" cy="72"/>
            </a:xfrm>
            <a:custGeom>
              <a:avLst/>
              <a:gdLst>
                <a:gd name="T0" fmla="*/ 0 w 337"/>
                <a:gd name="T1" fmla="*/ 0 h 129"/>
                <a:gd name="T2" fmla="*/ 0 w 337"/>
                <a:gd name="T3" fmla="*/ 4 h 129"/>
                <a:gd name="T4" fmla="*/ 11 w 337"/>
                <a:gd name="T5" fmla="*/ 4 h 129"/>
                <a:gd name="T6" fmla="*/ 0 60000 65536"/>
                <a:gd name="T7" fmla="*/ 0 60000 65536"/>
                <a:gd name="T8" fmla="*/ 0 60000 65536"/>
                <a:gd name="T9" fmla="*/ 0 w 337"/>
                <a:gd name="T10" fmla="*/ 0 h 129"/>
                <a:gd name="T11" fmla="*/ 337 w 337"/>
                <a:gd name="T12" fmla="*/ 129 h 129"/>
              </a:gdLst>
              <a:ahLst/>
              <a:cxnLst>
                <a:cxn ang="T6">
                  <a:pos x="T0" y="T1"/>
                </a:cxn>
                <a:cxn ang="T7">
                  <a:pos x="T2" y="T3"/>
                </a:cxn>
                <a:cxn ang="T8">
                  <a:pos x="T4" y="T5"/>
                </a:cxn>
              </a:cxnLst>
              <a:rect l="T9" t="T10" r="T11" b="T12"/>
              <a:pathLst>
                <a:path w="337" h="129">
                  <a:moveTo>
                    <a:pt x="0" y="0"/>
                  </a:moveTo>
                  <a:lnTo>
                    <a:pt x="0" y="128"/>
                  </a:lnTo>
                  <a:lnTo>
                    <a:pt x="336" y="128"/>
                  </a:lnTo>
                </a:path>
              </a:pathLst>
            </a:custGeom>
            <a:noFill/>
            <a:ln w="25400" cap="rnd">
              <a:solidFill>
                <a:schemeClr val="tx1"/>
              </a:solidFill>
              <a:round/>
              <a:headEnd/>
              <a:tailEnd/>
            </a:ln>
          </p:spPr>
          <p:txBody>
            <a:bodyPr/>
            <a:lstStyle/>
            <a:p>
              <a:endParaRPr lang="zh-CN" altLang="en-US" sz="1350"/>
            </a:p>
          </p:txBody>
        </p:sp>
        <p:sp>
          <p:nvSpPr>
            <p:cNvPr id="27697" name="Oval 50"/>
            <p:cNvSpPr>
              <a:spLocks noChangeArrowheads="1"/>
            </p:cNvSpPr>
            <p:nvPr/>
          </p:nvSpPr>
          <p:spPr bwMode="auto">
            <a:xfrm>
              <a:off x="4169" y="3760"/>
              <a:ext cx="14" cy="9"/>
            </a:xfrm>
            <a:prstGeom prst="ellipse">
              <a:avLst/>
            </a:prstGeom>
            <a:solidFill>
              <a:srgbClr val="000000"/>
            </a:solidFill>
            <a:ln w="25400">
              <a:solidFill>
                <a:schemeClr val="tx1"/>
              </a:solidFill>
              <a:round/>
              <a:headEnd/>
              <a:tailEnd/>
            </a:ln>
          </p:spPr>
          <p:txBody>
            <a:bodyPr wrap="none" anchor="ctr"/>
            <a:lstStyle/>
            <a:p>
              <a:endParaRPr lang="zh-CN" altLang="en-US" sz="1350"/>
            </a:p>
          </p:txBody>
        </p:sp>
        <p:sp>
          <p:nvSpPr>
            <p:cNvPr id="27698" name="Line 51"/>
            <p:cNvSpPr>
              <a:spLocks noChangeShapeType="1"/>
            </p:cNvSpPr>
            <p:nvPr/>
          </p:nvSpPr>
          <p:spPr bwMode="auto">
            <a:xfrm>
              <a:off x="4714" y="3276"/>
              <a:ext cx="0" cy="484"/>
            </a:xfrm>
            <a:prstGeom prst="line">
              <a:avLst/>
            </a:prstGeom>
            <a:noFill/>
            <a:ln w="25400">
              <a:solidFill>
                <a:schemeClr val="tx1"/>
              </a:solidFill>
              <a:round/>
              <a:headEnd/>
              <a:tailEnd/>
            </a:ln>
          </p:spPr>
          <p:txBody>
            <a:bodyPr wrap="none" anchor="ctr"/>
            <a:lstStyle/>
            <a:p>
              <a:endParaRPr lang="zh-CN" altLang="en-US" sz="1350"/>
            </a:p>
          </p:txBody>
        </p:sp>
        <p:sp>
          <p:nvSpPr>
            <p:cNvPr id="27699" name="Line 52"/>
            <p:cNvSpPr>
              <a:spLocks noChangeShapeType="1"/>
            </p:cNvSpPr>
            <p:nvPr/>
          </p:nvSpPr>
          <p:spPr bwMode="auto">
            <a:xfrm>
              <a:off x="4192" y="3767"/>
              <a:ext cx="515" cy="0"/>
            </a:xfrm>
            <a:prstGeom prst="line">
              <a:avLst/>
            </a:prstGeom>
            <a:noFill/>
            <a:ln w="25400">
              <a:solidFill>
                <a:schemeClr val="tx1"/>
              </a:solidFill>
              <a:round/>
              <a:headEnd/>
              <a:tailEnd/>
            </a:ln>
          </p:spPr>
          <p:txBody>
            <a:bodyPr wrap="none" anchor="ctr"/>
            <a:lstStyle/>
            <a:p>
              <a:endParaRPr lang="zh-CN" altLang="en-US" sz="1350"/>
            </a:p>
          </p:txBody>
        </p:sp>
        <p:sp>
          <p:nvSpPr>
            <p:cNvPr id="27700" name="Freeform 53"/>
            <p:cNvSpPr>
              <a:spLocks/>
            </p:cNvSpPr>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headEnd/>
              <a:tailEnd/>
            </a:ln>
          </p:spPr>
          <p:txBody>
            <a:bodyPr/>
            <a:lstStyle/>
            <a:p>
              <a:endParaRPr lang="zh-CN" altLang="en-US" sz="1350"/>
            </a:p>
          </p:txBody>
        </p:sp>
        <p:sp>
          <p:nvSpPr>
            <p:cNvPr id="27701" name="Freeform 54"/>
            <p:cNvSpPr>
              <a:spLocks/>
            </p:cNvSpPr>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headEnd/>
              <a:tailEnd/>
            </a:ln>
          </p:spPr>
          <p:txBody>
            <a:bodyPr/>
            <a:lstStyle/>
            <a:p>
              <a:endParaRPr lang="zh-CN" altLang="en-US" sz="1350"/>
            </a:p>
          </p:txBody>
        </p:sp>
        <p:sp>
          <p:nvSpPr>
            <p:cNvPr id="27702" name="Line 55"/>
            <p:cNvSpPr>
              <a:spLocks noChangeShapeType="1"/>
            </p:cNvSpPr>
            <p:nvPr/>
          </p:nvSpPr>
          <p:spPr bwMode="auto">
            <a:xfrm flipV="1">
              <a:off x="4176" y="3765"/>
              <a:ext cx="0" cy="81"/>
            </a:xfrm>
            <a:prstGeom prst="line">
              <a:avLst/>
            </a:prstGeom>
            <a:noFill/>
            <a:ln w="25400">
              <a:solidFill>
                <a:schemeClr val="tx1"/>
              </a:solidFill>
              <a:round/>
              <a:headEnd/>
              <a:tailEnd/>
            </a:ln>
          </p:spPr>
          <p:txBody>
            <a:bodyPr wrap="none" anchor="ctr"/>
            <a:lstStyle/>
            <a:p>
              <a:endParaRPr lang="zh-CN" altLang="en-US" sz="1350"/>
            </a:p>
          </p:txBody>
        </p:sp>
        <p:sp>
          <p:nvSpPr>
            <p:cNvPr id="27703" name="Freeform 56"/>
            <p:cNvSpPr>
              <a:spLocks/>
            </p:cNvSpPr>
            <p:nvPr/>
          </p:nvSpPr>
          <p:spPr bwMode="auto">
            <a:xfrm>
              <a:off x="4236" y="2917"/>
              <a:ext cx="696" cy="992"/>
            </a:xfrm>
            <a:custGeom>
              <a:avLst/>
              <a:gdLst>
                <a:gd name="T0" fmla="*/ 0 w 1241"/>
                <a:gd name="T1" fmla="*/ 55 h 1769"/>
                <a:gd name="T2" fmla="*/ 39 w 1241"/>
                <a:gd name="T3" fmla="*/ 55 h 1769"/>
                <a:gd name="T4" fmla="*/ 39 w 1241"/>
                <a:gd name="T5" fmla="*/ 0 h 1769"/>
                <a:gd name="T6" fmla="*/ 0 60000 65536"/>
                <a:gd name="T7" fmla="*/ 0 60000 65536"/>
                <a:gd name="T8" fmla="*/ 0 60000 65536"/>
                <a:gd name="T9" fmla="*/ 0 w 1241"/>
                <a:gd name="T10" fmla="*/ 0 h 1769"/>
                <a:gd name="T11" fmla="*/ 1241 w 1241"/>
                <a:gd name="T12" fmla="*/ 1769 h 1769"/>
              </a:gdLst>
              <a:ahLst/>
              <a:cxnLst>
                <a:cxn ang="T6">
                  <a:pos x="T0" y="T1"/>
                </a:cxn>
                <a:cxn ang="T7">
                  <a:pos x="T2" y="T3"/>
                </a:cxn>
                <a:cxn ang="T8">
                  <a:pos x="T4" y="T5"/>
                </a:cxn>
              </a:cxnLst>
              <a:rect l="T9" t="T10" r="T11" b="T12"/>
              <a:pathLst>
                <a:path w="1241" h="1769">
                  <a:moveTo>
                    <a:pt x="0" y="1768"/>
                  </a:moveTo>
                  <a:lnTo>
                    <a:pt x="1240" y="1768"/>
                  </a:lnTo>
                  <a:lnTo>
                    <a:pt x="1240" y="0"/>
                  </a:lnTo>
                </a:path>
              </a:pathLst>
            </a:custGeom>
            <a:noFill/>
            <a:ln w="25400" cap="rnd">
              <a:solidFill>
                <a:schemeClr val="tx1"/>
              </a:solidFill>
              <a:round/>
              <a:headEnd/>
              <a:tailEnd/>
            </a:ln>
          </p:spPr>
          <p:txBody>
            <a:bodyPr/>
            <a:lstStyle/>
            <a:p>
              <a:endParaRPr lang="zh-CN" altLang="en-US" sz="1350"/>
            </a:p>
          </p:txBody>
        </p:sp>
        <p:sp>
          <p:nvSpPr>
            <p:cNvPr id="27704" name="Freeform 57"/>
            <p:cNvSpPr>
              <a:spLocks/>
            </p:cNvSpPr>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headEnd/>
              <a:tailEnd/>
            </a:ln>
          </p:spPr>
          <p:txBody>
            <a:bodyPr/>
            <a:lstStyle/>
            <a:p>
              <a:endParaRPr lang="zh-CN" altLang="en-US" sz="1350"/>
            </a:p>
          </p:txBody>
        </p:sp>
        <p:sp>
          <p:nvSpPr>
            <p:cNvPr id="27705" name="Freeform 58"/>
            <p:cNvSpPr>
              <a:spLocks/>
            </p:cNvSpPr>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headEnd/>
              <a:tailEnd/>
            </a:ln>
          </p:spPr>
          <p:txBody>
            <a:bodyPr/>
            <a:lstStyle/>
            <a:p>
              <a:endParaRPr lang="zh-CN" altLang="en-US" sz="1350"/>
            </a:p>
          </p:txBody>
        </p:sp>
        <p:sp>
          <p:nvSpPr>
            <p:cNvPr id="27706" name="Freeform 59"/>
            <p:cNvSpPr>
              <a:spLocks/>
            </p:cNvSpPr>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headEnd/>
              <a:tailEnd/>
            </a:ln>
          </p:spPr>
          <p:txBody>
            <a:bodyPr/>
            <a:lstStyle/>
            <a:p>
              <a:endParaRPr lang="zh-CN" altLang="en-US" sz="1350"/>
            </a:p>
          </p:txBody>
        </p:sp>
        <p:sp>
          <p:nvSpPr>
            <p:cNvPr id="27707" name="Freeform 60"/>
            <p:cNvSpPr>
              <a:spLocks/>
            </p:cNvSpPr>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headEnd/>
              <a:tailEnd/>
            </a:ln>
          </p:spPr>
          <p:txBody>
            <a:bodyPr/>
            <a:lstStyle/>
            <a:p>
              <a:endParaRPr lang="zh-CN" altLang="en-US" sz="1350"/>
            </a:p>
          </p:txBody>
        </p:sp>
        <p:sp>
          <p:nvSpPr>
            <p:cNvPr id="27708" name="Freeform 61"/>
            <p:cNvSpPr>
              <a:spLocks/>
            </p:cNvSpPr>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headEnd/>
              <a:tailEnd/>
            </a:ln>
          </p:spPr>
          <p:txBody>
            <a:bodyPr/>
            <a:lstStyle/>
            <a:p>
              <a:endParaRPr lang="zh-CN" altLang="en-US" sz="1350"/>
            </a:p>
          </p:txBody>
        </p:sp>
        <p:sp>
          <p:nvSpPr>
            <p:cNvPr id="27709" name="Freeform 62"/>
            <p:cNvSpPr>
              <a:spLocks/>
            </p:cNvSpPr>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headEnd/>
              <a:tailEnd/>
            </a:ln>
          </p:spPr>
          <p:txBody>
            <a:bodyPr/>
            <a:lstStyle/>
            <a:p>
              <a:endParaRPr lang="zh-CN" altLang="en-US" sz="1350"/>
            </a:p>
          </p:txBody>
        </p:sp>
        <p:sp>
          <p:nvSpPr>
            <p:cNvPr id="27710" name="Freeform 63"/>
            <p:cNvSpPr>
              <a:spLocks/>
            </p:cNvSpPr>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headEnd/>
              <a:tailEnd/>
            </a:ln>
          </p:spPr>
          <p:txBody>
            <a:bodyPr/>
            <a:lstStyle/>
            <a:p>
              <a:endParaRPr lang="zh-CN" altLang="en-US" sz="1350"/>
            </a:p>
          </p:txBody>
        </p:sp>
        <p:sp>
          <p:nvSpPr>
            <p:cNvPr id="27711" name="Freeform 64"/>
            <p:cNvSpPr>
              <a:spLocks/>
            </p:cNvSpPr>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headEnd/>
              <a:tailEnd/>
            </a:ln>
          </p:spPr>
          <p:txBody>
            <a:bodyPr/>
            <a:lstStyle/>
            <a:p>
              <a:endParaRPr lang="zh-CN" altLang="en-US" sz="1350"/>
            </a:p>
          </p:txBody>
        </p:sp>
        <p:sp>
          <p:nvSpPr>
            <p:cNvPr id="27712" name="Freeform 65"/>
            <p:cNvSpPr>
              <a:spLocks/>
            </p:cNvSpPr>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headEnd/>
              <a:tailEnd/>
            </a:ln>
          </p:spPr>
          <p:txBody>
            <a:bodyPr/>
            <a:lstStyle/>
            <a:p>
              <a:endParaRPr lang="zh-CN" altLang="en-US" sz="1350"/>
            </a:p>
          </p:txBody>
        </p:sp>
        <p:sp>
          <p:nvSpPr>
            <p:cNvPr id="27713" name="Freeform 66"/>
            <p:cNvSpPr>
              <a:spLocks/>
            </p:cNvSpPr>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headEnd/>
              <a:tailEnd/>
            </a:ln>
          </p:spPr>
          <p:txBody>
            <a:bodyPr/>
            <a:lstStyle/>
            <a:p>
              <a:endParaRPr lang="zh-CN" altLang="en-US" sz="1350"/>
            </a:p>
          </p:txBody>
        </p:sp>
        <p:sp>
          <p:nvSpPr>
            <p:cNvPr id="27714" name="Line 67"/>
            <p:cNvSpPr>
              <a:spLocks noChangeShapeType="1"/>
            </p:cNvSpPr>
            <p:nvPr/>
          </p:nvSpPr>
          <p:spPr bwMode="auto">
            <a:xfrm>
              <a:off x="4313" y="3345"/>
              <a:ext cx="40" cy="0"/>
            </a:xfrm>
            <a:prstGeom prst="line">
              <a:avLst/>
            </a:prstGeom>
            <a:noFill/>
            <a:ln w="25400">
              <a:solidFill>
                <a:schemeClr val="tx1"/>
              </a:solidFill>
              <a:round/>
              <a:headEnd/>
              <a:tailEnd/>
            </a:ln>
          </p:spPr>
          <p:txBody>
            <a:bodyPr wrap="none" anchor="ctr"/>
            <a:lstStyle/>
            <a:p>
              <a:endParaRPr lang="zh-CN" altLang="en-US" sz="1350"/>
            </a:p>
          </p:txBody>
        </p:sp>
        <p:sp>
          <p:nvSpPr>
            <p:cNvPr id="27715" name="AutoShape 68"/>
            <p:cNvSpPr>
              <a:spLocks noChangeArrowheads="1"/>
            </p:cNvSpPr>
            <p:nvPr/>
          </p:nvSpPr>
          <p:spPr bwMode="auto">
            <a:xfrm>
              <a:off x="4210" y="3016"/>
              <a:ext cx="148" cy="134"/>
            </a:xfrm>
            <a:prstGeom prst="diamond">
              <a:avLst/>
            </a:prstGeom>
            <a:solidFill>
              <a:srgbClr val="3366FF"/>
            </a:solidFill>
            <a:ln w="25400">
              <a:noFill/>
              <a:miter lim="800000"/>
              <a:headEnd/>
              <a:tailEnd/>
            </a:ln>
          </p:spPr>
          <p:txBody>
            <a:bodyPr wrap="none" anchor="ctr"/>
            <a:lstStyle/>
            <a:p>
              <a:endParaRPr lang="zh-CN" altLang="en-US" sz="1350"/>
            </a:p>
          </p:txBody>
        </p:sp>
        <p:sp>
          <p:nvSpPr>
            <p:cNvPr id="27716" name="AutoShape 69"/>
            <p:cNvSpPr>
              <a:spLocks noChangeArrowheads="1"/>
            </p:cNvSpPr>
            <p:nvPr/>
          </p:nvSpPr>
          <p:spPr bwMode="auto">
            <a:xfrm>
              <a:off x="3896" y="3141"/>
              <a:ext cx="148" cy="135"/>
            </a:xfrm>
            <a:prstGeom prst="diamond">
              <a:avLst/>
            </a:prstGeom>
            <a:solidFill>
              <a:srgbClr val="3366FF"/>
            </a:solidFill>
            <a:ln w="25400">
              <a:noFill/>
              <a:miter lim="800000"/>
              <a:headEnd/>
              <a:tailEnd/>
            </a:ln>
          </p:spPr>
          <p:txBody>
            <a:bodyPr wrap="none" anchor="ctr"/>
            <a:lstStyle/>
            <a:p>
              <a:endParaRPr lang="zh-CN" altLang="en-US" sz="1350"/>
            </a:p>
          </p:txBody>
        </p:sp>
        <p:sp>
          <p:nvSpPr>
            <p:cNvPr id="27717" name="AutoShape 70"/>
            <p:cNvSpPr>
              <a:spLocks noChangeArrowheads="1"/>
            </p:cNvSpPr>
            <p:nvPr/>
          </p:nvSpPr>
          <p:spPr bwMode="auto">
            <a:xfrm>
              <a:off x="3622" y="3271"/>
              <a:ext cx="148" cy="135"/>
            </a:xfrm>
            <a:prstGeom prst="diamond">
              <a:avLst/>
            </a:prstGeom>
            <a:solidFill>
              <a:srgbClr val="3366FF"/>
            </a:solidFill>
            <a:ln w="25400">
              <a:noFill/>
              <a:miter lim="800000"/>
              <a:headEnd/>
              <a:tailEnd/>
            </a:ln>
          </p:spPr>
          <p:txBody>
            <a:bodyPr wrap="none" anchor="ctr"/>
            <a:lstStyle/>
            <a:p>
              <a:endParaRPr lang="zh-CN" altLang="en-US" sz="1350"/>
            </a:p>
          </p:txBody>
        </p:sp>
        <p:sp>
          <p:nvSpPr>
            <p:cNvPr id="27718" name="AutoShape 71"/>
            <p:cNvSpPr>
              <a:spLocks noChangeArrowheads="1"/>
            </p:cNvSpPr>
            <p:nvPr/>
          </p:nvSpPr>
          <p:spPr bwMode="auto">
            <a:xfrm>
              <a:off x="4169" y="3271"/>
              <a:ext cx="148" cy="135"/>
            </a:xfrm>
            <a:prstGeom prst="diamond">
              <a:avLst/>
            </a:prstGeom>
            <a:solidFill>
              <a:srgbClr val="3366FF"/>
            </a:solidFill>
            <a:ln w="25400">
              <a:noFill/>
              <a:miter lim="800000"/>
              <a:headEnd/>
              <a:tailEnd/>
            </a:ln>
          </p:spPr>
          <p:txBody>
            <a:bodyPr wrap="none" anchor="ctr"/>
            <a:lstStyle/>
            <a:p>
              <a:endParaRPr lang="zh-CN" altLang="en-US" sz="1350"/>
            </a:p>
          </p:txBody>
        </p:sp>
        <p:sp>
          <p:nvSpPr>
            <p:cNvPr id="27719" name="AutoShape 72"/>
            <p:cNvSpPr>
              <a:spLocks noChangeArrowheads="1"/>
            </p:cNvSpPr>
            <p:nvPr/>
          </p:nvSpPr>
          <p:spPr bwMode="auto">
            <a:xfrm>
              <a:off x="4093" y="3837"/>
              <a:ext cx="148" cy="134"/>
            </a:xfrm>
            <a:prstGeom prst="diamond">
              <a:avLst/>
            </a:prstGeom>
            <a:solidFill>
              <a:srgbClr val="3366FF"/>
            </a:solidFill>
            <a:ln w="25400">
              <a:noFill/>
              <a:miter lim="800000"/>
              <a:headEnd/>
              <a:tailEnd/>
            </a:ln>
          </p:spPr>
          <p:txBody>
            <a:bodyPr wrap="none" anchor="ctr"/>
            <a:lstStyle/>
            <a:p>
              <a:endParaRPr lang="zh-CN" altLang="en-US" sz="1350"/>
            </a:p>
          </p:txBody>
        </p:sp>
        <p:sp>
          <p:nvSpPr>
            <p:cNvPr id="27720" name="Line 73"/>
            <p:cNvSpPr>
              <a:spLocks noChangeShapeType="1"/>
            </p:cNvSpPr>
            <p:nvPr/>
          </p:nvSpPr>
          <p:spPr bwMode="auto">
            <a:xfrm>
              <a:off x="4169" y="3968"/>
              <a:ext cx="1" cy="98"/>
            </a:xfrm>
            <a:prstGeom prst="line">
              <a:avLst/>
            </a:prstGeom>
            <a:noFill/>
            <a:ln w="25400">
              <a:solidFill>
                <a:schemeClr val="tx1"/>
              </a:solidFill>
              <a:round/>
              <a:headEnd/>
              <a:tailEnd type="triangle" w="med" len="med"/>
            </a:ln>
          </p:spPr>
          <p:txBody>
            <a:bodyPr lIns="47625" tIns="19050" rIns="47625" bIns="19050">
              <a:spAutoFit/>
            </a:bodyPr>
            <a:lstStyle/>
            <a:p>
              <a:endParaRPr lang="zh-CN" altLang="en-US" sz="1350"/>
            </a:p>
          </p:txBody>
        </p:sp>
        <p:sp>
          <p:nvSpPr>
            <p:cNvPr id="27721" name="Line 74"/>
            <p:cNvSpPr>
              <a:spLocks noChangeShapeType="1"/>
            </p:cNvSpPr>
            <p:nvPr/>
          </p:nvSpPr>
          <p:spPr bwMode="auto">
            <a:xfrm>
              <a:off x="4290" y="2784"/>
              <a:ext cx="1" cy="98"/>
            </a:xfrm>
            <a:prstGeom prst="line">
              <a:avLst/>
            </a:prstGeom>
            <a:noFill/>
            <a:ln w="25400">
              <a:solidFill>
                <a:schemeClr val="tx1"/>
              </a:solidFill>
              <a:round/>
              <a:headEnd/>
              <a:tailEnd type="triangle" w="med" len="med"/>
            </a:ln>
          </p:spPr>
          <p:txBody>
            <a:bodyPr lIns="47625" tIns="19050" rIns="47625" bIns="19050">
              <a:spAutoFit/>
            </a:bodyPr>
            <a:lstStyle/>
            <a:p>
              <a:endParaRPr lang="zh-CN" altLang="en-US" sz="1350"/>
            </a:p>
          </p:txBody>
        </p:sp>
      </p:grpSp>
      <p:sp>
        <p:nvSpPr>
          <p:cNvPr id="17413" name="Rectangle 75"/>
          <p:cNvSpPr>
            <a:spLocks noChangeArrowheads="1"/>
          </p:cNvSpPr>
          <p:nvPr/>
        </p:nvSpPr>
        <p:spPr bwMode="auto">
          <a:xfrm>
            <a:off x="493389" y="1538683"/>
            <a:ext cx="5520131" cy="1975990"/>
          </a:xfrm>
          <a:prstGeom prst="rect">
            <a:avLst/>
          </a:prstGeom>
          <a:noFill/>
          <a:ln w="9525">
            <a:noFill/>
            <a:miter lim="800000"/>
            <a:headEnd/>
            <a:tailEnd/>
          </a:ln>
        </p:spPr>
        <p:txBody>
          <a:bodyPr wrap="square">
            <a:spAutoFit/>
          </a:bodyPr>
          <a:lstStyle/>
          <a:p>
            <a:pPr marL="342900" indent="-342900" eaLnBrk="0" hangingPunct="0">
              <a:lnSpc>
                <a:spcPct val="150000"/>
              </a:lnSpc>
              <a:buFontTx/>
              <a:buAutoNum type="arabicPeriod"/>
              <a:defRPr/>
            </a:pPr>
            <a:r>
              <a:rPr lang="zh-CN" altLang="en-US" sz="2100" dirty="0">
                <a:ea typeface="宋体" charset="-122"/>
              </a:rPr>
              <a:t>依据代码绘制流程图</a:t>
            </a:r>
            <a:endParaRPr lang="en-US" altLang="zh-CN" sz="2100" dirty="0">
              <a:ea typeface="宋体" charset="-122"/>
            </a:endParaRPr>
          </a:p>
          <a:p>
            <a:pPr marL="342900" indent="-342900" eaLnBrk="0" hangingPunct="0">
              <a:lnSpc>
                <a:spcPct val="150000"/>
              </a:lnSpc>
              <a:buFontTx/>
              <a:buAutoNum type="arabicPeriod"/>
              <a:defRPr/>
            </a:pPr>
            <a:r>
              <a:rPr lang="zh-CN" altLang="en-US" sz="2100" dirty="0">
                <a:ea typeface="宋体" charset="-122"/>
              </a:rPr>
              <a:t>确定流程图的</a:t>
            </a:r>
            <a:r>
              <a:rPr lang="zh-CN" altLang="en-US" sz="2100" b="1" dirty="0">
                <a:latin typeface="Microsoft YaHei" panose="020B0503020204020204" pitchFamily="34" charset="-122"/>
                <a:ea typeface="Microsoft YaHei" panose="020B0503020204020204" pitchFamily="34" charset="-122"/>
              </a:rPr>
              <a:t>圈复杂度</a:t>
            </a:r>
            <a:r>
              <a:rPr lang="zh-CN" altLang="en-US" sz="1500" dirty="0">
                <a:ea typeface="宋体" charset="-122"/>
              </a:rPr>
              <a:t>（</a:t>
            </a:r>
            <a:r>
              <a:rPr lang="en-US" altLang="zh-CN" sz="1500" dirty="0">
                <a:ea typeface="宋体" charset="-122"/>
              </a:rPr>
              <a:t>cyclomatic complexity </a:t>
            </a:r>
            <a:r>
              <a:rPr lang="zh-CN" altLang="en-US" sz="1500" dirty="0">
                <a:ea typeface="宋体" charset="-122"/>
              </a:rPr>
              <a:t>）</a:t>
            </a:r>
            <a:endParaRPr lang="en-US" altLang="zh-CN" sz="2100" dirty="0">
              <a:ea typeface="宋体" charset="-122"/>
            </a:endParaRPr>
          </a:p>
          <a:p>
            <a:pPr marL="342900" indent="-342900" eaLnBrk="0" hangingPunct="0">
              <a:lnSpc>
                <a:spcPct val="150000"/>
              </a:lnSpc>
              <a:buFontTx/>
              <a:buAutoNum type="arabicPeriod"/>
              <a:defRPr/>
            </a:pPr>
            <a:r>
              <a:rPr lang="zh-CN" altLang="en-US" sz="2100" dirty="0">
                <a:ea typeface="宋体" charset="-122"/>
              </a:rPr>
              <a:t>确定线性独立路径的基本集合</a:t>
            </a:r>
            <a:r>
              <a:rPr lang="en-US" altLang="zh-CN" sz="1500" dirty="0">
                <a:ea typeface="宋体" charset="-122"/>
              </a:rPr>
              <a:t>( basis set )</a:t>
            </a:r>
            <a:endParaRPr lang="en-US" altLang="zh-CN" sz="2100" dirty="0">
              <a:ea typeface="宋体" charset="-122"/>
            </a:endParaRPr>
          </a:p>
          <a:p>
            <a:pPr marL="342900" indent="-342900" eaLnBrk="0" hangingPunct="0">
              <a:lnSpc>
                <a:spcPct val="150000"/>
              </a:lnSpc>
              <a:buFontTx/>
              <a:buAutoNum type="arabicPeriod"/>
              <a:defRPr/>
            </a:pPr>
            <a:r>
              <a:rPr lang="zh-CN" altLang="en-US" sz="2100" dirty="0">
                <a:ea typeface="宋体" charset="-122"/>
              </a:rPr>
              <a:t>设计测试用例覆盖每条基本路径</a:t>
            </a:r>
            <a:endParaRPr lang="en-US" altLang="zh-CN" sz="2100" dirty="0">
              <a:ea typeface="宋体" charset="-122"/>
            </a:endParaRPr>
          </a:p>
        </p:txBody>
      </p:sp>
    </p:spTree>
    <p:extLst>
      <p:ext uri="{BB962C8B-B14F-4D97-AF65-F5344CB8AC3E}">
        <p14:creationId xmlns:p14="http://schemas.microsoft.com/office/powerpoint/2010/main" val="33873257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95241" y="149739"/>
            <a:ext cx="5148853" cy="531019"/>
          </a:xfrm>
          <a:noFill/>
        </p:spPr>
        <p:txBody>
          <a:bodyPr vert="horz" lIns="0" tIns="0" rIns="0" bIns="0" rtlCol="0" anchor="ctr">
            <a:normAutofit/>
          </a:bodyPr>
          <a:lstStyle/>
          <a:p>
            <a:pPr>
              <a:defRPr/>
            </a:pPr>
            <a:r>
              <a:rPr lang="zh-CN" altLang="en-US" dirty="0">
                <a:latin typeface="微软雅黑" panose="020B0503020204020204" pitchFamily="34" charset="-122"/>
                <a:ea typeface="微软雅黑" panose="020B0503020204020204" pitchFamily="34" charset="-122"/>
              </a:rPr>
              <a:t>示例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从源代码到流程图</a:t>
            </a:r>
            <a:endParaRPr lang="en-US" altLang="zh-CN" dirty="0">
              <a:latin typeface="微软雅黑" panose="020B0503020204020204" pitchFamily="34" charset="-122"/>
              <a:ea typeface="微软雅黑" panose="020B0503020204020204" pitchFamily="34" charset="-122"/>
            </a:endParaRPr>
          </a:p>
        </p:txBody>
      </p:sp>
      <p:sp>
        <p:nvSpPr>
          <p:cNvPr id="28675" name="Rectangle 3"/>
          <p:cNvSpPr>
            <a:spLocks noChangeArrowheads="1"/>
          </p:cNvSpPr>
          <p:nvPr/>
        </p:nvSpPr>
        <p:spPr bwMode="auto">
          <a:xfrm>
            <a:off x="680497" y="1227730"/>
            <a:ext cx="2952165" cy="3323987"/>
          </a:xfrm>
          <a:prstGeom prst="rect">
            <a:avLst/>
          </a:prstGeom>
          <a:solidFill>
            <a:schemeClr val="accent5">
              <a:lumMod val="20000"/>
              <a:lumOff val="80000"/>
            </a:schemeClr>
          </a:solidFill>
          <a:ln w="9525">
            <a:noFill/>
            <a:miter lim="800000"/>
            <a:headEnd/>
            <a:tailEnd/>
          </a:ln>
        </p:spPr>
        <p:txBody>
          <a:bodyPr wrap="square">
            <a:spAutoFit/>
          </a:bodyPr>
          <a:lstStyle/>
          <a:p>
            <a:pPr marL="342900" indent="-342900" eaLnBrk="0" hangingPunct="0"/>
            <a:r>
              <a:rPr lang="en-US" altLang="zh-CN" sz="1500" dirty="0"/>
              <a:t>Procedure: process records</a:t>
            </a:r>
          </a:p>
          <a:p>
            <a:pPr marL="342900" indent="-342900" eaLnBrk="0" hangingPunct="0"/>
            <a:endParaRPr lang="en-US" altLang="zh-CN" sz="1500" dirty="0"/>
          </a:p>
          <a:p>
            <a:pPr marL="342900" indent="-342900" eaLnBrk="0" hangingPunct="0"/>
            <a:r>
              <a:rPr lang="en-US" altLang="zh-CN" sz="1500" dirty="0">
                <a:solidFill>
                  <a:schemeClr val="accent1"/>
                </a:solidFill>
              </a:rPr>
              <a:t>1.</a:t>
            </a:r>
            <a:r>
              <a:rPr lang="en-US" altLang="zh-CN" sz="1500" dirty="0">
                <a:solidFill>
                  <a:srgbClr val="FF0000"/>
                </a:solidFill>
              </a:rPr>
              <a:t>	Do While</a:t>
            </a:r>
            <a:r>
              <a:rPr lang="en-US" altLang="zh-CN" sz="1500" dirty="0">
                <a:solidFill>
                  <a:srgbClr val="000099"/>
                </a:solidFill>
              </a:rPr>
              <a:t> records remain</a:t>
            </a:r>
          </a:p>
          <a:p>
            <a:pPr marL="342900" indent="-342900" eaLnBrk="0" hangingPunct="0"/>
            <a:r>
              <a:rPr lang="en-US" altLang="zh-CN" sz="1500" dirty="0">
                <a:solidFill>
                  <a:schemeClr val="accent1"/>
                </a:solidFill>
              </a:rPr>
              <a:t>2.</a:t>
            </a:r>
            <a:r>
              <a:rPr lang="en-US" altLang="zh-CN" sz="1500" dirty="0">
                <a:solidFill>
                  <a:srgbClr val="000099"/>
                </a:solidFill>
              </a:rPr>
              <a:t>		</a:t>
            </a:r>
            <a:r>
              <a:rPr lang="en-US" altLang="zh-CN" sz="1500" dirty="0">
                <a:solidFill>
                  <a:srgbClr val="FF0000"/>
                </a:solidFill>
              </a:rPr>
              <a:t>Read</a:t>
            </a:r>
            <a:r>
              <a:rPr lang="en-US" altLang="zh-CN" sz="1500" dirty="0">
                <a:solidFill>
                  <a:srgbClr val="0000FF"/>
                </a:solidFill>
              </a:rPr>
              <a:t> </a:t>
            </a:r>
            <a:r>
              <a:rPr lang="en-US" altLang="zh-CN" sz="1500" dirty="0">
                <a:solidFill>
                  <a:srgbClr val="000099"/>
                </a:solidFill>
              </a:rPr>
              <a:t>record;</a:t>
            </a:r>
          </a:p>
          <a:p>
            <a:pPr marL="342900" indent="-342900" eaLnBrk="0" hangingPunct="0"/>
            <a:r>
              <a:rPr lang="en-US" altLang="zh-CN" sz="1500" dirty="0">
                <a:solidFill>
                  <a:schemeClr val="accent1"/>
                </a:solidFill>
              </a:rPr>
              <a:t>3.</a:t>
            </a:r>
            <a:r>
              <a:rPr lang="en-US" altLang="zh-CN" sz="1500" dirty="0">
                <a:solidFill>
                  <a:srgbClr val="000099"/>
                </a:solidFill>
              </a:rPr>
              <a:t>		</a:t>
            </a:r>
            <a:r>
              <a:rPr lang="en-US" altLang="zh-CN" sz="1500" dirty="0">
                <a:solidFill>
                  <a:srgbClr val="FF0000"/>
                </a:solidFill>
              </a:rPr>
              <a:t>If</a:t>
            </a:r>
            <a:r>
              <a:rPr lang="en-US" altLang="zh-CN" sz="1500" dirty="0">
                <a:solidFill>
                  <a:srgbClr val="0000FF"/>
                </a:solidFill>
              </a:rPr>
              <a:t> </a:t>
            </a:r>
            <a:r>
              <a:rPr lang="en-US" altLang="zh-CN" sz="1500" dirty="0">
                <a:solidFill>
                  <a:srgbClr val="000099"/>
                </a:solidFill>
              </a:rPr>
              <a:t>record field 1 = 0 </a:t>
            </a:r>
            <a:r>
              <a:rPr lang="en-US" altLang="zh-CN" sz="1500" dirty="0">
                <a:solidFill>
                  <a:srgbClr val="FF0000"/>
                </a:solidFill>
              </a:rPr>
              <a:t>Then</a:t>
            </a:r>
            <a:endParaRPr lang="en-US" altLang="zh-CN" sz="1500" dirty="0">
              <a:solidFill>
                <a:srgbClr val="000099"/>
              </a:solidFill>
            </a:endParaRPr>
          </a:p>
          <a:p>
            <a:pPr marL="342900" indent="-342900" eaLnBrk="0" hangingPunct="0"/>
            <a:r>
              <a:rPr lang="en-US" altLang="zh-CN" sz="1500" dirty="0">
                <a:solidFill>
                  <a:schemeClr val="accent1"/>
                </a:solidFill>
              </a:rPr>
              <a:t>4.</a:t>
            </a:r>
            <a:r>
              <a:rPr lang="en-US" altLang="zh-CN" sz="1500" dirty="0">
                <a:solidFill>
                  <a:srgbClr val="000099"/>
                </a:solidFill>
              </a:rPr>
              <a:t>			store in buffer;</a:t>
            </a:r>
          </a:p>
          <a:p>
            <a:pPr marL="342900" indent="-342900" eaLnBrk="0" hangingPunct="0"/>
            <a:r>
              <a:rPr lang="en-US" altLang="zh-CN" sz="1500" dirty="0">
                <a:solidFill>
                  <a:schemeClr val="accent1"/>
                </a:solidFill>
              </a:rPr>
              <a:t>5.</a:t>
            </a:r>
            <a:r>
              <a:rPr lang="en-US" altLang="zh-CN" sz="1500" dirty="0">
                <a:solidFill>
                  <a:srgbClr val="000099"/>
                </a:solidFill>
              </a:rPr>
              <a:t>			increment counter;</a:t>
            </a:r>
          </a:p>
          <a:p>
            <a:pPr marL="342900" indent="-342900" eaLnBrk="0" hangingPunct="0"/>
            <a:r>
              <a:rPr lang="en-US" altLang="zh-CN" sz="1500" dirty="0">
                <a:solidFill>
                  <a:schemeClr val="accent1"/>
                </a:solidFill>
              </a:rPr>
              <a:t>6.</a:t>
            </a:r>
            <a:r>
              <a:rPr lang="en-US" altLang="zh-CN" sz="1500" dirty="0">
                <a:solidFill>
                  <a:srgbClr val="000099"/>
                </a:solidFill>
              </a:rPr>
              <a:t>		</a:t>
            </a:r>
            <a:r>
              <a:rPr lang="en-US" altLang="zh-CN" sz="1500" dirty="0">
                <a:solidFill>
                  <a:srgbClr val="FF0000"/>
                </a:solidFill>
              </a:rPr>
              <a:t>Else If</a:t>
            </a:r>
            <a:r>
              <a:rPr lang="en-US" altLang="zh-CN" sz="1500" dirty="0">
                <a:solidFill>
                  <a:srgbClr val="0000FF"/>
                </a:solidFill>
              </a:rPr>
              <a:t> </a:t>
            </a:r>
            <a:r>
              <a:rPr lang="en-US" altLang="zh-CN" sz="1500" dirty="0">
                <a:solidFill>
                  <a:srgbClr val="000099"/>
                </a:solidFill>
              </a:rPr>
              <a:t>record field 2 = 0 </a:t>
            </a:r>
            <a:r>
              <a:rPr lang="en-US" altLang="zh-CN" sz="1500" dirty="0">
                <a:solidFill>
                  <a:srgbClr val="FF0000"/>
                </a:solidFill>
              </a:rPr>
              <a:t>Then</a:t>
            </a:r>
            <a:endParaRPr lang="en-US" altLang="zh-CN" sz="1500" dirty="0">
              <a:solidFill>
                <a:srgbClr val="000099"/>
              </a:solidFill>
            </a:endParaRPr>
          </a:p>
          <a:p>
            <a:pPr marL="342900" indent="-342900" eaLnBrk="0" hangingPunct="0"/>
            <a:r>
              <a:rPr lang="en-US" altLang="zh-CN" sz="1500" dirty="0">
                <a:solidFill>
                  <a:schemeClr val="accent1"/>
                </a:solidFill>
              </a:rPr>
              <a:t>7.</a:t>
            </a:r>
            <a:r>
              <a:rPr lang="en-US" altLang="zh-CN" sz="1500" dirty="0">
                <a:solidFill>
                  <a:srgbClr val="000099"/>
                </a:solidFill>
              </a:rPr>
              <a:t>				reset counter;</a:t>
            </a:r>
          </a:p>
          <a:p>
            <a:pPr marL="342900" indent="-342900" eaLnBrk="0" hangingPunct="0"/>
            <a:r>
              <a:rPr lang="en-US" altLang="zh-CN" sz="1500" dirty="0">
                <a:solidFill>
                  <a:schemeClr val="accent1"/>
                </a:solidFill>
              </a:rPr>
              <a:t>8.</a:t>
            </a:r>
            <a:r>
              <a:rPr lang="en-US" altLang="zh-CN" sz="1500" dirty="0">
                <a:solidFill>
                  <a:srgbClr val="000099"/>
                </a:solidFill>
              </a:rPr>
              <a:t>			</a:t>
            </a:r>
            <a:r>
              <a:rPr lang="en-US" altLang="zh-CN" sz="1500" dirty="0">
                <a:solidFill>
                  <a:srgbClr val="FF0000"/>
                </a:solidFill>
              </a:rPr>
              <a:t>Else</a:t>
            </a:r>
            <a:r>
              <a:rPr lang="en-US" altLang="zh-CN" sz="1500" dirty="0">
                <a:solidFill>
                  <a:srgbClr val="000099"/>
                </a:solidFill>
              </a:rPr>
              <a:t> store in file;</a:t>
            </a:r>
          </a:p>
          <a:p>
            <a:pPr marL="342900" indent="-342900" eaLnBrk="0" hangingPunct="0"/>
            <a:r>
              <a:rPr lang="en-US" altLang="zh-CN" sz="1500" dirty="0">
                <a:solidFill>
                  <a:schemeClr val="accent1"/>
                </a:solidFill>
              </a:rPr>
              <a:t>9.</a:t>
            </a:r>
            <a:r>
              <a:rPr lang="en-US" altLang="zh-CN" sz="1500" dirty="0">
                <a:solidFill>
                  <a:srgbClr val="000099"/>
                </a:solidFill>
              </a:rPr>
              <a:t>			</a:t>
            </a:r>
            <a:r>
              <a:rPr lang="en-US" altLang="zh-CN" sz="1500" dirty="0">
                <a:solidFill>
                  <a:srgbClr val="FF0000"/>
                </a:solidFill>
              </a:rPr>
              <a:t>End If</a:t>
            </a:r>
          </a:p>
          <a:p>
            <a:pPr marL="342900" indent="-342900" eaLnBrk="0" hangingPunct="0"/>
            <a:r>
              <a:rPr lang="en-US" altLang="zh-CN" sz="1500" dirty="0">
                <a:solidFill>
                  <a:schemeClr val="accent1"/>
                </a:solidFill>
              </a:rPr>
              <a:t>10.</a:t>
            </a:r>
            <a:r>
              <a:rPr lang="en-US" altLang="zh-CN" sz="1500" dirty="0">
                <a:solidFill>
                  <a:srgbClr val="000099"/>
                </a:solidFill>
              </a:rPr>
              <a:t>		</a:t>
            </a:r>
            <a:r>
              <a:rPr lang="en-US" altLang="zh-CN" sz="1500" dirty="0">
                <a:solidFill>
                  <a:srgbClr val="FF0000"/>
                </a:solidFill>
              </a:rPr>
              <a:t>End If</a:t>
            </a:r>
          </a:p>
          <a:p>
            <a:pPr marL="342900" indent="-342900" eaLnBrk="0" hangingPunct="0"/>
            <a:r>
              <a:rPr lang="en-US" altLang="zh-CN" sz="1500" dirty="0">
                <a:solidFill>
                  <a:schemeClr val="accent1"/>
                </a:solidFill>
              </a:rPr>
              <a:t>11.</a:t>
            </a:r>
            <a:r>
              <a:rPr lang="en-US" altLang="zh-CN" sz="1500" dirty="0">
                <a:solidFill>
                  <a:srgbClr val="000099"/>
                </a:solidFill>
              </a:rPr>
              <a:t>	</a:t>
            </a:r>
            <a:r>
              <a:rPr lang="en-US" altLang="zh-CN" sz="1500" dirty="0">
                <a:solidFill>
                  <a:srgbClr val="FF0000"/>
                </a:solidFill>
              </a:rPr>
              <a:t>End Do</a:t>
            </a:r>
          </a:p>
          <a:p>
            <a:pPr marL="342900" indent="-342900" eaLnBrk="0" hangingPunct="0"/>
            <a:r>
              <a:rPr lang="en-US" altLang="zh-CN" sz="1500" dirty="0">
                <a:solidFill>
                  <a:srgbClr val="FF0000"/>
                </a:solidFill>
              </a:rPr>
              <a:t>End</a:t>
            </a:r>
          </a:p>
        </p:txBody>
      </p:sp>
      <p:grpSp>
        <p:nvGrpSpPr>
          <p:cNvPr id="37" name="组合 36">
            <a:extLst>
              <a:ext uri="{FF2B5EF4-FFF2-40B4-BE49-F238E27FC236}">
                <a16:creationId xmlns:a16="http://schemas.microsoft.com/office/drawing/2014/main" id="{10CE9F01-4055-AC23-3269-A60F1D8DD1FE}"/>
              </a:ext>
            </a:extLst>
          </p:cNvPr>
          <p:cNvGrpSpPr/>
          <p:nvPr/>
        </p:nvGrpSpPr>
        <p:grpSpPr>
          <a:xfrm>
            <a:off x="4852761" y="1214221"/>
            <a:ext cx="3933791" cy="3337495"/>
            <a:chOff x="4751863" y="1131024"/>
            <a:chExt cx="3627366" cy="3025340"/>
          </a:xfrm>
        </p:grpSpPr>
        <p:sp>
          <p:nvSpPr>
            <p:cNvPr id="36" name="矩形 35">
              <a:extLst>
                <a:ext uri="{FF2B5EF4-FFF2-40B4-BE49-F238E27FC236}">
                  <a16:creationId xmlns:a16="http://schemas.microsoft.com/office/drawing/2014/main" id="{C6A8E2B3-D151-0013-70BD-DAEDBFCA6D1B}"/>
                </a:ext>
              </a:extLst>
            </p:cNvPr>
            <p:cNvSpPr/>
            <p:nvPr/>
          </p:nvSpPr>
          <p:spPr>
            <a:xfrm>
              <a:off x="4751863" y="1131024"/>
              <a:ext cx="3627366" cy="3025340"/>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AutoShape 3">
              <a:extLst>
                <a:ext uri="{FF2B5EF4-FFF2-40B4-BE49-F238E27FC236}">
                  <a16:creationId xmlns:a16="http://schemas.microsoft.com/office/drawing/2014/main" id="{260F1480-DB2B-F71B-320E-4D2516B160B6}"/>
                </a:ext>
              </a:extLst>
            </p:cNvPr>
            <p:cNvCxnSpPr>
              <a:cxnSpLocks noChangeShapeType="1"/>
              <a:stCxn id="3" idx="4"/>
              <a:endCxn id="5" idx="3"/>
            </p:cNvCxnSpPr>
            <p:nvPr/>
          </p:nvCxnSpPr>
          <p:spPr bwMode="auto">
            <a:xfrm rot="5400000" flipH="1" flipV="1">
              <a:off x="5818759" y="2730298"/>
              <a:ext cx="2080022" cy="113109"/>
            </a:xfrm>
            <a:prstGeom prst="bentConnector4">
              <a:avLst>
                <a:gd name="adj1" fmla="val -8241"/>
                <a:gd name="adj2" fmla="val 1137047"/>
              </a:avLst>
            </a:prstGeom>
            <a:noFill/>
            <a:ln w="12700">
              <a:solidFill>
                <a:schemeClr val="tx1"/>
              </a:solidFill>
              <a:miter lim="800000"/>
              <a:headEnd/>
              <a:tailEnd type="triangle" w="med" len="med"/>
            </a:ln>
          </p:spPr>
        </p:cxnSp>
        <p:sp>
          <p:nvSpPr>
            <p:cNvPr id="3" name="Oval 4">
              <a:extLst>
                <a:ext uri="{FF2B5EF4-FFF2-40B4-BE49-F238E27FC236}">
                  <a16:creationId xmlns:a16="http://schemas.microsoft.com/office/drawing/2014/main" id="{9DD74157-7541-CF2D-267A-E1397B2BD5A0}"/>
                </a:ext>
              </a:extLst>
            </p:cNvPr>
            <p:cNvSpPr>
              <a:spLocks noChangeArrowheads="1"/>
            </p:cNvSpPr>
            <p:nvPr/>
          </p:nvSpPr>
          <p:spPr bwMode="auto">
            <a:xfrm>
              <a:off x="6767687" y="3757807"/>
              <a:ext cx="69056" cy="69056"/>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4" name="Oval 5">
              <a:extLst>
                <a:ext uri="{FF2B5EF4-FFF2-40B4-BE49-F238E27FC236}">
                  <a16:creationId xmlns:a16="http://schemas.microsoft.com/office/drawing/2014/main" id="{C83BA355-637F-E5F4-99F5-2BAA8713BE06}"/>
                </a:ext>
              </a:extLst>
            </p:cNvPr>
            <p:cNvSpPr>
              <a:spLocks noChangeArrowheads="1"/>
            </p:cNvSpPr>
            <p:nvPr/>
          </p:nvSpPr>
          <p:spPr bwMode="auto">
            <a:xfrm>
              <a:off x="6737922" y="1227730"/>
              <a:ext cx="135731" cy="135731"/>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5" name="AutoShape 6">
              <a:extLst>
                <a:ext uri="{FF2B5EF4-FFF2-40B4-BE49-F238E27FC236}">
                  <a16:creationId xmlns:a16="http://schemas.microsoft.com/office/drawing/2014/main" id="{15DC188B-6C97-2B14-A8E4-5199DB188C0E}"/>
                </a:ext>
              </a:extLst>
            </p:cNvPr>
            <p:cNvSpPr>
              <a:spLocks noChangeArrowheads="1"/>
            </p:cNvSpPr>
            <p:nvPr/>
          </p:nvSpPr>
          <p:spPr bwMode="auto">
            <a:xfrm>
              <a:off x="6696249" y="1644448"/>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1</a:t>
              </a:r>
            </a:p>
          </p:txBody>
        </p:sp>
        <p:sp>
          <p:nvSpPr>
            <p:cNvPr id="6" name="Rectangle 7">
              <a:extLst>
                <a:ext uri="{FF2B5EF4-FFF2-40B4-BE49-F238E27FC236}">
                  <a16:creationId xmlns:a16="http://schemas.microsoft.com/office/drawing/2014/main" id="{78A41205-45BE-7A4E-4D69-63E19F8F4551}"/>
                </a:ext>
              </a:extLst>
            </p:cNvPr>
            <p:cNvSpPr>
              <a:spLocks noChangeArrowheads="1"/>
            </p:cNvSpPr>
            <p:nvPr/>
          </p:nvSpPr>
          <p:spPr bwMode="auto">
            <a:xfrm>
              <a:off x="5727081" y="3358948"/>
              <a:ext cx="211931" cy="251993"/>
            </a:xfrm>
            <a:prstGeom prst="rect">
              <a:avLst/>
            </a:prstGeom>
            <a:noFill/>
            <a:ln w="12700">
              <a:noFill/>
              <a:miter lim="800000"/>
              <a:headEnd/>
              <a:tailEnd/>
            </a:ln>
          </p:spPr>
          <p:txBody>
            <a:bodyPr lIns="67865" tIns="33338" rIns="67865" bIns="33338">
              <a:spAutoFit/>
            </a:bodyPr>
            <a:lstStyle/>
            <a:p>
              <a:pPr eaLnBrk="0" hangingPunct="0"/>
              <a:r>
                <a:rPr lang="zh-CN" altLang="en-US" sz="1200" b="1">
                  <a:solidFill>
                    <a:srgbClr val="CF0E30"/>
                  </a:solidFill>
                  <a:latin typeface="Times" pitchFamily="18" charset="0"/>
                </a:rPr>
                <a:t>9</a:t>
              </a:r>
            </a:p>
          </p:txBody>
        </p:sp>
        <p:sp>
          <p:nvSpPr>
            <p:cNvPr id="7" name="Rectangle 8">
              <a:extLst>
                <a:ext uri="{FF2B5EF4-FFF2-40B4-BE49-F238E27FC236}">
                  <a16:creationId xmlns:a16="http://schemas.microsoft.com/office/drawing/2014/main" id="{C74F7A14-FC44-633E-873A-14B107242DD0}"/>
                </a:ext>
              </a:extLst>
            </p:cNvPr>
            <p:cNvSpPr>
              <a:spLocks noChangeArrowheads="1"/>
            </p:cNvSpPr>
            <p:nvPr/>
          </p:nvSpPr>
          <p:spPr bwMode="auto">
            <a:xfrm>
              <a:off x="6646243" y="3538732"/>
              <a:ext cx="290944" cy="251993"/>
            </a:xfrm>
            <a:prstGeom prst="rect">
              <a:avLst/>
            </a:prstGeom>
            <a:noFill/>
            <a:ln w="12700">
              <a:noFill/>
              <a:miter lim="800000"/>
              <a:headEnd/>
              <a:tailEnd/>
            </a:ln>
          </p:spPr>
          <p:txBody>
            <a:bodyPr wrap="none" lIns="67865" tIns="33338" rIns="67865" bIns="33338">
              <a:spAutoFit/>
            </a:bodyPr>
            <a:lstStyle/>
            <a:p>
              <a:pPr eaLnBrk="0" hangingPunct="0"/>
              <a:r>
                <a:rPr lang="zh-CN" altLang="en-US" sz="1200" b="1">
                  <a:solidFill>
                    <a:srgbClr val="CF0E30"/>
                  </a:solidFill>
                  <a:latin typeface="Times" pitchFamily="18" charset="0"/>
                </a:rPr>
                <a:t>10</a:t>
              </a:r>
            </a:p>
          </p:txBody>
        </p:sp>
        <p:sp>
          <p:nvSpPr>
            <p:cNvPr id="8" name="Rectangle 9">
              <a:extLst>
                <a:ext uri="{FF2B5EF4-FFF2-40B4-BE49-F238E27FC236}">
                  <a16:creationId xmlns:a16="http://schemas.microsoft.com/office/drawing/2014/main" id="{53250057-69DC-A789-CD4B-AB5279589AF9}"/>
                </a:ext>
              </a:extLst>
            </p:cNvPr>
            <p:cNvSpPr>
              <a:spLocks noChangeArrowheads="1"/>
            </p:cNvSpPr>
            <p:nvPr/>
          </p:nvSpPr>
          <p:spPr bwMode="auto">
            <a:xfrm>
              <a:off x="4751863" y="3760483"/>
              <a:ext cx="282545" cy="251993"/>
            </a:xfrm>
            <a:prstGeom prst="rect">
              <a:avLst/>
            </a:prstGeom>
            <a:noFill/>
            <a:ln w="12700">
              <a:noFill/>
              <a:miter lim="800000"/>
              <a:headEnd/>
              <a:tailEnd/>
            </a:ln>
          </p:spPr>
          <p:txBody>
            <a:bodyPr wrap="none" lIns="67865" tIns="33338" rIns="67865" bIns="33338">
              <a:spAutoFit/>
            </a:bodyPr>
            <a:lstStyle/>
            <a:p>
              <a:pPr eaLnBrk="0" hangingPunct="0"/>
              <a:r>
                <a:rPr lang="zh-CN" altLang="en-US" sz="1200" b="1" dirty="0">
                  <a:solidFill>
                    <a:srgbClr val="CF0E30"/>
                  </a:solidFill>
                  <a:latin typeface="Times" pitchFamily="18" charset="0"/>
                </a:rPr>
                <a:t>11</a:t>
              </a:r>
            </a:p>
          </p:txBody>
        </p:sp>
        <p:sp>
          <p:nvSpPr>
            <p:cNvPr id="9" name="AutoShape 10">
              <a:extLst>
                <a:ext uri="{FF2B5EF4-FFF2-40B4-BE49-F238E27FC236}">
                  <a16:creationId xmlns:a16="http://schemas.microsoft.com/office/drawing/2014/main" id="{57ED4BEC-0E02-C6F8-BF88-816040ABF4AD}"/>
                </a:ext>
              </a:extLst>
            </p:cNvPr>
            <p:cNvSpPr>
              <a:spLocks noChangeArrowheads="1"/>
            </p:cNvSpPr>
            <p:nvPr/>
          </p:nvSpPr>
          <p:spPr bwMode="auto">
            <a:xfrm>
              <a:off x="6615287" y="209093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2</a:t>
              </a:r>
            </a:p>
          </p:txBody>
        </p:sp>
        <p:sp>
          <p:nvSpPr>
            <p:cNvPr id="10" name="AutoShape 11">
              <a:extLst>
                <a:ext uri="{FF2B5EF4-FFF2-40B4-BE49-F238E27FC236}">
                  <a16:creationId xmlns:a16="http://schemas.microsoft.com/office/drawing/2014/main" id="{550DC948-0D06-899B-7F0D-0D976544F9D3}"/>
                </a:ext>
              </a:extLst>
            </p:cNvPr>
            <p:cNvSpPr>
              <a:spLocks noChangeArrowheads="1"/>
            </p:cNvSpPr>
            <p:nvPr/>
          </p:nvSpPr>
          <p:spPr bwMode="auto">
            <a:xfrm>
              <a:off x="7321327" y="2879126"/>
              <a:ext cx="381000" cy="190500"/>
            </a:xfrm>
            <a:prstGeom prst="roundRect">
              <a:avLst>
                <a:gd name="adj" fmla="val 34375"/>
              </a:avLst>
            </a:prstGeom>
            <a:solidFill>
              <a:schemeClr val="bg1"/>
            </a:solid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4</a:t>
              </a:r>
            </a:p>
          </p:txBody>
        </p:sp>
        <p:sp>
          <p:nvSpPr>
            <p:cNvPr id="11" name="AutoShape 12">
              <a:extLst>
                <a:ext uri="{FF2B5EF4-FFF2-40B4-BE49-F238E27FC236}">
                  <a16:creationId xmlns:a16="http://schemas.microsoft.com/office/drawing/2014/main" id="{A6D5A5C4-B57C-0934-5678-8EECB0C36CE1}"/>
                </a:ext>
              </a:extLst>
            </p:cNvPr>
            <p:cNvSpPr>
              <a:spLocks noChangeArrowheads="1"/>
            </p:cNvSpPr>
            <p:nvPr/>
          </p:nvSpPr>
          <p:spPr bwMode="auto">
            <a:xfrm>
              <a:off x="7321327" y="334823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5</a:t>
              </a:r>
            </a:p>
          </p:txBody>
        </p:sp>
        <p:sp>
          <p:nvSpPr>
            <p:cNvPr id="12" name="AutoShape 13">
              <a:extLst>
                <a:ext uri="{FF2B5EF4-FFF2-40B4-BE49-F238E27FC236}">
                  <a16:creationId xmlns:a16="http://schemas.microsoft.com/office/drawing/2014/main" id="{DD48CAD8-68BF-EA55-3A8F-83B54990CE85}"/>
                </a:ext>
              </a:extLst>
            </p:cNvPr>
            <p:cNvSpPr>
              <a:spLocks noChangeArrowheads="1"/>
            </p:cNvSpPr>
            <p:nvPr/>
          </p:nvSpPr>
          <p:spPr bwMode="auto">
            <a:xfrm>
              <a:off x="6003305" y="321369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7</a:t>
              </a:r>
            </a:p>
          </p:txBody>
        </p:sp>
        <p:sp>
          <p:nvSpPr>
            <p:cNvPr id="13" name="AutoShape 14">
              <a:extLst>
                <a:ext uri="{FF2B5EF4-FFF2-40B4-BE49-F238E27FC236}">
                  <a16:creationId xmlns:a16="http://schemas.microsoft.com/office/drawing/2014/main" id="{E357DDCF-29AA-5EBD-3113-268A7ED4887D}"/>
                </a:ext>
              </a:extLst>
            </p:cNvPr>
            <p:cNvSpPr>
              <a:spLocks noChangeArrowheads="1"/>
            </p:cNvSpPr>
            <p:nvPr/>
          </p:nvSpPr>
          <p:spPr bwMode="auto">
            <a:xfrm>
              <a:off x="5236543" y="3225598"/>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8</a:t>
              </a:r>
            </a:p>
          </p:txBody>
        </p:sp>
        <p:grpSp>
          <p:nvGrpSpPr>
            <p:cNvPr id="14" name="Group 15">
              <a:extLst>
                <a:ext uri="{FF2B5EF4-FFF2-40B4-BE49-F238E27FC236}">
                  <a16:creationId xmlns:a16="http://schemas.microsoft.com/office/drawing/2014/main" id="{77DCA86B-138D-2351-DBE6-BA522FD8AE7B}"/>
                </a:ext>
              </a:extLst>
            </p:cNvPr>
            <p:cNvGrpSpPr>
              <a:grpSpLocks/>
            </p:cNvGrpSpPr>
            <p:nvPr/>
          </p:nvGrpSpPr>
          <p:grpSpPr bwMode="auto">
            <a:xfrm>
              <a:off x="4814020" y="3655448"/>
              <a:ext cx="135731" cy="135731"/>
              <a:chOff x="875" y="3069"/>
              <a:chExt cx="114" cy="114"/>
            </a:xfrm>
          </p:grpSpPr>
          <p:sp>
            <p:nvSpPr>
              <p:cNvPr id="15" name="Oval 16">
                <a:extLst>
                  <a:ext uri="{FF2B5EF4-FFF2-40B4-BE49-F238E27FC236}">
                    <a16:creationId xmlns:a16="http://schemas.microsoft.com/office/drawing/2014/main" id="{1CA6A8D5-4A0D-4F54-65ED-5A231F1C6667}"/>
                  </a:ext>
                </a:extLst>
              </p:cNvPr>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p:spPr>
            <p:txBody>
              <a:bodyPr wrap="none" anchor="ctr"/>
              <a:lstStyle/>
              <a:p>
                <a:endParaRPr lang="zh-CN" altLang="en-US" sz="1350"/>
              </a:p>
            </p:txBody>
          </p:sp>
          <p:sp>
            <p:nvSpPr>
              <p:cNvPr id="16" name="Oval 17">
                <a:extLst>
                  <a:ext uri="{FF2B5EF4-FFF2-40B4-BE49-F238E27FC236}">
                    <a16:creationId xmlns:a16="http://schemas.microsoft.com/office/drawing/2014/main" id="{C805EBC1-19BB-01E0-6A11-5219E81FE046}"/>
                  </a:ext>
                </a:extLst>
              </p:cNvPr>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p:spPr>
            <p:txBody>
              <a:bodyPr wrap="none" anchor="ctr"/>
              <a:lstStyle/>
              <a:p>
                <a:endParaRPr lang="zh-CN" altLang="en-US" sz="1350"/>
              </a:p>
            </p:txBody>
          </p:sp>
        </p:grpSp>
        <p:sp>
          <p:nvSpPr>
            <p:cNvPr id="17" name="AutoShape 18">
              <a:extLst>
                <a:ext uri="{FF2B5EF4-FFF2-40B4-BE49-F238E27FC236}">
                  <a16:creationId xmlns:a16="http://schemas.microsoft.com/office/drawing/2014/main" id="{AA7F27CD-33A1-E5FE-A477-6EC25F5550FA}"/>
                </a:ext>
              </a:extLst>
            </p:cNvPr>
            <p:cNvSpPr>
              <a:spLocks noChangeArrowheads="1"/>
            </p:cNvSpPr>
            <p:nvPr/>
          </p:nvSpPr>
          <p:spPr bwMode="auto">
            <a:xfrm>
              <a:off x="6696249" y="2521939"/>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3</a:t>
              </a:r>
            </a:p>
          </p:txBody>
        </p:sp>
        <p:cxnSp>
          <p:nvCxnSpPr>
            <p:cNvPr id="18" name="AutoShape 19">
              <a:extLst>
                <a:ext uri="{FF2B5EF4-FFF2-40B4-BE49-F238E27FC236}">
                  <a16:creationId xmlns:a16="http://schemas.microsoft.com/office/drawing/2014/main" id="{4D9AEBF8-4948-79DD-5DEE-3F955D69D1B5}"/>
                </a:ext>
              </a:extLst>
            </p:cNvPr>
            <p:cNvCxnSpPr>
              <a:cxnSpLocks noChangeShapeType="1"/>
              <a:stCxn id="5" idx="0"/>
              <a:endCxn id="4" idx="4"/>
            </p:cNvCxnSpPr>
            <p:nvPr/>
          </p:nvCxnSpPr>
          <p:spPr bwMode="auto">
            <a:xfrm flipV="1">
              <a:off x="6805787" y="1363460"/>
              <a:ext cx="0" cy="280988"/>
            </a:xfrm>
            <a:prstGeom prst="straightConnector1">
              <a:avLst/>
            </a:prstGeom>
            <a:noFill/>
            <a:ln w="12700">
              <a:solidFill>
                <a:schemeClr val="tx1"/>
              </a:solidFill>
              <a:round/>
              <a:headEnd type="triangle" w="med" len="med"/>
              <a:tailEnd/>
            </a:ln>
          </p:spPr>
        </p:cxnSp>
        <p:cxnSp>
          <p:nvCxnSpPr>
            <p:cNvPr id="19" name="AutoShape 20">
              <a:extLst>
                <a:ext uri="{FF2B5EF4-FFF2-40B4-BE49-F238E27FC236}">
                  <a16:creationId xmlns:a16="http://schemas.microsoft.com/office/drawing/2014/main" id="{962F3689-54DE-29B6-5066-6AB17F1A1975}"/>
                </a:ext>
              </a:extLst>
            </p:cNvPr>
            <p:cNvCxnSpPr>
              <a:cxnSpLocks noChangeShapeType="1"/>
              <a:stCxn id="5" idx="2"/>
              <a:endCxn id="9" idx="0"/>
            </p:cNvCxnSpPr>
            <p:nvPr/>
          </p:nvCxnSpPr>
          <p:spPr bwMode="auto">
            <a:xfrm>
              <a:off x="6805787" y="1848044"/>
              <a:ext cx="0" cy="242888"/>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8345903A-13FF-8605-F17D-DF7FB2EC74C0}"/>
                </a:ext>
              </a:extLst>
            </p:cNvPr>
            <p:cNvCxnSpPr>
              <a:cxnSpLocks noChangeShapeType="1"/>
              <a:stCxn id="9" idx="2"/>
              <a:endCxn id="17" idx="0"/>
            </p:cNvCxnSpPr>
            <p:nvPr/>
          </p:nvCxnSpPr>
          <p:spPr bwMode="auto">
            <a:xfrm>
              <a:off x="6805787" y="2281432"/>
              <a:ext cx="0" cy="240506"/>
            </a:xfrm>
            <a:prstGeom prst="straightConnector1">
              <a:avLst/>
            </a:prstGeom>
            <a:noFill/>
            <a:ln w="12700">
              <a:solidFill>
                <a:schemeClr val="tx1"/>
              </a:solidFill>
              <a:round/>
              <a:headEnd/>
              <a:tailEnd type="triangle" w="med" len="med"/>
            </a:ln>
          </p:spPr>
        </p:cxnSp>
        <p:sp>
          <p:nvSpPr>
            <p:cNvPr id="21" name="AutoShape 22">
              <a:extLst>
                <a:ext uri="{FF2B5EF4-FFF2-40B4-BE49-F238E27FC236}">
                  <a16:creationId xmlns:a16="http://schemas.microsoft.com/office/drawing/2014/main" id="{505784FB-5E68-1309-9426-852314C71DC8}"/>
                </a:ext>
              </a:extLst>
            </p:cNvPr>
            <p:cNvSpPr>
              <a:spLocks noChangeArrowheads="1"/>
            </p:cNvSpPr>
            <p:nvPr/>
          </p:nvSpPr>
          <p:spPr bwMode="auto">
            <a:xfrm>
              <a:off x="5715174" y="2869601"/>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6</a:t>
              </a:r>
            </a:p>
          </p:txBody>
        </p:sp>
        <p:cxnSp>
          <p:nvCxnSpPr>
            <p:cNvPr id="22" name="AutoShape 23">
              <a:extLst>
                <a:ext uri="{FF2B5EF4-FFF2-40B4-BE49-F238E27FC236}">
                  <a16:creationId xmlns:a16="http://schemas.microsoft.com/office/drawing/2014/main" id="{19323511-8B12-AC56-2A59-873699366B34}"/>
                </a:ext>
              </a:extLst>
            </p:cNvPr>
            <p:cNvCxnSpPr>
              <a:cxnSpLocks noChangeShapeType="1"/>
            </p:cNvCxnSpPr>
            <p:nvPr/>
          </p:nvCxnSpPr>
          <p:spPr bwMode="auto">
            <a:xfrm rot="-5400000">
              <a:off x="6133083" y="2323104"/>
              <a:ext cx="245269" cy="871538"/>
            </a:xfrm>
            <a:prstGeom prst="bentConnector2">
              <a:avLst/>
            </a:prstGeom>
            <a:noFill/>
            <a:ln w="12700">
              <a:solidFill>
                <a:schemeClr val="tx1"/>
              </a:solidFill>
              <a:miter lim="800000"/>
              <a:headEnd type="triangle" w="med" len="med"/>
              <a:tailEnd/>
            </a:ln>
          </p:spPr>
        </p:cxnSp>
        <p:cxnSp>
          <p:nvCxnSpPr>
            <p:cNvPr id="23" name="AutoShape 24">
              <a:extLst>
                <a:ext uri="{FF2B5EF4-FFF2-40B4-BE49-F238E27FC236}">
                  <a16:creationId xmlns:a16="http://schemas.microsoft.com/office/drawing/2014/main" id="{3F8DDEEE-B344-4649-B973-4722FFF3A10B}"/>
                </a:ext>
              </a:extLst>
            </p:cNvPr>
            <p:cNvCxnSpPr>
              <a:cxnSpLocks noChangeShapeType="1"/>
              <a:stCxn id="17" idx="3"/>
              <a:endCxn id="10" idx="0"/>
            </p:cNvCxnSpPr>
            <p:nvPr/>
          </p:nvCxnSpPr>
          <p:spPr bwMode="auto">
            <a:xfrm>
              <a:off x="6915324" y="2623738"/>
              <a:ext cx="596503" cy="255388"/>
            </a:xfrm>
            <a:prstGeom prst="bentConnector2">
              <a:avLst/>
            </a:prstGeom>
            <a:noFill/>
            <a:ln w="12700">
              <a:solidFill>
                <a:schemeClr val="tx1"/>
              </a:solidFill>
              <a:miter lim="800000"/>
              <a:headEnd/>
              <a:tailEnd type="triangle" w="med" len="med"/>
            </a:ln>
          </p:spPr>
        </p:cxnSp>
        <p:cxnSp>
          <p:nvCxnSpPr>
            <p:cNvPr id="24" name="AutoShape 25">
              <a:extLst>
                <a:ext uri="{FF2B5EF4-FFF2-40B4-BE49-F238E27FC236}">
                  <a16:creationId xmlns:a16="http://schemas.microsoft.com/office/drawing/2014/main" id="{9BB7985F-A22C-B682-23CC-AAB91C9D75BA}"/>
                </a:ext>
              </a:extLst>
            </p:cNvPr>
            <p:cNvCxnSpPr>
              <a:cxnSpLocks noChangeShapeType="1"/>
              <a:stCxn id="10" idx="2"/>
              <a:endCxn id="11" idx="0"/>
            </p:cNvCxnSpPr>
            <p:nvPr/>
          </p:nvCxnSpPr>
          <p:spPr bwMode="auto">
            <a:xfrm>
              <a:off x="7511827" y="3069626"/>
              <a:ext cx="0" cy="278606"/>
            </a:xfrm>
            <a:prstGeom prst="straightConnector1">
              <a:avLst/>
            </a:prstGeom>
            <a:noFill/>
            <a:ln w="12700">
              <a:solidFill>
                <a:schemeClr val="tx1"/>
              </a:solidFill>
              <a:round/>
              <a:headEnd/>
              <a:tailEnd type="triangle" w="med" len="med"/>
            </a:ln>
          </p:spPr>
        </p:cxnSp>
        <p:cxnSp>
          <p:nvCxnSpPr>
            <p:cNvPr id="25" name="AutoShape 26">
              <a:extLst>
                <a:ext uri="{FF2B5EF4-FFF2-40B4-BE49-F238E27FC236}">
                  <a16:creationId xmlns:a16="http://schemas.microsoft.com/office/drawing/2014/main" id="{84E93274-63D0-D7C3-3CE9-55A6D1DFC6FD}"/>
                </a:ext>
              </a:extLst>
            </p:cNvPr>
            <p:cNvCxnSpPr>
              <a:cxnSpLocks noChangeShapeType="1"/>
              <a:stCxn id="21" idx="3"/>
              <a:endCxn id="12" idx="0"/>
            </p:cNvCxnSpPr>
            <p:nvPr/>
          </p:nvCxnSpPr>
          <p:spPr bwMode="auto">
            <a:xfrm>
              <a:off x="5934250" y="2971995"/>
              <a:ext cx="259556" cy="241697"/>
            </a:xfrm>
            <a:prstGeom prst="bentConnector2">
              <a:avLst/>
            </a:prstGeom>
            <a:noFill/>
            <a:ln w="12700">
              <a:solidFill>
                <a:schemeClr val="tx1"/>
              </a:solidFill>
              <a:miter lim="800000"/>
              <a:headEnd/>
              <a:tailEnd type="triangle" w="med" len="med"/>
            </a:ln>
          </p:spPr>
        </p:cxnSp>
        <p:cxnSp>
          <p:nvCxnSpPr>
            <p:cNvPr id="26" name="AutoShape 27">
              <a:extLst>
                <a:ext uri="{FF2B5EF4-FFF2-40B4-BE49-F238E27FC236}">
                  <a16:creationId xmlns:a16="http://schemas.microsoft.com/office/drawing/2014/main" id="{D51E2964-0508-4D50-09EC-D795D33150BB}"/>
                </a:ext>
              </a:extLst>
            </p:cNvPr>
            <p:cNvCxnSpPr>
              <a:cxnSpLocks noChangeShapeType="1"/>
              <a:stCxn id="21" idx="1"/>
              <a:endCxn id="13" idx="0"/>
            </p:cNvCxnSpPr>
            <p:nvPr/>
          </p:nvCxnSpPr>
          <p:spPr bwMode="auto">
            <a:xfrm rot="10800000" flipV="1">
              <a:off x="5427043" y="2971994"/>
              <a:ext cx="288131" cy="253604"/>
            </a:xfrm>
            <a:prstGeom prst="bentConnector2">
              <a:avLst/>
            </a:prstGeom>
            <a:noFill/>
            <a:ln w="12700">
              <a:solidFill>
                <a:schemeClr val="tx1"/>
              </a:solidFill>
              <a:miter lim="800000"/>
              <a:headEnd/>
              <a:tailEnd type="triangle" w="med" len="med"/>
            </a:ln>
          </p:spPr>
        </p:cxnSp>
        <p:sp>
          <p:nvSpPr>
            <p:cNvPr id="27" name="Oval 28">
              <a:extLst>
                <a:ext uri="{FF2B5EF4-FFF2-40B4-BE49-F238E27FC236}">
                  <a16:creationId xmlns:a16="http://schemas.microsoft.com/office/drawing/2014/main" id="{B0BC8FD0-356A-81A6-97C7-FC2C1C5BB5EA}"/>
                </a:ext>
              </a:extLst>
            </p:cNvPr>
            <p:cNvSpPr>
              <a:spLocks noChangeArrowheads="1"/>
            </p:cNvSpPr>
            <p:nvPr/>
          </p:nvSpPr>
          <p:spPr bwMode="auto">
            <a:xfrm>
              <a:off x="5791375" y="3583976"/>
              <a:ext cx="69056" cy="69056"/>
            </a:xfrm>
            <a:prstGeom prst="ellipse">
              <a:avLst/>
            </a:prstGeom>
            <a:solidFill>
              <a:schemeClr val="tx1"/>
            </a:solidFill>
            <a:ln w="12700">
              <a:solidFill>
                <a:schemeClr val="tx1"/>
              </a:solidFill>
              <a:round/>
              <a:headEnd/>
              <a:tailEnd/>
            </a:ln>
          </p:spPr>
          <p:txBody>
            <a:bodyPr wrap="none" anchor="ctr"/>
            <a:lstStyle/>
            <a:p>
              <a:endParaRPr lang="zh-CN" altLang="en-US" sz="1350"/>
            </a:p>
          </p:txBody>
        </p:sp>
        <p:cxnSp>
          <p:nvCxnSpPr>
            <p:cNvPr id="28" name="AutoShape 29">
              <a:extLst>
                <a:ext uri="{FF2B5EF4-FFF2-40B4-BE49-F238E27FC236}">
                  <a16:creationId xmlns:a16="http://schemas.microsoft.com/office/drawing/2014/main" id="{E4543EC9-A140-BEB8-0BFF-529FC1C37499}"/>
                </a:ext>
              </a:extLst>
            </p:cNvPr>
            <p:cNvCxnSpPr>
              <a:cxnSpLocks noChangeShapeType="1"/>
              <a:stCxn id="27" idx="2"/>
              <a:endCxn id="13" idx="2"/>
            </p:cNvCxnSpPr>
            <p:nvPr/>
          </p:nvCxnSpPr>
          <p:spPr bwMode="auto">
            <a:xfrm rot="10800000">
              <a:off x="5427043" y="3416098"/>
              <a:ext cx="364331" cy="202406"/>
            </a:xfrm>
            <a:prstGeom prst="bentConnector2">
              <a:avLst/>
            </a:prstGeom>
            <a:noFill/>
            <a:ln w="12700">
              <a:solidFill>
                <a:schemeClr val="tx1"/>
              </a:solidFill>
              <a:miter lim="800000"/>
              <a:headEnd type="triangle" w="med" len="med"/>
              <a:tailEnd/>
            </a:ln>
          </p:spPr>
        </p:cxnSp>
        <p:cxnSp>
          <p:nvCxnSpPr>
            <p:cNvPr id="29" name="AutoShape 30">
              <a:extLst>
                <a:ext uri="{FF2B5EF4-FFF2-40B4-BE49-F238E27FC236}">
                  <a16:creationId xmlns:a16="http://schemas.microsoft.com/office/drawing/2014/main" id="{C775F450-1997-E720-F6AB-017CF909487F}"/>
                </a:ext>
              </a:extLst>
            </p:cNvPr>
            <p:cNvCxnSpPr>
              <a:cxnSpLocks noChangeShapeType="1"/>
              <a:stCxn id="27" idx="6"/>
              <a:endCxn id="12" idx="2"/>
            </p:cNvCxnSpPr>
            <p:nvPr/>
          </p:nvCxnSpPr>
          <p:spPr bwMode="auto">
            <a:xfrm flipV="1">
              <a:off x="5860430" y="3404191"/>
              <a:ext cx="333375" cy="214313"/>
            </a:xfrm>
            <a:prstGeom prst="bentConnector2">
              <a:avLst/>
            </a:prstGeom>
            <a:noFill/>
            <a:ln w="12700">
              <a:solidFill>
                <a:schemeClr val="tx1"/>
              </a:solidFill>
              <a:miter lim="800000"/>
              <a:headEnd type="triangle" w="med" len="med"/>
              <a:tailEnd/>
            </a:ln>
          </p:spPr>
        </p:cxnSp>
        <p:cxnSp>
          <p:nvCxnSpPr>
            <p:cNvPr id="30" name="AutoShape 31">
              <a:extLst>
                <a:ext uri="{FF2B5EF4-FFF2-40B4-BE49-F238E27FC236}">
                  <a16:creationId xmlns:a16="http://schemas.microsoft.com/office/drawing/2014/main" id="{3BD6AE23-6D7F-C9ED-1DF4-CC12428AF7F3}"/>
                </a:ext>
              </a:extLst>
            </p:cNvPr>
            <p:cNvCxnSpPr>
              <a:cxnSpLocks noChangeShapeType="1"/>
              <a:stCxn id="3" idx="2"/>
              <a:endCxn id="27" idx="4"/>
            </p:cNvCxnSpPr>
            <p:nvPr/>
          </p:nvCxnSpPr>
          <p:spPr bwMode="auto">
            <a:xfrm rot="10800000">
              <a:off x="5825903" y="3653032"/>
              <a:ext cx="941784" cy="139304"/>
            </a:xfrm>
            <a:prstGeom prst="bentConnector2">
              <a:avLst/>
            </a:prstGeom>
            <a:noFill/>
            <a:ln w="12700">
              <a:solidFill>
                <a:schemeClr val="tx1"/>
              </a:solidFill>
              <a:miter lim="800000"/>
              <a:headEnd type="triangle" w="med" len="med"/>
              <a:tailEnd/>
            </a:ln>
          </p:spPr>
        </p:cxnSp>
        <p:cxnSp>
          <p:nvCxnSpPr>
            <p:cNvPr id="31" name="AutoShape 32">
              <a:extLst>
                <a:ext uri="{FF2B5EF4-FFF2-40B4-BE49-F238E27FC236}">
                  <a16:creationId xmlns:a16="http://schemas.microsoft.com/office/drawing/2014/main" id="{F0E43DE0-D842-0035-5B07-1B1F1E02E955}"/>
                </a:ext>
              </a:extLst>
            </p:cNvPr>
            <p:cNvCxnSpPr>
              <a:cxnSpLocks noChangeShapeType="1"/>
              <a:stCxn id="3" idx="6"/>
              <a:endCxn id="11" idx="2"/>
            </p:cNvCxnSpPr>
            <p:nvPr/>
          </p:nvCxnSpPr>
          <p:spPr bwMode="auto">
            <a:xfrm flipV="1">
              <a:off x="6836743" y="3538732"/>
              <a:ext cx="675084" cy="253603"/>
            </a:xfrm>
            <a:prstGeom prst="bentConnector2">
              <a:avLst/>
            </a:prstGeom>
            <a:noFill/>
            <a:ln w="12700">
              <a:solidFill>
                <a:schemeClr val="tx1"/>
              </a:solidFill>
              <a:miter lim="800000"/>
              <a:headEnd type="triangle" w="med" len="med"/>
              <a:tailEnd/>
            </a:ln>
          </p:spPr>
        </p:cxnSp>
        <p:cxnSp>
          <p:nvCxnSpPr>
            <p:cNvPr id="32" name="AutoShape 33">
              <a:extLst>
                <a:ext uri="{FF2B5EF4-FFF2-40B4-BE49-F238E27FC236}">
                  <a16:creationId xmlns:a16="http://schemas.microsoft.com/office/drawing/2014/main" id="{E323723B-2A65-713A-5A86-BB46C1267D4A}"/>
                </a:ext>
              </a:extLst>
            </p:cNvPr>
            <p:cNvCxnSpPr>
              <a:cxnSpLocks noChangeShapeType="1"/>
              <a:stCxn id="15" idx="0"/>
              <a:endCxn id="5" idx="1"/>
            </p:cNvCxnSpPr>
            <p:nvPr/>
          </p:nvCxnSpPr>
          <p:spPr bwMode="auto">
            <a:xfrm rot="5400000" flipH="1" flipV="1">
              <a:off x="4834467" y="1793667"/>
              <a:ext cx="1909201" cy="1814363"/>
            </a:xfrm>
            <a:prstGeom prst="bentConnector2">
              <a:avLst/>
            </a:prstGeom>
            <a:noFill/>
            <a:ln w="12700">
              <a:solidFill>
                <a:schemeClr val="tx1"/>
              </a:solidFill>
              <a:miter lim="800000"/>
              <a:headEnd type="triangle" w="med" len="med"/>
              <a:tailEnd/>
            </a:ln>
          </p:spPr>
        </p:cxnSp>
      </p:grpSp>
      <p:sp>
        <p:nvSpPr>
          <p:cNvPr id="38" name="右箭头 37">
            <a:extLst>
              <a:ext uri="{FF2B5EF4-FFF2-40B4-BE49-F238E27FC236}">
                <a16:creationId xmlns:a16="http://schemas.microsoft.com/office/drawing/2014/main" id="{1E715610-4F8A-214C-704D-A71B321306B5}"/>
              </a:ext>
            </a:extLst>
          </p:cNvPr>
          <p:cNvSpPr/>
          <p:nvPr/>
        </p:nvSpPr>
        <p:spPr>
          <a:xfrm>
            <a:off x="3790604" y="2751513"/>
            <a:ext cx="1014152" cy="44057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02890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ppt_x</p:attrName>
                                        </p:attrNameLst>
                                      </p:cBhvr>
                                      <p:tavLst>
                                        <p:tav tm="0">
                                          <p:val>
                                            <p:strVal val="#ppt_x-#ppt_w*1.125000"/>
                                          </p:val>
                                        </p:tav>
                                        <p:tav tm="100000">
                                          <p:val>
                                            <p:strVal val="#ppt_x"/>
                                          </p:val>
                                        </p:tav>
                                      </p:tavLst>
                                    </p:anim>
                                    <p:animEffect transition="in" filter="wipe(right)">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644002" y="1383618"/>
            <a:ext cx="1836204" cy="3061800"/>
          </a:xfrm>
          <a:prstGeom prst="rect">
            <a:avLst/>
          </a:prstGeom>
          <a:solidFill>
            <a:schemeClr val="tx1"/>
          </a:solidFill>
        </p:spPr>
        <p:txBody>
          <a:bodyPr wrap="square">
            <a:spAutoFit/>
          </a:bodyPr>
          <a:lstStyle/>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等价类划分法</a:t>
            </a:r>
          </a:p>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边界值分析法</a:t>
            </a:r>
          </a:p>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判定表方法</a:t>
            </a:r>
          </a:p>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因果图法</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40000"/>
              </a:lnSpc>
            </a:pPr>
            <a:r>
              <a:rPr lang="en-US" altLang="zh-CN" sz="2000" dirty="0">
                <a:solidFill>
                  <a:schemeClr val="bg1"/>
                </a:solidFill>
                <a:latin typeface="Microsoft YaHei" panose="020B0503020204020204" pitchFamily="34" charset="-122"/>
                <a:ea typeface="Microsoft YaHei" panose="020B0503020204020204" pitchFamily="34" charset="-122"/>
              </a:rPr>
              <a:t>Pairwise</a:t>
            </a:r>
            <a:r>
              <a:rPr lang="zh-CN" altLang="en-US" sz="2000" dirty="0">
                <a:solidFill>
                  <a:schemeClr val="bg1"/>
                </a:solidFill>
                <a:latin typeface="Microsoft YaHei" panose="020B0503020204020204" pitchFamily="34" charset="-122"/>
                <a:ea typeface="Microsoft YaHei" panose="020B0503020204020204" pitchFamily="34" charset="-122"/>
              </a:rPr>
              <a:t>方法</a:t>
            </a:r>
          </a:p>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正交试验法</a:t>
            </a:r>
          </a:p>
          <a:p>
            <a:pPr>
              <a:lnSpc>
                <a:spcPct val="140000"/>
              </a:lnSpc>
            </a:pPr>
            <a:r>
              <a:rPr lang="zh-CN" altLang="en-US" sz="2000" dirty="0">
                <a:solidFill>
                  <a:schemeClr val="bg1"/>
                </a:solidFill>
                <a:latin typeface="Microsoft YaHei" panose="020B0503020204020204" pitchFamily="34" charset="-122"/>
                <a:ea typeface="Microsoft YaHei" panose="020B0503020204020204" pitchFamily="34" charset="-122"/>
              </a:rPr>
              <a:t>功能图法</a:t>
            </a:r>
          </a:p>
        </p:txBody>
      </p:sp>
      <p:sp>
        <p:nvSpPr>
          <p:cNvPr id="3" name="圆角矩形 2"/>
          <p:cNvSpPr/>
          <p:nvPr/>
        </p:nvSpPr>
        <p:spPr>
          <a:xfrm>
            <a:off x="2519772" y="1491630"/>
            <a:ext cx="1890210" cy="286231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icrosoft YaHei" panose="020B0503020204020204" pitchFamily="34" charset="-122"/>
              <a:ea typeface="Microsoft YaHei" panose="020B0503020204020204" pitchFamily="34" charset="-122"/>
            </a:endParaRPr>
          </a:p>
        </p:txBody>
      </p:sp>
      <p:sp>
        <p:nvSpPr>
          <p:cNvPr id="2" name="标题 1"/>
          <p:cNvSpPr>
            <a:spLocks noGrp="1"/>
          </p:cNvSpPr>
          <p:nvPr>
            <p:ph type="title"/>
          </p:nvPr>
        </p:nvSpPr>
        <p:spPr>
          <a:xfrm>
            <a:off x="638656" y="169736"/>
            <a:ext cx="5222213" cy="550870"/>
          </a:xfrm>
        </p:spPr>
        <p:txBody>
          <a:bodyPr>
            <a:noAutofit/>
          </a:bodyPr>
          <a:lstStyle/>
          <a:p>
            <a:r>
              <a:rPr lang="zh-CN" altLang="en-US" dirty="0">
                <a:latin typeface="微软雅黑" panose="020B0503020204020204" pitchFamily="34" charset="-122"/>
                <a:ea typeface="微软雅黑" panose="020B0503020204020204" pitchFamily="34" charset="-122"/>
              </a:rPr>
              <a:t>过去常提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黑盒和白盒</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6</a:t>
            </a:fld>
            <a:endParaRPr lang="en-US" altLang="zh-CN"/>
          </a:p>
        </p:txBody>
      </p:sp>
      <p:sp>
        <p:nvSpPr>
          <p:cNvPr id="6" name="Text Box 4"/>
          <p:cNvSpPr txBox="1">
            <a:spLocks noChangeArrowheads="1"/>
          </p:cNvSpPr>
          <p:nvPr/>
        </p:nvSpPr>
        <p:spPr bwMode="auto">
          <a:xfrm>
            <a:off x="2573778" y="1608633"/>
            <a:ext cx="1782198" cy="2520883"/>
          </a:xfrm>
          <a:prstGeom prst="rect">
            <a:avLst/>
          </a:prstGeom>
          <a:noFill/>
          <a:ln w="9525">
            <a:noFill/>
            <a:miter lim="800000"/>
            <a:headEnd/>
            <a:tailEnd/>
          </a:ln>
          <a:effectLst/>
        </p:spPr>
        <p:txBody>
          <a:bodyPr wrap="square" lIns="0" tIns="0" rIns="0" bIns="0">
            <a:spAutoFit/>
          </a:bodyPr>
          <a:lstStyle/>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语句覆盖</a:t>
            </a:r>
          </a:p>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判定覆盖</a:t>
            </a:r>
          </a:p>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条件覆盖</a:t>
            </a:r>
          </a:p>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判定条件覆盖</a:t>
            </a:r>
          </a:p>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条件组合覆盖</a:t>
            </a:r>
          </a:p>
          <a:p>
            <a:pPr marL="85725" indent="-85725">
              <a:lnSpc>
                <a:spcPct val="140000"/>
              </a:lnSpc>
              <a:buClr>
                <a:schemeClr val="accent1"/>
              </a:buClr>
              <a:buSzPct val="75000"/>
              <a:defRPr/>
            </a:pPr>
            <a:r>
              <a:rPr lang="zh-CN" altLang="en-US" sz="2000" dirty="0">
                <a:effectLst>
                  <a:outerShdw blurRad="38100" dist="38100" dir="2700000" algn="tl">
                    <a:srgbClr val="FFFFFF"/>
                  </a:outerShdw>
                </a:effectLst>
                <a:latin typeface="Microsoft YaHei" panose="020B0503020204020204" pitchFamily="34" charset="-122"/>
                <a:ea typeface="Microsoft YaHei" panose="020B0503020204020204" pitchFamily="34" charset="-122"/>
                <a:cs typeface="宋体"/>
              </a:rPr>
              <a:t>基本路径覆盖</a:t>
            </a:r>
          </a:p>
        </p:txBody>
      </p:sp>
      <p:sp>
        <p:nvSpPr>
          <p:cNvPr id="7" name="右大括号 6"/>
          <p:cNvSpPr/>
          <p:nvPr/>
        </p:nvSpPr>
        <p:spPr bwMode="auto">
          <a:xfrm>
            <a:off x="6536526" y="1333109"/>
            <a:ext cx="378042" cy="3212766"/>
          </a:xfrm>
          <a:prstGeom prst="rightBrace">
            <a:avLst>
              <a:gd name="adj1" fmla="val 36869"/>
              <a:gd name="adj2" fmla="val 50000"/>
            </a:avLst>
          </a:prstGeom>
          <a:noFill/>
          <a:ln w="28575" cap="flat" cmpd="sng" algn="ctr">
            <a:solidFill>
              <a:schemeClr val="accent1">
                <a:lumMod val="7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Microsoft YaHei" panose="020B0503020204020204" pitchFamily="34" charset="-122"/>
              <a:ea typeface="Microsoft YaHei" panose="020B0503020204020204" pitchFamily="34" charset="-122"/>
            </a:endParaRPr>
          </a:p>
        </p:txBody>
      </p:sp>
      <p:sp>
        <p:nvSpPr>
          <p:cNvPr id="8" name="文本框 7"/>
          <p:cNvSpPr txBox="1"/>
          <p:nvPr/>
        </p:nvSpPr>
        <p:spPr>
          <a:xfrm>
            <a:off x="6858248" y="2448501"/>
            <a:ext cx="702078" cy="1384995"/>
          </a:xfrm>
          <a:prstGeom prst="rect">
            <a:avLst/>
          </a:prstGeom>
          <a:noFill/>
        </p:spPr>
        <p:txBody>
          <a:bodyPr wrap="square" rtlCol="0">
            <a:spAutoFit/>
          </a:bodyPr>
          <a:lstStyle/>
          <a:p>
            <a:r>
              <a:rPr kumimoji="1" lang="zh-CN" altLang="en-US" sz="2100" dirty="0">
                <a:solidFill>
                  <a:schemeClr val="accent1">
                    <a:lumMod val="10000"/>
                  </a:schemeClr>
                </a:solidFill>
                <a:latin typeface="Microsoft YaHei" panose="020B0503020204020204" pitchFamily="34" charset="-122"/>
                <a:ea typeface="Microsoft YaHei" panose="020B0503020204020204" pitchFamily="34" charset="-122"/>
              </a:rPr>
              <a:t>黑盒方法</a:t>
            </a:r>
          </a:p>
        </p:txBody>
      </p:sp>
      <p:sp>
        <p:nvSpPr>
          <p:cNvPr id="9" name="文本框 8"/>
          <p:cNvSpPr txBox="1"/>
          <p:nvPr/>
        </p:nvSpPr>
        <p:spPr>
          <a:xfrm>
            <a:off x="1583674" y="2300118"/>
            <a:ext cx="702078" cy="1384995"/>
          </a:xfrm>
          <a:prstGeom prst="rect">
            <a:avLst/>
          </a:prstGeom>
          <a:noFill/>
        </p:spPr>
        <p:txBody>
          <a:bodyPr wrap="square" rtlCol="0">
            <a:spAutoFit/>
          </a:bodyPr>
          <a:lstStyle/>
          <a:p>
            <a:r>
              <a:rPr kumimoji="1" lang="zh-CN" altLang="en-US" sz="2100" dirty="0">
                <a:solidFill>
                  <a:schemeClr val="accent1">
                    <a:lumMod val="75000"/>
                  </a:schemeClr>
                </a:solidFill>
                <a:latin typeface="Microsoft YaHei" panose="020B0503020204020204" pitchFamily="34" charset="-122"/>
                <a:ea typeface="Microsoft YaHei" panose="020B0503020204020204" pitchFamily="34" charset="-122"/>
              </a:rPr>
              <a:t>白盒方法</a:t>
            </a:r>
          </a:p>
        </p:txBody>
      </p:sp>
      <p:sp>
        <p:nvSpPr>
          <p:cNvPr id="10" name="左大括号 9"/>
          <p:cNvSpPr/>
          <p:nvPr/>
        </p:nvSpPr>
        <p:spPr bwMode="auto">
          <a:xfrm>
            <a:off x="2141730" y="1599642"/>
            <a:ext cx="486054" cy="2646294"/>
          </a:xfrm>
          <a:prstGeom prst="leftBrace">
            <a:avLst>
              <a:gd name="adj1" fmla="val 34794"/>
              <a:gd name="adj2" fmla="val 50000"/>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solidFill>
                <a:srgbClr val="CCFFCC"/>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A410CFC-DD4B-EF6E-A949-C260012AFA77}"/>
              </a:ext>
            </a:extLst>
          </p:cNvPr>
          <p:cNvSpPr txBox="1"/>
          <p:nvPr/>
        </p:nvSpPr>
        <p:spPr>
          <a:xfrm>
            <a:off x="7819565" y="2623142"/>
            <a:ext cx="957698" cy="1015663"/>
          </a:xfrm>
          <a:prstGeom prst="rect">
            <a:avLst/>
          </a:prstGeom>
          <a:noFill/>
        </p:spPr>
        <p:txBody>
          <a:bodyPr wrap="square" rtlCol="0">
            <a:spAutoFit/>
          </a:bodyPr>
          <a:lstStyle/>
          <a:p>
            <a:r>
              <a:rPr kumimoji="1" lang="zh-CN" altLang="en-US" sz="2000" dirty="0">
                <a:solidFill>
                  <a:schemeClr val="accent1"/>
                </a:solidFill>
                <a:latin typeface="Microsoft YaHei" panose="020B0503020204020204" pitchFamily="34" charset="-122"/>
                <a:ea typeface="Microsoft YaHei" panose="020B0503020204020204" pitchFamily="34" charset="-122"/>
              </a:rPr>
              <a:t>基于需求的测试方法</a:t>
            </a:r>
          </a:p>
        </p:txBody>
      </p:sp>
      <p:sp>
        <p:nvSpPr>
          <p:cNvPr id="12" name="文本框 11">
            <a:extLst>
              <a:ext uri="{FF2B5EF4-FFF2-40B4-BE49-F238E27FC236}">
                <a16:creationId xmlns:a16="http://schemas.microsoft.com/office/drawing/2014/main" id="{5234B7AB-F77E-BD1D-2C56-7BCAC0369670}"/>
              </a:ext>
            </a:extLst>
          </p:cNvPr>
          <p:cNvSpPr txBox="1"/>
          <p:nvPr/>
        </p:nvSpPr>
        <p:spPr>
          <a:xfrm>
            <a:off x="638656" y="1869230"/>
            <a:ext cx="548672" cy="2246769"/>
          </a:xfrm>
          <a:prstGeom prst="rect">
            <a:avLst/>
          </a:prstGeom>
          <a:noFill/>
        </p:spPr>
        <p:txBody>
          <a:bodyPr wrap="square" rtlCol="0">
            <a:spAutoFit/>
          </a:bodyPr>
          <a:lstStyle/>
          <a:p>
            <a:r>
              <a:rPr kumimoji="1" lang="zh-CN" altLang="en-US" sz="2000" dirty="0">
                <a:solidFill>
                  <a:schemeClr val="accent1"/>
                </a:solidFill>
                <a:latin typeface="Microsoft YaHei" panose="020B0503020204020204" pitchFamily="34" charset="-122"/>
                <a:ea typeface="Microsoft YaHei" panose="020B0503020204020204" pitchFamily="34" charset="-122"/>
              </a:rPr>
              <a:t>结构化测试方法</a:t>
            </a:r>
          </a:p>
        </p:txBody>
      </p:sp>
      <p:sp>
        <p:nvSpPr>
          <p:cNvPr id="13" name="左箭头 12">
            <a:extLst>
              <a:ext uri="{FF2B5EF4-FFF2-40B4-BE49-F238E27FC236}">
                <a16:creationId xmlns:a16="http://schemas.microsoft.com/office/drawing/2014/main" id="{3CB353DE-2F29-EDF0-0EBE-C4A399C48290}"/>
              </a:ext>
            </a:extLst>
          </p:cNvPr>
          <p:cNvSpPr/>
          <p:nvPr/>
        </p:nvSpPr>
        <p:spPr>
          <a:xfrm>
            <a:off x="1035003" y="2869075"/>
            <a:ext cx="548672" cy="26189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左箭头 13">
            <a:extLst>
              <a:ext uri="{FF2B5EF4-FFF2-40B4-BE49-F238E27FC236}">
                <a16:creationId xmlns:a16="http://schemas.microsoft.com/office/drawing/2014/main" id="{2CA576B9-3F02-BF69-ABAD-93A2D9276B7E}"/>
              </a:ext>
            </a:extLst>
          </p:cNvPr>
          <p:cNvSpPr/>
          <p:nvPr/>
        </p:nvSpPr>
        <p:spPr>
          <a:xfrm rot="10800000">
            <a:off x="7285990" y="3070111"/>
            <a:ext cx="548672" cy="26189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5961143"/>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9005" y="205820"/>
            <a:ext cx="2175759" cy="486278"/>
          </a:xfrm>
          <a:noFill/>
        </p:spPr>
        <p:txBody>
          <a:bodyPr vert="horz" lIns="67865" tIns="33338" rIns="67865" bIns="33338" rtlCol="0" anchor="ctr">
            <a:normAutofit/>
          </a:bodyPr>
          <a:lstStyle/>
          <a:p>
            <a:pPr>
              <a:tabLst>
                <a:tab pos="5655469" algn="r"/>
              </a:tabLst>
              <a:defRPr/>
            </a:pPr>
            <a:r>
              <a:rPr lang="zh-CN" altLang="en-US" dirty="0">
                <a:latin typeface="微软雅黑" panose="020B0503020204020204" pitchFamily="34" charset="-122"/>
                <a:ea typeface="微软雅黑" panose="020B0503020204020204" pitchFamily="34" charset="-122"/>
              </a:rPr>
              <a:t>流程图简化</a:t>
            </a:r>
            <a:endParaRPr lang="en-US" altLang="zh-CN"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74B8B81E-2B53-20BA-78CB-B0F4467490D6}"/>
              </a:ext>
            </a:extLst>
          </p:cNvPr>
          <p:cNvGrpSpPr/>
          <p:nvPr/>
        </p:nvGrpSpPr>
        <p:grpSpPr>
          <a:xfrm>
            <a:off x="5275342" y="1136987"/>
            <a:ext cx="3406046" cy="3399234"/>
            <a:chOff x="5275342" y="1136987"/>
            <a:chExt cx="3406046" cy="3399234"/>
          </a:xfrm>
        </p:grpSpPr>
        <p:sp>
          <p:nvSpPr>
            <p:cNvPr id="30723" name="Oval 3"/>
            <p:cNvSpPr>
              <a:spLocks noChangeArrowheads="1"/>
            </p:cNvSpPr>
            <p:nvPr/>
          </p:nvSpPr>
          <p:spPr bwMode="auto">
            <a:xfrm>
              <a:off x="7243590" y="1136987"/>
              <a:ext cx="270272" cy="270272"/>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a:t>
              </a:r>
            </a:p>
          </p:txBody>
        </p:sp>
        <p:sp>
          <p:nvSpPr>
            <p:cNvPr id="30724" name="Oval 4"/>
            <p:cNvSpPr>
              <a:spLocks noChangeArrowheads="1"/>
            </p:cNvSpPr>
            <p:nvPr/>
          </p:nvSpPr>
          <p:spPr bwMode="auto">
            <a:xfrm>
              <a:off x="7243590" y="1833503"/>
              <a:ext cx="270272" cy="270272"/>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2,3</a:t>
              </a:r>
            </a:p>
          </p:txBody>
        </p:sp>
        <p:grpSp>
          <p:nvGrpSpPr>
            <p:cNvPr id="30725" name="Group 5"/>
            <p:cNvGrpSpPr>
              <a:grpSpLocks/>
            </p:cNvGrpSpPr>
            <p:nvPr/>
          </p:nvGrpSpPr>
          <p:grpSpPr bwMode="auto">
            <a:xfrm>
              <a:off x="5275342" y="2252891"/>
              <a:ext cx="1569244" cy="1369219"/>
              <a:chOff x="704" y="1949"/>
              <a:chExt cx="1318" cy="1150"/>
            </a:xfrm>
          </p:grpSpPr>
          <p:grpSp>
            <p:nvGrpSpPr>
              <p:cNvPr id="30741" name="Group 6"/>
              <p:cNvGrpSpPr>
                <a:grpSpLocks/>
              </p:cNvGrpSpPr>
              <p:nvPr/>
            </p:nvGrpSpPr>
            <p:grpSpPr bwMode="auto">
              <a:xfrm>
                <a:off x="704" y="2411"/>
                <a:ext cx="1318" cy="227"/>
                <a:chOff x="704" y="2411"/>
                <a:chExt cx="1318" cy="227"/>
              </a:xfrm>
            </p:grpSpPr>
            <p:sp>
              <p:nvSpPr>
                <p:cNvPr id="30745" name="Oval 7"/>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8</a:t>
                  </a:r>
                </a:p>
              </p:txBody>
            </p:sp>
            <p:sp>
              <p:nvSpPr>
                <p:cNvPr id="30746" name="Oval 8"/>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7</a:t>
                  </a:r>
                </a:p>
              </p:txBody>
            </p:sp>
          </p:grpSp>
          <p:grpSp>
            <p:nvGrpSpPr>
              <p:cNvPr id="30742" name="Group 9"/>
              <p:cNvGrpSpPr>
                <a:grpSpLocks/>
              </p:cNvGrpSpPr>
              <p:nvPr/>
            </p:nvGrpSpPr>
            <p:grpSpPr bwMode="auto">
              <a:xfrm>
                <a:off x="1250" y="1949"/>
                <a:ext cx="227" cy="1150"/>
                <a:chOff x="1250" y="1949"/>
                <a:chExt cx="227" cy="1150"/>
              </a:xfrm>
            </p:grpSpPr>
            <p:sp>
              <p:nvSpPr>
                <p:cNvPr id="30743" name="Oval 10"/>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6</a:t>
                  </a:r>
                </a:p>
              </p:txBody>
            </p:sp>
            <p:sp>
              <p:nvSpPr>
                <p:cNvPr id="30744" name="Oval 11"/>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9</a:t>
                  </a:r>
                </a:p>
              </p:txBody>
            </p:sp>
          </p:grpSp>
        </p:grpSp>
        <p:sp>
          <p:nvSpPr>
            <p:cNvPr id="30726" name="Oval 12"/>
            <p:cNvSpPr>
              <a:spLocks noChangeArrowheads="1"/>
            </p:cNvSpPr>
            <p:nvPr/>
          </p:nvSpPr>
          <p:spPr bwMode="auto">
            <a:xfrm>
              <a:off x="8411116" y="2354499"/>
              <a:ext cx="270272" cy="270272"/>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4,5</a:t>
              </a:r>
            </a:p>
          </p:txBody>
        </p:sp>
        <p:sp>
          <p:nvSpPr>
            <p:cNvPr id="30727" name="Oval 13"/>
            <p:cNvSpPr>
              <a:spLocks noChangeArrowheads="1"/>
            </p:cNvSpPr>
            <p:nvPr/>
          </p:nvSpPr>
          <p:spPr bwMode="auto">
            <a:xfrm>
              <a:off x="7243590" y="3582530"/>
              <a:ext cx="270272" cy="270272"/>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10</a:t>
              </a:r>
            </a:p>
          </p:txBody>
        </p:sp>
        <p:sp>
          <p:nvSpPr>
            <p:cNvPr id="30728" name="Oval 14"/>
            <p:cNvSpPr>
              <a:spLocks noChangeArrowheads="1"/>
            </p:cNvSpPr>
            <p:nvPr/>
          </p:nvSpPr>
          <p:spPr bwMode="auto">
            <a:xfrm>
              <a:off x="7243590" y="4265949"/>
              <a:ext cx="270272" cy="270272"/>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11</a:t>
              </a:r>
            </a:p>
          </p:txBody>
        </p:sp>
        <p:cxnSp>
          <p:nvCxnSpPr>
            <p:cNvPr id="30729" name="AutoShape 15"/>
            <p:cNvCxnSpPr>
              <a:cxnSpLocks noChangeShapeType="1"/>
              <a:stCxn id="30727" idx="6"/>
              <a:endCxn id="30723" idx="6"/>
            </p:cNvCxnSpPr>
            <p:nvPr/>
          </p:nvCxnSpPr>
          <p:spPr bwMode="auto">
            <a:xfrm flipV="1">
              <a:off x="7513862" y="1272718"/>
              <a:ext cx="1190" cy="2445544"/>
            </a:xfrm>
            <a:prstGeom prst="curvedConnector3">
              <a:avLst>
                <a:gd name="adj1" fmla="val 134420504"/>
              </a:avLst>
            </a:prstGeom>
            <a:noFill/>
            <a:ln w="12700">
              <a:solidFill>
                <a:schemeClr val="tx1"/>
              </a:solidFill>
              <a:round/>
              <a:headEnd/>
              <a:tailEnd type="triangle" w="med" len="med"/>
            </a:ln>
          </p:spPr>
        </p:cxnSp>
        <p:cxnSp>
          <p:nvCxnSpPr>
            <p:cNvPr id="30730" name="AutoShape 16"/>
            <p:cNvCxnSpPr>
              <a:cxnSpLocks noChangeShapeType="1"/>
              <a:stCxn id="30723" idx="2"/>
              <a:endCxn id="30728" idx="2"/>
            </p:cNvCxnSpPr>
            <p:nvPr/>
          </p:nvCxnSpPr>
          <p:spPr bwMode="auto">
            <a:xfrm rot="10800000" flipH="1" flipV="1">
              <a:off x="7243590" y="1272718"/>
              <a:ext cx="1191" cy="3128963"/>
            </a:xfrm>
            <a:prstGeom prst="curvedConnector3">
              <a:avLst>
                <a:gd name="adj1" fmla="val -190483543"/>
              </a:avLst>
            </a:prstGeom>
            <a:noFill/>
            <a:ln w="12700">
              <a:solidFill>
                <a:schemeClr val="tx1"/>
              </a:solidFill>
              <a:round/>
              <a:headEnd/>
              <a:tailEnd type="triangle" w="med" len="med"/>
            </a:ln>
          </p:spPr>
        </p:cxnSp>
        <p:cxnSp>
          <p:nvCxnSpPr>
            <p:cNvPr id="30731" name="AutoShape 17"/>
            <p:cNvCxnSpPr>
              <a:cxnSpLocks noChangeShapeType="1"/>
              <a:stCxn id="30724" idx="6"/>
              <a:endCxn id="30726" idx="1"/>
            </p:cNvCxnSpPr>
            <p:nvPr/>
          </p:nvCxnSpPr>
          <p:spPr bwMode="auto">
            <a:xfrm>
              <a:off x="7513862" y="1968639"/>
              <a:ext cx="936834" cy="425440"/>
            </a:xfrm>
            <a:prstGeom prst="straightConnector1">
              <a:avLst/>
            </a:prstGeom>
            <a:noFill/>
            <a:ln w="12700">
              <a:solidFill>
                <a:schemeClr val="tx1"/>
              </a:solidFill>
              <a:round/>
              <a:headEnd/>
              <a:tailEnd type="triangle" w="med" len="med"/>
            </a:ln>
          </p:spPr>
        </p:cxnSp>
        <p:cxnSp>
          <p:nvCxnSpPr>
            <p:cNvPr id="30732" name="AutoShape 18"/>
            <p:cNvCxnSpPr>
              <a:cxnSpLocks noChangeShapeType="1"/>
              <a:stCxn id="30723" idx="4"/>
              <a:endCxn id="30724" idx="0"/>
            </p:cNvCxnSpPr>
            <p:nvPr/>
          </p:nvCxnSpPr>
          <p:spPr bwMode="auto">
            <a:xfrm>
              <a:off x="7379321" y="1407259"/>
              <a:ext cx="0" cy="426244"/>
            </a:xfrm>
            <a:prstGeom prst="straightConnector1">
              <a:avLst/>
            </a:prstGeom>
            <a:noFill/>
            <a:ln w="12700">
              <a:solidFill>
                <a:schemeClr val="tx1"/>
              </a:solidFill>
              <a:round/>
              <a:headEnd/>
              <a:tailEnd type="triangle" w="med" len="med"/>
            </a:ln>
          </p:spPr>
        </p:cxnSp>
        <p:cxnSp>
          <p:nvCxnSpPr>
            <p:cNvPr id="30733" name="AutoShape 19"/>
            <p:cNvCxnSpPr>
              <a:cxnSpLocks noChangeShapeType="1"/>
              <a:stCxn id="30724" idx="2"/>
              <a:endCxn id="30743" idx="7"/>
            </p:cNvCxnSpPr>
            <p:nvPr/>
          </p:nvCxnSpPr>
          <p:spPr bwMode="auto">
            <a:xfrm flipH="1">
              <a:off x="6156115" y="1968639"/>
              <a:ext cx="1087475" cy="323832"/>
            </a:xfrm>
            <a:prstGeom prst="straightConnector1">
              <a:avLst/>
            </a:prstGeom>
            <a:noFill/>
            <a:ln w="12700">
              <a:solidFill>
                <a:schemeClr val="tx1"/>
              </a:solidFill>
              <a:round/>
              <a:headEnd/>
              <a:tailEnd type="triangle" w="med" len="med"/>
            </a:ln>
          </p:spPr>
        </p:cxnSp>
        <p:cxnSp>
          <p:nvCxnSpPr>
            <p:cNvPr id="30734" name="AutoShape 20"/>
            <p:cNvCxnSpPr>
              <a:cxnSpLocks noChangeShapeType="1"/>
              <a:stCxn id="30743" idx="5"/>
              <a:endCxn id="30746" idx="1"/>
            </p:cNvCxnSpPr>
            <p:nvPr/>
          </p:nvCxnSpPr>
          <p:spPr bwMode="auto">
            <a:xfrm>
              <a:off x="6156404" y="2483872"/>
              <a:ext cx="457200" cy="358378"/>
            </a:xfrm>
            <a:prstGeom prst="straightConnector1">
              <a:avLst/>
            </a:prstGeom>
            <a:noFill/>
            <a:ln w="12700">
              <a:solidFill>
                <a:schemeClr val="tx1"/>
              </a:solidFill>
              <a:round/>
              <a:headEnd/>
              <a:tailEnd type="triangle" w="med" len="med"/>
            </a:ln>
          </p:spPr>
        </p:cxnSp>
        <p:cxnSp>
          <p:nvCxnSpPr>
            <p:cNvPr id="30735" name="AutoShape 21"/>
            <p:cNvCxnSpPr>
              <a:cxnSpLocks noChangeShapeType="1"/>
              <a:stCxn id="30743" idx="3"/>
              <a:endCxn id="30745" idx="7"/>
            </p:cNvCxnSpPr>
            <p:nvPr/>
          </p:nvCxnSpPr>
          <p:spPr bwMode="auto">
            <a:xfrm flipH="1">
              <a:off x="5506323" y="2483872"/>
              <a:ext cx="458391" cy="358378"/>
            </a:xfrm>
            <a:prstGeom prst="straightConnector1">
              <a:avLst/>
            </a:prstGeom>
            <a:noFill/>
            <a:ln w="12700">
              <a:solidFill>
                <a:schemeClr val="tx1"/>
              </a:solidFill>
              <a:round/>
              <a:headEnd/>
              <a:tailEnd type="triangle" w="med" len="med"/>
            </a:ln>
          </p:spPr>
        </p:cxnSp>
        <p:cxnSp>
          <p:nvCxnSpPr>
            <p:cNvPr id="30736" name="AutoShape 22"/>
            <p:cNvCxnSpPr>
              <a:cxnSpLocks noChangeShapeType="1"/>
              <a:stCxn id="30745" idx="5"/>
              <a:endCxn id="30744" idx="1"/>
            </p:cNvCxnSpPr>
            <p:nvPr/>
          </p:nvCxnSpPr>
          <p:spPr bwMode="auto">
            <a:xfrm>
              <a:off x="5506323" y="3033940"/>
              <a:ext cx="458391" cy="357188"/>
            </a:xfrm>
            <a:prstGeom prst="straightConnector1">
              <a:avLst/>
            </a:prstGeom>
            <a:noFill/>
            <a:ln w="12700">
              <a:solidFill>
                <a:schemeClr val="tx1"/>
              </a:solidFill>
              <a:round/>
              <a:headEnd/>
              <a:tailEnd type="triangle" w="med" len="med"/>
            </a:ln>
          </p:spPr>
        </p:cxnSp>
        <p:cxnSp>
          <p:nvCxnSpPr>
            <p:cNvPr id="30737" name="AutoShape 23"/>
            <p:cNvCxnSpPr>
              <a:cxnSpLocks noChangeShapeType="1"/>
              <a:stCxn id="30746" idx="3"/>
              <a:endCxn id="30744" idx="7"/>
            </p:cNvCxnSpPr>
            <p:nvPr/>
          </p:nvCxnSpPr>
          <p:spPr bwMode="auto">
            <a:xfrm flipH="1">
              <a:off x="6156404" y="3033940"/>
              <a:ext cx="457200" cy="357188"/>
            </a:xfrm>
            <a:prstGeom prst="straightConnector1">
              <a:avLst/>
            </a:prstGeom>
            <a:noFill/>
            <a:ln w="12700">
              <a:solidFill>
                <a:schemeClr val="tx1"/>
              </a:solidFill>
              <a:round/>
              <a:headEnd/>
              <a:tailEnd type="triangle" w="med" len="med"/>
            </a:ln>
          </p:spPr>
        </p:cxnSp>
        <p:cxnSp>
          <p:nvCxnSpPr>
            <p:cNvPr id="30738" name="AutoShape 24"/>
            <p:cNvCxnSpPr>
              <a:cxnSpLocks noChangeShapeType="1"/>
              <a:stCxn id="30744" idx="6"/>
              <a:endCxn id="30727" idx="2"/>
            </p:cNvCxnSpPr>
            <p:nvPr/>
          </p:nvCxnSpPr>
          <p:spPr bwMode="auto">
            <a:xfrm>
              <a:off x="6195695" y="3486974"/>
              <a:ext cx="1047895" cy="230692"/>
            </a:xfrm>
            <a:prstGeom prst="straightConnector1">
              <a:avLst/>
            </a:prstGeom>
            <a:noFill/>
            <a:ln w="12700">
              <a:solidFill>
                <a:schemeClr val="tx1"/>
              </a:solidFill>
              <a:round/>
              <a:headEnd/>
              <a:tailEnd type="triangle" w="med" len="med"/>
            </a:ln>
          </p:spPr>
        </p:cxnSp>
        <p:cxnSp>
          <p:nvCxnSpPr>
            <p:cNvPr id="30739" name="AutoShape 25"/>
            <p:cNvCxnSpPr>
              <a:cxnSpLocks noChangeShapeType="1"/>
              <a:stCxn id="30726" idx="3"/>
              <a:endCxn id="30727" idx="7"/>
            </p:cNvCxnSpPr>
            <p:nvPr/>
          </p:nvCxnSpPr>
          <p:spPr bwMode="auto">
            <a:xfrm flipH="1">
              <a:off x="7474282" y="2585191"/>
              <a:ext cx="976414" cy="1036919"/>
            </a:xfrm>
            <a:prstGeom prst="straightConnector1">
              <a:avLst/>
            </a:prstGeom>
            <a:noFill/>
            <a:ln w="12700">
              <a:solidFill>
                <a:schemeClr val="tx1"/>
              </a:solidFill>
              <a:round/>
              <a:headEnd/>
              <a:tailEnd type="triangle" w="med" len="med"/>
            </a:ln>
          </p:spPr>
        </p:cxnSp>
      </p:grpSp>
      <p:grpSp>
        <p:nvGrpSpPr>
          <p:cNvPr id="8" name="组合 7">
            <a:extLst>
              <a:ext uri="{FF2B5EF4-FFF2-40B4-BE49-F238E27FC236}">
                <a16:creationId xmlns:a16="http://schemas.microsoft.com/office/drawing/2014/main" id="{2B16593D-FD54-E64C-4847-60AC2AFE8ABE}"/>
              </a:ext>
            </a:extLst>
          </p:cNvPr>
          <p:cNvGrpSpPr/>
          <p:nvPr/>
        </p:nvGrpSpPr>
        <p:grpSpPr>
          <a:xfrm>
            <a:off x="227403" y="1202096"/>
            <a:ext cx="3653787" cy="3334125"/>
            <a:chOff x="4751863" y="1131024"/>
            <a:chExt cx="3409679" cy="3025340"/>
          </a:xfrm>
        </p:grpSpPr>
        <p:sp>
          <p:nvSpPr>
            <p:cNvPr id="9" name="矩形 8">
              <a:extLst>
                <a:ext uri="{FF2B5EF4-FFF2-40B4-BE49-F238E27FC236}">
                  <a16:creationId xmlns:a16="http://schemas.microsoft.com/office/drawing/2014/main" id="{A7563E89-28DF-247E-7A75-60756951C3D1}"/>
                </a:ext>
              </a:extLst>
            </p:cNvPr>
            <p:cNvSpPr/>
            <p:nvPr/>
          </p:nvSpPr>
          <p:spPr>
            <a:xfrm>
              <a:off x="4751863" y="1131024"/>
              <a:ext cx="3409679" cy="3025340"/>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AutoShape 3">
              <a:extLst>
                <a:ext uri="{FF2B5EF4-FFF2-40B4-BE49-F238E27FC236}">
                  <a16:creationId xmlns:a16="http://schemas.microsoft.com/office/drawing/2014/main" id="{5B9FC21E-2BF1-27B1-6D40-88006EA5D6B7}"/>
                </a:ext>
              </a:extLst>
            </p:cNvPr>
            <p:cNvCxnSpPr>
              <a:cxnSpLocks noChangeShapeType="1"/>
              <a:stCxn id="11" idx="4"/>
              <a:endCxn id="13" idx="3"/>
            </p:cNvCxnSpPr>
            <p:nvPr/>
          </p:nvCxnSpPr>
          <p:spPr bwMode="auto">
            <a:xfrm rot="5400000" flipH="1" flipV="1">
              <a:off x="5818759" y="2730298"/>
              <a:ext cx="2080022" cy="113109"/>
            </a:xfrm>
            <a:prstGeom prst="bentConnector4">
              <a:avLst>
                <a:gd name="adj1" fmla="val -8241"/>
                <a:gd name="adj2" fmla="val 1034171"/>
              </a:avLst>
            </a:prstGeom>
            <a:noFill/>
            <a:ln w="12700">
              <a:solidFill>
                <a:schemeClr val="tx1"/>
              </a:solidFill>
              <a:miter lim="800000"/>
              <a:headEnd/>
              <a:tailEnd type="triangle" w="med" len="med"/>
            </a:ln>
          </p:spPr>
        </p:cxnSp>
        <p:sp>
          <p:nvSpPr>
            <p:cNvPr id="11" name="Oval 4">
              <a:extLst>
                <a:ext uri="{FF2B5EF4-FFF2-40B4-BE49-F238E27FC236}">
                  <a16:creationId xmlns:a16="http://schemas.microsoft.com/office/drawing/2014/main" id="{07E47663-A53F-BA82-8565-70D514F43C20}"/>
                </a:ext>
              </a:extLst>
            </p:cNvPr>
            <p:cNvSpPr>
              <a:spLocks noChangeArrowheads="1"/>
            </p:cNvSpPr>
            <p:nvPr/>
          </p:nvSpPr>
          <p:spPr bwMode="auto">
            <a:xfrm>
              <a:off x="6767687" y="3757807"/>
              <a:ext cx="69056" cy="69056"/>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12" name="Oval 5">
              <a:extLst>
                <a:ext uri="{FF2B5EF4-FFF2-40B4-BE49-F238E27FC236}">
                  <a16:creationId xmlns:a16="http://schemas.microsoft.com/office/drawing/2014/main" id="{860EF7D9-CE99-F3BC-1AFA-025E7D85E2F1}"/>
                </a:ext>
              </a:extLst>
            </p:cNvPr>
            <p:cNvSpPr>
              <a:spLocks noChangeArrowheads="1"/>
            </p:cNvSpPr>
            <p:nvPr/>
          </p:nvSpPr>
          <p:spPr bwMode="auto">
            <a:xfrm>
              <a:off x="6737922" y="1227730"/>
              <a:ext cx="135731" cy="135731"/>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13" name="AutoShape 6">
              <a:extLst>
                <a:ext uri="{FF2B5EF4-FFF2-40B4-BE49-F238E27FC236}">
                  <a16:creationId xmlns:a16="http://schemas.microsoft.com/office/drawing/2014/main" id="{9A848F5F-29ED-F061-B8C1-26EEEC2D57E9}"/>
                </a:ext>
              </a:extLst>
            </p:cNvPr>
            <p:cNvSpPr>
              <a:spLocks noChangeArrowheads="1"/>
            </p:cNvSpPr>
            <p:nvPr/>
          </p:nvSpPr>
          <p:spPr bwMode="auto">
            <a:xfrm>
              <a:off x="6696249" y="1644448"/>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1</a:t>
              </a:r>
            </a:p>
          </p:txBody>
        </p:sp>
        <p:sp>
          <p:nvSpPr>
            <p:cNvPr id="14" name="Rectangle 7">
              <a:extLst>
                <a:ext uri="{FF2B5EF4-FFF2-40B4-BE49-F238E27FC236}">
                  <a16:creationId xmlns:a16="http://schemas.microsoft.com/office/drawing/2014/main" id="{9C59E15C-0087-DCBF-96A5-381FFB9490E8}"/>
                </a:ext>
              </a:extLst>
            </p:cNvPr>
            <p:cNvSpPr>
              <a:spLocks noChangeArrowheads="1"/>
            </p:cNvSpPr>
            <p:nvPr/>
          </p:nvSpPr>
          <p:spPr bwMode="auto">
            <a:xfrm>
              <a:off x="5727081" y="3358948"/>
              <a:ext cx="211931" cy="251993"/>
            </a:xfrm>
            <a:prstGeom prst="rect">
              <a:avLst/>
            </a:prstGeom>
            <a:noFill/>
            <a:ln w="12700">
              <a:noFill/>
              <a:miter lim="800000"/>
              <a:headEnd/>
              <a:tailEnd/>
            </a:ln>
          </p:spPr>
          <p:txBody>
            <a:bodyPr lIns="67865" tIns="33338" rIns="67865" bIns="33338">
              <a:spAutoFit/>
            </a:bodyPr>
            <a:lstStyle/>
            <a:p>
              <a:pPr eaLnBrk="0" hangingPunct="0"/>
              <a:r>
                <a:rPr lang="zh-CN" altLang="en-US" sz="1200" b="1">
                  <a:solidFill>
                    <a:srgbClr val="CF0E30"/>
                  </a:solidFill>
                  <a:latin typeface="Times" pitchFamily="18" charset="0"/>
                </a:rPr>
                <a:t>9</a:t>
              </a:r>
            </a:p>
          </p:txBody>
        </p:sp>
        <p:sp>
          <p:nvSpPr>
            <p:cNvPr id="15" name="Rectangle 8">
              <a:extLst>
                <a:ext uri="{FF2B5EF4-FFF2-40B4-BE49-F238E27FC236}">
                  <a16:creationId xmlns:a16="http://schemas.microsoft.com/office/drawing/2014/main" id="{0217AC38-F246-65BD-2187-003F4DA4DB5D}"/>
                </a:ext>
              </a:extLst>
            </p:cNvPr>
            <p:cNvSpPr>
              <a:spLocks noChangeArrowheads="1"/>
            </p:cNvSpPr>
            <p:nvPr/>
          </p:nvSpPr>
          <p:spPr bwMode="auto">
            <a:xfrm>
              <a:off x="6646243" y="3538732"/>
              <a:ext cx="290944" cy="251993"/>
            </a:xfrm>
            <a:prstGeom prst="rect">
              <a:avLst/>
            </a:prstGeom>
            <a:noFill/>
            <a:ln w="12700">
              <a:noFill/>
              <a:miter lim="800000"/>
              <a:headEnd/>
              <a:tailEnd/>
            </a:ln>
          </p:spPr>
          <p:txBody>
            <a:bodyPr wrap="none" lIns="67865" tIns="33338" rIns="67865" bIns="33338">
              <a:spAutoFit/>
            </a:bodyPr>
            <a:lstStyle/>
            <a:p>
              <a:pPr eaLnBrk="0" hangingPunct="0"/>
              <a:r>
                <a:rPr lang="zh-CN" altLang="en-US" sz="1200" b="1">
                  <a:solidFill>
                    <a:srgbClr val="CF0E30"/>
                  </a:solidFill>
                  <a:latin typeface="Times" pitchFamily="18" charset="0"/>
                </a:rPr>
                <a:t>10</a:t>
              </a:r>
            </a:p>
          </p:txBody>
        </p:sp>
        <p:sp>
          <p:nvSpPr>
            <p:cNvPr id="16" name="Rectangle 9">
              <a:extLst>
                <a:ext uri="{FF2B5EF4-FFF2-40B4-BE49-F238E27FC236}">
                  <a16:creationId xmlns:a16="http://schemas.microsoft.com/office/drawing/2014/main" id="{0678856D-8957-274A-E0D2-4DF38C112CE1}"/>
                </a:ext>
              </a:extLst>
            </p:cNvPr>
            <p:cNvSpPr>
              <a:spLocks noChangeArrowheads="1"/>
            </p:cNvSpPr>
            <p:nvPr/>
          </p:nvSpPr>
          <p:spPr bwMode="auto">
            <a:xfrm>
              <a:off x="4751863" y="3760483"/>
              <a:ext cx="282545" cy="251993"/>
            </a:xfrm>
            <a:prstGeom prst="rect">
              <a:avLst/>
            </a:prstGeom>
            <a:noFill/>
            <a:ln w="12700">
              <a:noFill/>
              <a:miter lim="800000"/>
              <a:headEnd/>
              <a:tailEnd/>
            </a:ln>
          </p:spPr>
          <p:txBody>
            <a:bodyPr wrap="none" lIns="67865" tIns="33338" rIns="67865" bIns="33338">
              <a:spAutoFit/>
            </a:bodyPr>
            <a:lstStyle/>
            <a:p>
              <a:pPr eaLnBrk="0" hangingPunct="0"/>
              <a:r>
                <a:rPr lang="zh-CN" altLang="en-US" sz="1200" b="1" dirty="0">
                  <a:solidFill>
                    <a:srgbClr val="CF0E30"/>
                  </a:solidFill>
                  <a:latin typeface="Times" pitchFamily="18" charset="0"/>
                </a:rPr>
                <a:t>11</a:t>
              </a:r>
            </a:p>
          </p:txBody>
        </p:sp>
        <p:sp>
          <p:nvSpPr>
            <p:cNvPr id="17" name="AutoShape 10">
              <a:extLst>
                <a:ext uri="{FF2B5EF4-FFF2-40B4-BE49-F238E27FC236}">
                  <a16:creationId xmlns:a16="http://schemas.microsoft.com/office/drawing/2014/main" id="{E36A913A-17C0-5A7E-9794-666C2930BDE9}"/>
                </a:ext>
              </a:extLst>
            </p:cNvPr>
            <p:cNvSpPr>
              <a:spLocks noChangeArrowheads="1"/>
            </p:cNvSpPr>
            <p:nvPr/>
          </p:nvSpPr>
          <p:spPr bwMode="auto">
            <a:xfrm>
              <a:off x="6615287" y="209093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2</a:t>
              </a:r>
            </a:p>
          </p:txBody>
        </p:sp>
        <p:sp>
          <p:nvSpPr>
            <p:cNvPr id="18" name="AutoShape 11">
              <a:extLst>
                <a:ext uri="{FF2B5EF4-FFF2-40B4-BE49-F238E27FC236}">
                  <a16:creationId xmlns:a16="http://schemas.microsoft.com/office/drawing/2014/main" id="{93A95CBA-35A7-3A6F-BEEF-62720E68ABC9}"/>
                </a:ext>
              </a:extLst>
            </p:cNvPr>
            <p:cNvSpPr>
              <a:spLocks noChangeArrowheads="1"/>
            </p:cNvSpPr>
            <p:nvPr/>
          </p:nvSpPr>
          <p:spPr bwMode="auto">
            <a:xfrm>
              <a:off x="7321327" y="2879126"/>
              <a:ext cx="381000" cy="190500"/>
            </a:xfrm>
            <a:prstGeom prst="roundRect">
              <a:avLst>
                <a:gd name="adj" fmla="val 34375"/>
              </a:avLst>
            </a:prstGeom>
            <a:solidFill>
              <a:schemeClr val="bg1"/>
            </a:solid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4</a:t>
              </a:r>
            </a:p>
          </p:txBody>
        </p:sp>
        <p:sp>
          <p:nvSpPr>
            <p:cNvPr id="19" name="AutoShape 12">
              <a:extLst>
                <a:ext uri="{FF2B5EF4-FFF2-40B4-BE49-F238E27FC236}">
                  <a16:creationId xmlns:a16="http://schemas.microsoft.com/office/drawing/2014/main" id="{E5C58AC4-5AD0-5A9C-C0AA-9BD45AA511E5}"/>
                </a:ext>
              </a:extLst>
            </p:cNvPr>
            <p:cNvSpPr>
              <a:spLocks noChangeArrowheads="1"/>
            </p:cNvSpPr>
            <p:nvPr/>
          </p:nvSpPr>
          <p:spPr bwMode="auto">
            <a:xfrm>
              <a:off x="7321327" y="334823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5</a:t>
              </a:r>
            </a:p>
          </p:txBody>
        </p:sp>
        <p:sp>
          <p:nvSpPr>
            <p:cNvPr id="20" name="AutoShape 13">
              <a:extLst>
                <a:ext uri="{FF2B5EF4-FFF2-40B4-BE49-F238E27FC236}">
                  <a16:creationId xmlns:a16="http://schemas.microsoft.com/office/drawing/2014/main" id="{53ECA40D-5A4C-5FE0-3741-C31909BBD95B}"/>
                </a:ext>
              </a:extLst>
            </p:cNvPr>
            <p:cNvSpPr>
              <a:spLocks noChangeArrowheads="1"/>
            </p:cNvSpPr>
            <p:nvPr/>
          </p:nvSpPr>
          <p:spPr bwMode="auto">
            <a:xfrm>
              <a:off x="6003305" y="3213692"/>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7</a:t>
              </a:r>
            </a:p>
          </p:txBody>
        </p:sp>
        <p:sp>
          <p:nvSpPr>
            <p:cNvPr id="21" name="AutoShape 14">
              <a:extLst>
                <a:ext uri="{FF2B5EF4-FFF2-40B4-BE49-F238E27FC236}">
                  <a16:creationId xmlns:a16="http://schemas.microsoft.com/office/drawing/2014/main" id="{D232DC14-3ECD-4932-11E4-4B91516E94D8}"/>
                </a:ext>
              </a:extLst>
            </p:cNvPr>
            <p:cNvSpPr>
              <a:spLocks noChangeArrowheads="1"/>
            </p:cNvSpPr>
            <p:nvPr/>
          </p:nvSpPr>
          <p:spPr bwMode="auto">
            <a:xfrm>
              <a:off x="5236543" y="3225598"/>
              <a:ext cx="381000" cy="19050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8</a:t>
              </a:r>
            </a:p>
          </p:txBody>
        </p:sp>
        <p:grpSp>
          <p:nvGrpSpPr>
            <p:cNvPr id="22" name="Group 15">
              <a:extLst>
                <a:ext uri="{FF2B5EF4-FFF2-40B4-BE49-F238E27FC236}">
                  <a16:creationId xmlns:a16="http://schemas.microsoft.com/office/drawing/2014/main" id="{847B5660-BF85-8911-EBFA-FD5E92D157F3}"/>
                </a:ext>
              </a:extLst>
            </p:cNvPr>
            <p:cNvGrpSpPr>
              <a:grpSpLocks/>
            </p:cNvGrpSpPr>
            <p:nvPr/>
          </p:nvGrpSpPr>
          <p:grpSpPr bwMode="auto">
            <a:xfrm>
              <a:off x="4814020" y="3655448"/>
              <a:ext cx="135731" cy="135731"/>
              <a:chOff x="875" y="3069"/>
              <a:chExt cx="114" cy="114"/>
            </a:xfrm>
          </p:grpSpPr>
          <p:sp>
            <p:nvSpPr>
              <p:cNvPr id="39" name="Oval 16">
                <a:extLst>
                  <a:ext uri="{FF2B5EF4-FFF2-40B4-BE49-F238E27FC236}">
                    <a16:creationId xmlns:a16="http://schemas.microsoft.com/office/drawing/2014/main" id="{938C4E84-6A0E-C1AB-07A5-FDBF7E21BA67}"/>
                  </a:ext>
                </a:extLst>
              </p:cNvPr>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p:spPr>
            <p:txBody>
              <a:bodyPr wrap="none" anchor="ctr"/>
              <a:lstStyle/>
              <a:p>
                <a:endParaRPr lang="zh-CN" altLang="en-US" sz="1350"/>
              </a:p>
            </p:txBody>
          </p:sp>
          <p:sp>
            <p:nvSpPr>
              <p:cNvPr id="40" name="Oval 17">
                <a:extLst>
                  <a:ext uri="{FF2B5EF4-FFF2-40B4-BE49-F238E27FC236}">
                    <a16:creationId xmlns:a16="http://schemas.microsoft.com/office/drawing/2014/main" id="{8E83E106-052E-06F9-1757-48E880792BD2}"/>
                  </a:ext>
                </a:extLst>
              </p:cNvPr>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p:spPr>
            <p:txBody>
              <a:bodyPr wrap="none" anchor="ctr"/>
              <a:lstStyle/>
              <a:p>
                <a:endParaRPr lang="zh-CN" altLang="en-US" sz="1350"/>
              </a:p>
            </p:txBody>
          </p:sp>
        </p:grpSp>
        <p:sp>
          <p:nvSpPr>
            <p:cNvPr id="23" name="AutoShape 18">
              <a:extLst>
                <a:ext uri="{FF2B5EF4-FFF2-40B4-BE49-F238E27FC236}">
                  <a16:creationId xmlns:a16="http://schemas.microsoft.com/office/drawing/2014/main" id="{9D768285-D53A-A825-1521-40E0BB4E6838}"/>
                </a:ext>
              </a:extLst>
            </p:cNvPr>
            <p:cNvSpPr>
              <a:spLocks noChangeArrowheads="1"/>
            </p:cNvSpPr>
            <p:nvPr/>
          </p:nvSpPr>
          <p:spPr bwMode="auto">
            <a:xfrm>
              <a:off x="6696249" y="2521939"/>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3</a:t>
              </a:r>
            </a:p>
          </p:txBody>
        </p:sp>
        <p:cxnSp>
          <p:nvCxnSpPr>
            <p:cNvPr id="24" name="AutoShape 19">
              <a:extLst>
                <a:ext uri="{FF2B5EF4-FFF2-40B4-BE49-F238E27FC236}">
                  <a16:creationId xmlns:a16="http://schemas.microsoft.com/office/drawing/2014/main" id="{42153B20-2A3B-7255-4E13-923B5528631C}"/>
                </a:ext>
              </a:extLst>
            </p:cNvPr>
            <p:cNvCxnSpPr>
              <a:cxnSpLocks noChangeShapeType="1"/>
              <a:stCxn id="13" idx="0"/>
              <a:endCxn id="12" idx="4"/>
            </p:cNvCxnSpPr>
            <p:nvPr/>
          </p:nvCxnSpPr>
          <p:spPr bwMode="auto">
            <a:xfrm flipV="1">
              <a:off x="6805787" y="1363460"/>
              <a:ext cx="0" cy="280988"/>
            </a:xfrm>
            <a:prstGeom prst="straightConnector1">
              <a:avLst/>
            </a:prstGeom>
            <a:noFill/>
            <a:ln w="12700">
              <a:solidFill>
                <a:schemeClr val="tx1"/>
              </a:solidFill>
              <a:round/>
              <a:headEnd type="triangle" w="med" len="med"/>
              <a:tailEnd/>
            </a:ln>
          </p:spPr>
        </p:cxnSp>
        <p:cxnSp>
          <p:nvCxnSpPr>
            <p:cNvPr id="25" name="AutoShape 20">
              <a:extLst>
                <a:ext uri="{FF2B5EF4-FFF2-40B4-BE49-F238E27FC236}">
                  <a16:creationId xmlns:a16="http://schemas.microsoft.com/office/drawing/2014/main" id="{C3937165-DFF1-42FD-2C21-887BCF9EA278}"/>
                </a:ext>
              </a:extLst>
            </p:cNvPr>
            <p:cNvCxnSpPr>
              <a:cxnSpLocks noChangeShapeType="1"/>
              <a:stCxn id="13" idx="2"/>
              <a:endCxn id="17" idx="0"/>
            </p:cNvCxnSpPr>
            <p:nvPr/>
          </p:nvCxnSpPr>
          <p:spPr bwMode="auto">
            <a:xfrm>
              <a:off x="6805787" y="1848044"/>
              <a:ext cx="0" cy="242888"/>
            </a:xfrm>
            <a:prstGeom prst="straightConnector1">
              <a:avLst/>
            </a:prstGeom>
            <a:noFill/>
            <a:ln w="12700">
              <a:solidFill>
                <a:schemeClr val="tx1"/>
              </a:solidFill>
              <a:round/>
              <a:headEnd/>
              <a:tailEnd type="triangle" w="med" len="med"/>
            </a:ln>
          </p:spPr>
        </p:cxnSp>
        <p:cxnSp>
          <p:nvCxnSpPr>
            <p:cNvPr id="26" name="AutoShape 21">
              <a:extLst>
                <a:ext uri="{FF2B5EF4-FFF2-40B4-BE49-F238E27FC236}">
                  <a16:creationId xmlns:a16="http://schemas.microsoft.com/office/drawing/2014/main" id="{2B05C2FA-1383-7AF2-94AD-CCEBF3C908A4}"/>
                </a:ext>
              </a:extLst>
            </p:cNvPr>
            <p:cNvCxnSpPr>
              <a:cxnSpLocks noChangeShapeType="1"/>
              <a:stCxn id="17" idx="2"/>
              <a:endCxn id="23" idx="0"/>
            </p:cNvCxnSpPr>
            <p:nvPr/>
          </p:nvCxnSpPr>
          <p:spPr bwMode="auto">
            <a:xfrm>
              <a:off x="6805787" y="2281432"/>
              <a:ext cx="0" cy="240506"/>
            </a:xfrm>
            <a:prstGeom prst="straightConnector1">
              <a:avLst/>
            </a:prstGeom>
            <a:noFill/>
            <a:ln w="12700">
              <a:solidFill>
                <a:schemeClr val="tx1"/>
              </a:solidFill>
              <a:round/>
              <a:headEnd/>
              <a:tailEnd type="triangle" w="med" len="med"/>
            </a:ln>
          </p:spPr>
        </p:cxnSp>
        <p:sp>
          <p:nvSpPr>
            <p:cNvPr id="27" name="AutoShape 22">
              <a:extLst>
                <a:ext uri="{FF2B5EF4-FFF2-40B4-BE49-F238E27FC236}">
                  <a16:creationId xmlns:a16="http://schemas.microsoft.com/office/drawing/2014/main" id="{3DF19464-66A4-4C7E-B2CC-AC9B410F86D4}"/>
                </a:ext>
              </a:extLst>
            </p:cNvPr>
            <p:cNvSpPr>
              <a:spLocks noChangeArrowheads="1"/>
            </p:cNvSpPr>
            <p:nvPr/>
          </p:nvSpPr>
          <p:spPr bwMode="auto">
            <a:xfrm>
              <a:off x="5715174" y="2869601"/>
              <a:ext cx="219075" cy="203597"/>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6</a:t>
              </a:r>
            </a:p>
          </p:txBody>
        </p:sp>
        <p:cxnSp>
          <p:nvCxnSpPr>
            <p:cNvPr id="28" name="AutoShape 23">
              <a:extLst>
                <a:ext uri="{FF2B5EF4-FFF2-40B4-BE49-F238E27FC236}">
                  <a16:creationId xmlns:a16="http://schemas.microsoft.com/office/drawing/2014/main" id="{07A74F81-D1AD-154F-B487-21E9DCB14C98}"/>
                </a:ext>
              </a:extLst>
            </p:cNvPr>
            <p:cNvCxnSpPr>
              <a:cxnSpLocks noChangeShapeType="1"/>
            </p:cNvCxnSpPr>
            <p:nvPr/>
          </p:nvCxnSpPr>
          <p:spPr bwMode="auto">
            <a:xfrm rot="-5400000">
              <a:off x="6133083" y="2323104"/>
              <a:ext cx="245269" cy="871538"/>
            </a:xfrm>
            <a:prstGeom prst="bentConnector2">
              <a:avLst/>
            </a:prstGeom>
            <a:noFill/>
            <a:ln w="12700">
              <a:solidFill>
                <a:schemeClr val="tx1"/>
              </a:solidFill>
              <a:miter lim="800000"/>
              <a:headEnd type="triangle" w="med" len="med"/>
              <a:tailEnd/>
            </a:ln>
          </p:spPr>
        </p:cxnSp>
        <p:cxnSp>
          <p:nvCxnSpPr>
            <p:cNvPr id="29" name="AutoShape 24">
              <a:extLst>
                <a:ext uri="{FF2B5EF4-FFF2-40B4-BE49-F238E27FC236}">
                  <a16:creationId xmlns:a16="http://schemas.microsoft.com/office/drawing/2014/main" id="{7DE54638-2088-1930-7322-5CEE4CE4F8F9}"/>
                </a:ext>
              </a:extLst>
            </p:cNvPr>
            <p:cNvCxnSpPr>
              <a:cxnSpLocks noChangeShapeType="1"/>
              <a:stCxn id="23" idx="3"/>
              <a:endCxn id="18" idx="0"/>
            </p:cNvCxnSpPr>
            <p:nvPr/>
          </p:nvCxnSpPr>
          <p:spPr bwMode="auto">
            <a:xfrm>
              <a:off x="6915324" y="2623738"/>
              <a:ext cx="596503" cy="255388"/>
            </a:xfrm>
            <a:prstGeom prst="bentConnector2">
              <a:avLst/>
            </a:prstGeom>
            <a:noFill/>
            <a:ln w="12700">
              <a:solidFill>
                <a:schemeClr val="tx1"/>
              </a:solidFill>
              <a:miter lim="800000"/>
              <a:headEnd/>
              <a:tailEnd type="triangle" w="med" len="med"/>
            </a:ln>
          </p:spPr>
        </p:cxnSp>
        <p:cxnSp>
          <p:nvCxnSpPr>
            <p:cNvPr id="30" name="AutoShape 25">
              <a:extLst>
                <a:ext uri="{FF2B5EF4-FFF2-40B4-BE49-F238E27FC236}">
                  <a16:creationId xmlns:a16="http://schemas.microsoft.com/office/drawing/2014/main" id="{6F6780A2-5D99-2591-3058-7B6AFB019F0B}"/>
                </a:ext>
              </a:extLst>
            </p:cNvPr>
            <p:cNvCxnSpPr>
              <a:cxnSpLocks noChangeShapeType="1"/>
              <a:stCxn id="18" idx="2"/>
              <a:endCxn id="19" idx="0"/>
            </p:cNvCxnSpPr>
            <p:nvPr/>
          </p:nvCxnSpPr>
          <p:spPr bwMode="auto">
            <a:xfrm>
              <a:off x="7511827" y="3069626"/>
              <a:ext cx="0" cy="278606"/>
            </a:xfrm>
            <a:prstGeom prst="straightConnector1">
              <a:avLst/>
            </a:prstGeom>
            <a:noFill/>
            <a:ln w="12700">
              <a:solidFill>
                <a:schemeClr val="tx1"/>
              </a:solidFill>
              <a:round/>
              <a:headEnd/>
              <a:tailEnd type="triangle" w="med" len="med"/>
            </a:ln>
          </p:spPr>
        </p:cxnSp>
        <p:cxnSp>
          <p:nvCxnSpPr>
            <p:cNvPr id="31" name="AutoShape 26">
              <a:extLst>
                <a:ext uri="{FF2B5EF4-FFF2-40B4-BE49-F238E27FC236}">
                  <a16:creationId xmlns:a16="http://schemas.microsoft.com/office/drawing/2014/main" id="{996CDCE1-620B-7B27-928F-73EB0DA588ED}"/>
                </a:ext>
              </a:extLst>
            </p:cNvPr>
            <p:cNvCxnSpPr>
              <a:cxnSpLocks noChangeShapeType="1"/>
              <a:stCxn id="27" idx="3"/>
              <a:endCxn id="20" idx="0"/>
            </p:cNvCxnSpPr>
            <p:nvPr/>
          </p:nvCxnSpPr>
          <p:spPr bwMode="auto">
            <a:xfrm>
              <a:off x="5934250" y="2971995"/>
              <a:ext cx="259556" cy="241697"/>
            </a:xfrm>
            <a:prstGeom prst="bentConnector2">
              <a:avLst/>
            </a:prstGeom>
            <a:noFill/>
            <a:ln w="12700">
              <a:solidFill>
                <a:schemeClr val="tx1"/>
              </a:solidFill>
              <a:miter lim="800000"/>
              <a:headEnd/>
              <a:tailEnd type="triangle" w="med" len="med"/>
            </a:ln>
          </p:spPr>
        </p:cxnSp>
        <p:cxnSp>
          <p:nvCxnSpPr>
            <p:cNvPr id="32" name="AutoShape 27">
              <a:extLst>
                <a:ext uri="{FF2B5EF4-FFF2-40B4-BE49-F238E27FC236}">
                  <a16:creationId xmlns:a16="http://schemas.microsoft.com/office/drawing/2014/main" id="{9191BB5B-6ABB-C8C2-C41E-B2D08F1E74EF}"/>
                </a:ext>
              </a:extLst>
            </p:cNvPr>
            <p:cNvCxnSpPr>
              <a:cxnSpLocks noChangeShapeType="1"/>
              <a:stCxn id="27" idx="1"/>
              <a:endCxn id="21" idx="0"/>
            </p:cNvCxnSpPr>
            <p:nvPr/>
          </p:nvCxnSpPr>
          <p:spPr bwMode="auto">
            <a:xfrm rot="10800000" flipV="1">
              <a:off x="5427043" y="2971994"/>
              <a:ext cx="288131" cy="253604"/>
            </a:xfrm>
            <a:prstGeom prst="bentConnector2">
              <a:avLst/>
            </a:prstGeom>
            <a:noFill/>
            <a:ln w="12700">
              <a:solidFill>
                <a:schemeClr val="tx1"/>
              </a:solidFill>
              <a:miter lim="800000"/>
              <a:headEnd/>
              <a:tailEnd type="triangle" w="med" len="med"/>
            </a:ln>
          </p:spPr>
        </p:cxnSp>
        <p:sp>
          <p:nvSpPr>
            <p:cNvPr id="33" name="Oval 28">
              <a:extLst>
                <a:ext uri="{FF2B5EF4-FFF2-40B4-BE49-F238E27FC236}">
                  <a16:creationId xmlns:a16="http://schemas.microsoft.com/office/drawing/2014/main" id="{BDD0AB2C-18CE-0215-38AD-10E73C61E19B}"/>
                </a:ext>
              </a:extLst>
            </p:cNvPr>
            <p:cNvSpPr>
              <a:spLocks noChangeArrowheads="1"/>
            </p:cNvSpPr>
            <p:nvPr/>
          </p:nvSpPr>
          <p:spPr bwMode="auto">
            <a:xfrm>
              <a:off x="5791375" y="3583976"/>
              <a:ext cx="69056" cy="69056"/>
            </a:xfrm>
            <a:prstGeom prst="ellipse">
              <a:avLst/>
            </a:prstGeom>
            <a:solidFill>
              <a:schemeClr val="tx1"/>
            </a:solidFill>
            <a:ln w="12700">
              <a:solidFill>
                <a:schemeClr val="tx1"/>
              </a:solidFill>
              <a:round/>
              <a:headEnd/>
              <a:tailEnd/>
            </a:ln>
          </p:spPr>
          <p:txBody>
            <a:bodyPr wrap="none" anchor="ctr"/>
            <a:lstStyle/>
            <a:p>
              <a:endParaRPr lang="zh-CN" altLang="en-US" sz="1350"/>
            </a:p>
          </p:txBody>
        </p:sp>
        <p:cxnSp>
          <p:nvCxnSpPr>
            <p:cNvPr id="34" name="AutoShape 29">
              <a:extLst>
                <a:ext uri="{FF2B5EF4-FFF2-40B4-BE49-F238E27FC236}">
                  <a16:creationId xmlns:a16="http://schemas.microsoft.com/office/drawing/2014/main" id="{424C9398-229E-BC0C-147E-CB7E3ACB0C69}"/>
                </a:ext>
              </a:extLst>
            </p:cNvPr>
            <p:cNvCxnSpPr>
              <a:cxnSpLocks noChangeShapeType="1"/>
              <a:stCxn id="33" idx="2"/>
              <a:endCxn id="21" idx="2"/>
            </p:cNvCxnSpPr>
            <p:nvPr/>
          </p:nvCxnSpPr>
          <p:spPr bwMode="auto">
            <a:xfrm rot="10800000">
              <a:off x="5427043" y="3416098"/>
              <a:ext cx="364331" cy="202406"/>
            </a:xfrm>
            <a:prstGeom prst="bentConnector2">
              <a:avLst/>
            </a:prstGeom>
            <a:noFill/>
            <a:ln w="12700">
              <a:solidFill>
                <a:schemeClr val="tx1"/>
              </a:solidFill>
              <a:miter lim="800000"/>
              <a:headEnd type="triangle" w="med" len="med"/>
              <a:tailEnd/>
            </a:ln>
          </p:spPr>
        </p:cxnSp>
        <p:cxnSp>
          <p:nvCxnSpPr>
            <p:cNvPr id="35" name="AutoShape 30">
              <a:extLst>
                <a:ext uri="{FF2B5EF4-FFF2-40B4-BE49-F238E27FC236}">
                  <a16:creationId xmlns:a16="http://schemas.microsoft.com/office/drawing/2014/main" id="{E5F7DECE-D5DA-D797-86C0-A545C146CC84}"/>
                </a:ext>
              </a:extLst>
            </p:cNvPr>
            <p:cNvCxnSpPr>
              <a:cxnSpLocks noChangeShapeType="1"/>
              <a:stCxn id="33" idx="6"/>
              <a:endCxn id="20" idx="2"/>
            </p:cNvCxnSpPr>
            <p:nvPr/>
          </p:nvCxnSpPr>
          <p:spPr bwMode="auto">
            <a:xfrm flipV="1">
              <a:off x="5860430" y="3404191"/>
              <a:ext cx="333375" cy="214313"/>
            </a:xfrm>
            <a:prstGeom prst="bentConnector2">
              <a:avLst/>
            </a:prstGeom>
            <a:noFill/>
            <a:ln w="12700">
              <a:solidFill>
                <a:schemeClr val="tx1"/>
              </a:solidFill>
              <a:miter lim="800000"/>
              <a:headEnd type="triangle" w="med" len="med"/>
              <a:tailEnd/>
            </a:ln>
          </p:spPr>
        </p:cxnSp>
        <p:cxnSp>
          <p:nvCxnSpPr>
            <p:cNvPr id="36" name="AutoShape 31">
              <a:extLst>
                <a:ext uri="{FF2B5EF4-FFF2-40B4-BE49-F238E27FC236}">
                  <a16:creationId xmlns:a16="http://schemas.microsoft.com/office/drawing/2014/main" id="{8A22BD99-5D73-6ADA-C8F2-3AE8887BCCCD}"/>
                </a:ext>
              </a:extLst>
            </p:cNvPr>
            <p:cNvCxnSpPr>
              <a:cxnSpLocks noChangeShapeType="1"/>
              <a:stCxn id="11" idx="2"/>
              <a:endCxn id="33" idx="4"/>
            </p:cNvCxnSpPr>
            <p:nvPr/>
          </p:nvCxnSpPr>
          <p:spPr bwMode="auto">
            <a:xfrm rot="10800000">
              <a:off x="5825903" y="3653032"/>
              <a:ext cx="941784" cy="139304"/>
            </a:xfrm>
            <a:prstGeom prst="bentConnector2">
              <a:avLst/>
            </a:prstGeom>
            <a:noFill/>
            <a:ln w="12700">
              <a:solidFill>
                <a:schemeClr val="tx1"/>
              </a:solidFill>
              <a:miter lim="800000"/>
              <a:headEnd type="triangle" w="med" len="med"/>
              <a:tailEnd/>
            </a:ln>
          </p:spPr>
        </p:cxnSp>
        <p:cxnSp>
          <p:nvCxnSpPr>
            <p:cNvPr id="37" name="AutoShape 32">
              <a:extLst>
                <a:ext uri="{FF2B5EF4-FFF2-40B4-BE49-F238E27FC236}">
                  <a16:creationId xmlns:a16="http://schemas.microsoft.com/office/drawing/2014/main" id="{C33B07EB-9C05-470A-9D4D-60C2A7681133}"/>
                </a:ext>
              </a:extLst>
            </p:cNvPr>
            <p:cNvCxnSpPr>
              <a:cxnSpLocks noChangeShapeType="1"/>
              <a:stCxn id="11" idx="6"/>
              <a:endCxn id="19" idx="2"/>
            </p:cNvCxnSpPr>
            <p:nvPr/>
          </p:nvCxnSpPr>
          <p:spPr bwMode="auto">
            <a:xfrm flipV="1">
              <a:off x="6836743" y="3538732"/>
              <a:ext cx="675084" cy="253603"/>
            </a:xfrm>
            <a:prstGeom prst="bentConnector2">
              <a:avLst/>
            </a:prstGeom>
            <a:noFill/>
            <a:ln w="12700">
              <a:solidFill>
                <a:schemeClr val="tx1"/>
              </a:solidFill>
              <a:miter lim="800000"/>
              <a:headEnd type="triangle" w="med" len="med"/>
              <a:tailEnd/>
            </a:ln>
          </p:spPr>
        </p:cxnSp>
        <p:cxnSp>
          <p:nvCxnSpPr>
            <p:cNvPr id="38" name="AutoShape 33">
              <a:extLst>
                <a:ext uri="{FF2B5EF4-FFF2-40B4-BE49-F238E27FC236}">
                  <a16:creationId xmlns:a16="http://schemas.microsoft.com/office/drawing/2014/main" id="{7F1318AC-6D52-E9A9-14E7-ECEF28DC9BB2}"/>
                </a:ext>
              </a:extLst>
            </p:cNvPr>
            <p:cNvCxnSpPr>
              <a:cxnSpLocks noChangeShapeType="1"/>
              <a:stCxn id="39" idx="0"/>
              <a:endCxn id="13" idx="1"/>
            </p:cNvCxnSpPr>
            <p:nvPr/>
          </p:nvCxnSpPr>
          <p:spPr bwMode="auto">
            <a:xfrm rot="5400000" flipH="1" flipV="1">
              <a:off x="4834467" y="1793667"/>
              <a:ext cx="1909201" cy="1814363"/>
            </a:xfrm>
            <a:prstGeom prst="bentConnector2">
              <a:avLst/>
            </a:prstGeom>
            <a:noFill/>
            <a:ln w="12700">
              <a:solidFill>
                <a:schemeClr val="tx1"/>
              </a:solidFill>
              <a:miter lim="800000"/>
              <a:headEnd type="triangle" w="med" len="med"/>
              <a:tailEnd/>
            </a:ln>
          </p:spPr>
        </p:cxnSp>
      </p:grpSp>
      <p:sp>
        <p:nvSpPr>
          <p:cNvPr id="43" name="右箭头 42">
            <a:extLst>
              <a:ext uri="{FF2B5EF4-FFF2-40B4-BE49-F238E27FC236}">
                <a16:creationId xmlns:a16="http://schemas.microsoft.com/office/drawing/2014/main" id="{8675D65F-5487-475C-1BDB-98CD86455591}"/>
              </a:ext>
            </a:extLst>
          </p:cNvPr>
          <p:cNvSpPr/>
          <p:nvPr/>
        </p:nvSpPr>
        <p:spPr>
          <a:xfrm>
            <a:off x="3997952" y="2771960"/>
            <a:ext cx="887986" cy="44057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027273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right)">
                                      <p:cBhvr>
                                        <p:cTn id="8" dur="500"/>
                                        <p:tgtEl>
                                          <p:spTgt spid="4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92933" y="191789"/>
            <a:ext cx="4968478" cy="571500"/>
          </a:xfrm>
          <a:noFill/>
        </p:spPr>
        <p:txBody>
          <a:bodyPr vert="horz" lIns="67865" tIns="33338" rIns="67865" bIns="33338" rtlCol="0" anchor="ctr">
            <a:normAutofit/>
          </a:bodyPr>
          <a:lstStyle/>
          <a:p>
            <a:pPr>
              <a:tabLst>
                <a:tab pos="5655469" algn="r"/>
              </a:tabLst>
              <a:defRPr/>
            </a:pPr>
            <a:r>
              <a:rPr lang="zh-CN" altLang="en-US" dirty="0">
                <a:latin typeface="微软雅黑" panose="020B0503020204020204" pitchFamily="34" charset="-122"/>
                <a:ea typeface="微软雅黑" panose="020B0503020204020204" pitchFamily="34" charset="-122"/>
              </a:rPr>
              <a:t>计算圈复杂度</a:t>
            </a:r>
          </a:p>
        </p:txBody>
      </p:sp>
      <p:sp>
        <p:nvSpPr>
          <p:cNvPr id="1662979" name="Rectangle 3"/>
          <p:cNvSpPr>
            <a:spLocks noChangeArrowheads="1"/>
          </p:cNvSpPr>
          <p:nvPr/>
        </p:nvSpPr>
        <p:spPr bwMode="auto">
          <a:xfrm>
            <a:off x="817657" y="3110523"/>
            <a:ext cx="7379943" cy="1769626"/>
          </a:xfrm>
          <a:prstGeom prst="rect">
            <a:avLst/>
          </a:prstGeom>
          <a:noFill/>
          <a:ln w="12700">
            <a:noFill/>
            <a:miter lim="800000"/>
            <a:headEnd/>
            <a:tailEnd/>
          </a:ln>
        </p:spPr>
        <p:txBody>
          <a:bodyPr lIns="67865" tIns="33338" rIns="67865" bIns="33338"/>
          <a:lstStyle/>
          <a:p>
            <a:pPr marL="257175" indent="-257175">
              <a:lnSpc>
                <a:spcPct val="150000"/>
              </a:lnSpc>
              <a:spcBef>
                <a:spcPct val="20000"/>
              </a:spcBef>
              <a:buClr>
                <a:schemeClr val="folHlink"/>
              </a:buClr>
              <a:buSzPct val="90000"/>
              <a:tabLst>
                <a:tab pos="1244204" algn="l"/>
                <a:tab pos="1968104" algn="l"/>
                <a:tab pos="2400300" algn="l"/>
              </a:tabLst>
            </a:pPr>
            <a:endParaRPr lang="en-US" altLang="zh-CN" sz="1600" b="1" dirty="0">
              <a:latin typeface="Microsoft YaHei" panose="020B0503020204020204" pitchFamily="34" charset="-122"/>
              <a:ea typeface="Microsoft YaHei" panose="020B0503020204020204" pitchFamily="34" charset="-122"/>
            </a:endParaRPr>
          </a:p>
          <a:p>
            <a:pPr marL="557213" lvl="1" indent="-214313">
              <a:lnSpc>
                <a:spcPct val="150000"/>
              </a:lnSpc>
              <a:spcBef>
                <a:spcPts val="525"/>
              </a:spcBef>
              <a:buClr>
                <a:srgbClr val="FF00FF"/>
              </a:buClr>
              <a:buSzPct val="120000"/>
              <a:buFont typeface="Zapf Dingbats" charset="2"/>
              <a:buChar char="è"/>
              <a:tabLst>
                <a:tab pos="1244204" algn="l"/>
                <a:tab pos="1968104" algn="l"/>
                <a:tab pos="2400300" algn="l"/>
              </a:tabLst>
            </a:pPr>
            <a:r>
              <a:rPr lang="en-US" altLang="zh-CN" sz="1600" dirty="0">
                <a:latin typeface="Microsoft YaHei" panose="020B0503020204020204" pitchFamily="34" charset="-122"/>
                <a:ea typeface="Microsoft YaHei" panose="020B0503020204020204" pitchFamily="34" charset="-122"/>
              </a:rPr>
              <a:t>  V(G) = </a:t>
            </a:r>
            <a:r>
              <a:rPr lang="zh-CN" altLang="en-US" sz="1600" dirty="0">
                <a:latin typeface="Microsoft YaHei" panose="020B0503020204020204" pitchFamily="34" charset="-122"/>
                <a:ea typeface="Microsoft YaHei" panose="020B0503020204020204" pitchFamily="34" charset="-122"/>
              </a:rPr>
              <a:t>区域数量</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由节点、连线包围的区域，包括图形外部区域</a:t>
            </a:r>
            <a:r>
              <a:rPr lang="en-US" altLang="zh-CN" sz="1600" dirty="0">
                <a:latin typeface="Microsoft YaHei" panose="020B0503020204020204" pitchFamily="34" charset="-122"/>
                <a:ea typeface="Microsoft YaHei" panose="020B0503020204020204" pitchFamily="34" charset="-122"/>
              </a:rPr>
              <a:t>)</a:t>
            </a:r>
          </a:p>
          <a:p>
            <a:pPr marL="557213" lvl="1" indent="-214313">
              <a:lnSpc>
                <a:spcPct val="150000"/>
              </a:lnSpc>
              <a:spcBef>
                <a:spcPts val="525"/>
              </a:spcBef>
              <a:buClr>
                <a:srgbClr val="FF00FF"/>
              </a:buClr>
              <a:buSzPct val="120000"/>
              <a:buFont typeface="Zapf Dingbats" charset="2"/>
              <a:buChar char="è"/>
              <a:tabLst>
                <a:tab pos="1244204" algn="l"/>
                <a:tab pos="1968104" algn="l"/>
                <a:tab pos="2400300" algn="l"/>
              </a:tabLst>
            </a:pPr>
            <a:r>
              <a:rPr lang="en-US" altLang="zh-CN" sz="1600" dirty="0">
                <a:latin typeface="Microsoft YaHei" panose="020B0503020204020204" pitchFamily="34" charset="-122"/>
                <a:ea typeface="Microsoft YaHei" panose="020B0503020204020204" pitchFamily="34" charset="-122"/>
              </a:rPr>
              <a:t>  V(G) = </a:t>
            </a:r>
            <a:r>
              <a:rPr lang="zh-CN" altLang="en-US" sz="1600" dirty="0">
                <a:latin typeface="Microsoft YaHei" panose="020B0503020204020204" pitchFamily="34" charset="-122"/>
                <a:ea typeface="Microsoft YaHei" panose="020B0503020204020204" pitchFamily="34" charset="-122"/>
              </a:rPr>
              <a:t>连线数量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节点数量</a:t>
            </a:r>
            <a:r>
              <a:rPr lang="en-US" altLang="zh-CN" sz="1600" dirty="0">
                <a:latin typeface="Microsoft YaHei" panose="020B0503020204020204" pitchFamily="34" charset="-122"/>
                <a:ea typeface="Microsoft YaHei" panose="020B0503020204020204" pitchFamily="34" charset="-122"/>
              </a:rPr>
              <a:t> + 2</a:t>
            </a:r>
          </a:p>
          <a:p>
            <a:pPr marL="557213" lvl="1" indent="-214313">
              <a:lnSpc>
                <a:spcPct val="150000"/>
              </a:lnSpc>
              <a:spcBef>
                <a:spcPts val="525"/>
              </a:spcBef>
              <a:buClr>
                <a:srgbClr val="FF00FF"/>
              </a:buClr>
              <a:buSzPct val="120000"/>
              <a:buFont typeface="Zapf Dingbats" charset="2"/>
              <a:buChar char="è"/>
              <a:tabLst>
                <a:tab pos="1244204" algn="l"/>
                <a:tab pos="1968104" algn="l"/>
                <a:tab pos="2400300" algn="l"/>
              </a:tabLst>
            </a:pPr>
            <a:r>
              <a:rPr lang="en-US" altLang="zh-CN" sz="1600" dirty="0">
                <a:latin typeface="Microsoft YaHei" panose="020B0503020204020204" pitchFamily="34" charset="-122"/>
                <a:ea typeface="Microsoft YaHei" panose="020B0503020204020204" pitchFamily="34" charset="-122"/>
              </a:rPr>
              <a:t>  V(G) = </a:t>
            </a:r>
            <a:r>
              <a:rPr lang="zh-CN" altLang="en-US" sz="1600" dirty="0">
                <a:latin typeface="Microsoft YaHei" panose="020B0503020204020204" pitchFamily="34" charset="-122"/>
                <a:ea typeface="Microsoft YaHei" panose="020B0503020204020204" pitchFamily="34" charset="-122"/>
              </a:rPr>
              <a:t>简单可预测节点数量</a:t>
            </a:r>
            <a:r>
              <a:rPr lang="en-US" altLang="zh-CN" sz="1600" dirty="0">
                <a:latin typeface="Microsoft YaHei" panose="020B0503020204020204" pitchFamily="34" charset="-122"/>
                <a:ea typeface="Microsoft YaHei" panose="020B0503020204020204" pitchFamily="34" charset="-122"/>
              </a:rPr>
              <a:t> + 1</a:t>
            </a:r>
          </a:p>
        </p:txBody>
      </p:sp>
      <p:sp>
        <p:nvSpPr>
          <p:cNvPr id="31748" name="Rectangle 5"/>
          <p:cNvSpPr>
            <a:spLocks noChangeArrowheads="1"/>
          </p:cNvSpPr>
          <p:nvPr/>
        </p:nvSpPr>
        <p:spPr bwMode="auto">
          <a:xfrm>
            <a:off x="891221" y="757099"/>
            <a:ext cx="6751944" cy="874407"/>
          </a:xfrm>
          <a:prstGeom prst="rect">
            <a:avLst/>
          </a:prstGeom>
          <a:noFill/>
          <a:ln w="9525">
            <a:noFill/>
            <a:miter lim="800000"/>
            <a:headEnd/>
            <a:tailEnd/>
          </a:ln>
        </p:spPr>
        <p:txBody>
          <a:bodyPr wrap="square">
            <a:spAutoFit/>
          </a:bodyPr>
          <a:lstStyle/>
          <a:p>
            <a:pPr eaLnBrk="0" hangingPunct="0">
              <a:lnSpc>
                <a:spcPct val="150000"/>
              </a:lnSpc>
            </a:pPr>
            <a:r>
              <a:rPr lang="zh-CN" altLang="en-US" dirty="0">
                <a:solidFill>
                  <a:srgbClr val="3366FF"/>
                </a:solidFill>
                <a:latin typeface="Microsoft YaHei" panose="020B0503020204020204" pitchFamily="34" charset="-122"/>
                <a:ea typeface="Microsoft YaHei" panose="020B0503020204020204" pitchFamily="34" charset="-122"/>
              </a:rPr>
              <a:t>圈复杂度（</a:t>
            </a:r>
            <a:r>
              <a:rPr lang="en-US" altLang="zh-CN" dirty="0">
                <a:solidFill>
                  <a:srgbClr val="3366FF"/>
                </a:solidFill>
                <a:latin typeface="Microsoft YaHei" panose="020B0503020204020204" pitchFamily="34" charset="-122"/>
                <a:ea typeface="Microsoft YaHei" panose="020B0503020204020204" pitchFamily="34" charset="-122"/>
              </a:rPr>
              <a:t>Cyclomatic complexity</a:t>
            </a:r>
            <a:r>
              <a:rPr lang="zh-CN" altLang="en-US" dirty="0">
                <a:solidFill>
                  <a:srgbClr val="3366FF"/>
                </a:solidFill>
                <a:latin typeface="Microsoft YaHei" panose="020B0503020204020204" pitchFamily="34" charset="-122"/>
                <a:ea typeface="Microsoft YaHei" panose="020B0503020204020204" pitchFamily="34" charset="-122"/>
              </a:rPr>
              <a:t>）</a:t>
            </a:r>
            <a:r>
              <a:rPr lang="en-US" altLang="zh-CN" dirty="0">
                <a:solidFill>
                  <a:srgbClr val="13BBBF"/>
                </a:solidFill>
                <a:latin typeface="Microsoft YaHei" panose="020B0503020204020204" pitchFamily="34" charset="-122"/>
                <a:ea typeface="Microsoft YaHei" panose="020B0503020204020204" pitchFamily="34" charset="-122"/>
              </a:rPr>
              <a:t>:</a:t>
            </a:r>
            <a:r>
              <a:rPr lang="zh-CN" altLang="en-US" dirty="0">
                <a:solidFill>
                  <a:srgbClr val="13BBBF"/>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代码逻辑复杂度的度量，提供了被测代码的路径数量。复杂度越高，出错的概率越大</a:t>
            </a:r>
            <a:endParaRPr lang="en-US" altLang="zh-CN" dirty="0">
              <a:latin typeface="Microsoft YaHei" panose="020B0503020204020204" pitchFamily="34" charset="-122"/>
              <a:ea typeface="Microsoft YaHei" panose="020B0503020204020204" pitchFamily="34" charset="-122"/>
            </a:endParaRPr>
          </a:p>
        </p:txBody>
      </p:sp>
      <p:grpSp>
        <p:nvGrpSpPr>
          <p:cNvPr id="31749" name="Group 50"/>
          <p:cNvGrpSpPr>
            <a:grpSpLocks/>
          </p:cNvGrpSpPr>
          <p:nvPr/>
        </p:nvGrpSpPr>
        <p:grpSpPr bwMode="auto">
          <a:xfrm>
            <a:off x="2653904" y="1896665"/>
            <a:ext cx="3697020" cy="1547327"/>
            <a:chOff x="2014515" y="2917818"/>
            <a:chExt cx="4257144" cy="1674171"/>
          </a:xfrm>
        </p:grpSpPr>
        <p:sp>
          <p:nvSpPr>
            <p:cNvPr id="31751" name="Rectangle 7"/>
            <p:cNvSpPr>
              <a:spLocks noChangeArrowheads="1"/>
            </p:cNvSpPr>
            <p:nvPr/>
          </p:nvSpPr>
          <p:spPr bwMode="auto">
            <a:xfrm>
              <a:off x="5891210" y="4370389"/>
              <a:ext cx="380449" cy="221600"/>
            </a:xfrm>
            <a:prstGeom prst="rect">
              <a:avLst/>
            </a:prstGeom>
            <a:noFill/>
            <a:ln w="9525">
              <a:noFill/>
              <a:miter lim="800000"/>
              <a:headEnd/>
              <a:tailEnd/>
            </a:ln>
          </p:spPr>
          <p:txBody>
            <a:bodyPr wrap="none" lIns="0" tIns="0" rIns="0" bIns="0">
              <a:spAutoFit/>
            </a:bodyPr>
            <a:lstStyle/>
            <a:p>
              <a:pPr eaLnBrk="0" hangingPunct="0">
                <a:lnSpc>
                  <a:spcPct val="90000"/>
                </a:lnSpc>
              </a:pPr>
              <a:r>
                <a:rPr lang="en-US" altLang="zh-CN" sz="1200" b="1">
                  <a:solidFill>
                    <a:srgbClr val="13BBBF"/>
                  </a:solidFill>
                </a:rPr>
                <a:t>V(G)</a:t>
              </a:r>
            </a:p>
          </p:txBody>
        </p:sp>
        <p:sp>
          <p:nvSpPr>
            <p:cNvPr id="31752" name="Rectangle 8"/>
            <p:cNvSpPr>
              <a:spLocks noChangeArrowheads="1"/>
            </p:cNvSpPr>
            <p:nvPr/>
          </p:nvSpPr>
          <p:spPr bwMode="auto">
            <a:xfrm>
              <a:off x="2014515" y="2994018"/>
              <a:ext cx="735248" cy="216728"/>
            </a:xfrm>
            <a:prstGeom prst="rect">
              <a:avLst/>
            </a:prstGeom>
            <a:noFill/>
            <a:ln w="9525">
              <a:noFill/>
              <a:miter lim="800000"/>
              <a:headEnd/>
              <a:tailEnd/>
            </a:ln>
          </p:spPr>
          <p:txBody>
            <a:bodyPr wrap="none" lIns="0" tIns="0" rIns="0" bIns="0">
              <a:spAutoFit/>
            </a:bodyPr>
            <a:lstStyle/>
            <a:p>
              <a:pPr eaLnBrk="0" hangingPunct="0">
                <a:lnSpc>
                  <a:spcPct val="88000"/>
                </a:lnSpc>
                <a:spcBef>
                  <a:spcPct val="50000"/>
                </a:spcBef>
              </a:pPr>
              <a:r>
                <a:rPr lang="en-US" altLang="zh-CN" sz="1200" b="1">
                  <a:solidFill>
                    <a:srgbClr val="13BBBF"/>
                  </a:solidFill>
                </a:rPr>
                <a:t>modules</a:t>
              </a:r>
            </a:p>
          </p:txBody>
        </p:sp>
        <p:sp>
          <p:nvSpPr>
            <p:cNvPr id="31753" name="Rectangle 9"/>
            <p:cNvSpPr>
              <a:spLocks noChangeArrowheads="1"/>
            </p:cNvSpPr>
            <p:nvPr/>
          </p:nvSpPr>
          <p:spPr bwMode="auto">
            <a:xfrm>
              <a:off x="3222603" y="4284656"/>
              <a:ext cx="111125" cy="182563"/>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54" name="Rectangle 10"/>
            <p:cNvSpPr>
              <a:spLocks noChangeArrowheads="1"/>
            </p:cNvSpPr>
            <p:nvPr/>
          </p:nvSpPr>
          <p:spPr bwMode="auto">
            <a:xfrm>
              <a:off x="3211490" y="4275131"/>
              <a:ext cx="131763" cy="201613"/>
            </a:xfrm>
            <a:prstGeom prst="rect">
              <a:avLst/>
            </a:prstGeom>
            <a:noFill/>
            <a:ln w="23813">
              <a:solidFill>
                <a:schemeClr val="tx1"/>
              </a:solidFill>
              <a:miter lim="800000"/>
              <a:headEnd/>
              <a:tailEnd/>
            </a:ln>
          </p:spPr>
          <p:txBody>
            <a:bodyPr/>
            <a:lstStyle/>
            <a:p>
              <a:endParaRPr lang="zh-CN" altLang="en-US" sz="1350"/>
            </a:p>
          </p:txBody>
        </p:sp>
        <p:sp>
          <p:nvSpPr>
            <p:cNvPr id="31755" name="Rectangle 11"/>
            <p:cNvSpPr>
              <a:spLocks noChangeArrowheads="1"/>
            </p:cNvSpPr>
            <p:nvPr/>
          </p:nvSpPr>
          <p:spPr bwMode="auto">
            <a:xfrm>
              <a:off x="3333728" y="4233856"/>
              <a:ext cx="111125" cy="233363"/>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56" name="Rectangle 12"/>
            <p:cNvSpPr>
              <a:spLocks noChangeArrowheads="1"/>
            </p:cNvSpPr>
            <p:nvPr/>
          </p:nvSpPr>
          <p:spPr bwMode="auto">
            <a:xfrm>
              <a:off x="3324203" y="4224331"/>
              <a:ext cx="131763" cy="252413"/>
            </a:xfrm>
            <a:prstGeom prst="rect">
              <a:avLst/>
            </a:prstGeom>
            <a:noFill/>
            <a:ln w="23813">
              <a:solidFill>
                <a:schemeClr val="tx1"/>
              </a:solidFill>
              <a:miter lim="800000"/>
              <a:headEnd/>
              <a:tailEnd/>
            </a:ln>
          </p:spPr>
          <p:txBody>
            <a:bodyPr/>
            <a:lstStyle/>
            <a:p>
              <a:endParaRPr lang="zh-CN" altLang="en-US" sz="1350"/>
            </a:p>
          </p:txBody>
        </p:sp>
        <p:sp>
          <p:nvSpPr>
            <p:cNvPr id="31757" name="Rectangle 13"/>
            <p:cNvSpPr>
              <a:spLocks noChangeArrowheads="1"/>
            </p:cNvSpPr>
            <p:nvPr/>
          </p:nvSpPr>
          <p:spPr bwMode="auto">
            <a:xfrm>
              <a:off x="3444853" y="4183056"/>
              <a:ext cx="111125" cy="284163"/>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58" name="Rectangle 14"/>
            <p:cNvSpPr>
              <a:spLocks noChangeArrowheads="1"/>
            </p:cNvSpPr>
            <p:nvPr/>
          </p:nvSpPr>
          <p:spPr bwMode="auto">
            <a:xfrm>
              <a:off x="3435328" y="4173531"/>
              <a:ext cx="131763" cy="303213"/>
            </a:xfrm>
            <a:prstGeom prst="rect">
              <a:avLst/>
            </a:prstGeom>
            <a:noFill/>
            <a:ln w="23813">
              <a:solidFill>
                <a:schemeClr val="tx1"/>
              </a:solidFill>
              <a:miter lim="800000"/>
              <a:headEnd/>
              <a:tailEnd/>
            </a:ln>
          </p:spPr>
          <p:txBody>
            <a:bodyPr/>
            <a:lstStyle/>
            <a:p>
              <a:endParaRPr lang="zh-CN" altLang="en-US" sz="1350"/>
            </a:p>
          </p:txBody>
        </p:sp>
        <p:sp>
          <p:nvSpPr>
            <p:cNvPr id="31759" name="Rectangle 15"/>
            <p:cNvSpPr>
              <a:spLocks noChangeArrowheads="1"/>
            </p:cNvSpPr>
            <p:nvPr/>
          </p:nvSpPr>
          <p:spPr bwMode="auto">
            <a:xfrm>
              <a:off x="3567090" y="4071931"/>
              <a:ext cx="120650" cy="395288"/>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60" name="Rectangle 16"/>
            <p:cNvSpPr>
              <a:spLocks noChangeArrowheads="1"/>
            </p:cNvSpPr>
            <p:nvPr/>
          </p:nvSpPr>
          <p:spPr bwMode="auto">
            <a:xfrm>
              <a:off x="3555978" y="4062406"/>
              <a:ext cx="142875" cy="414338"/>
            </a:xfrm>
            <a:prstGeom prst="rect">
              <a:avLst/>
            </a:prstGeom>
            <a:noFill/>
            <a:ln w="23813">
              <a:solidFill>
                <a:schemeClr val="tx1"/>
              </a:solidFill>
              <a:miter lim="800000"/>
              <a:headEnd/>
              <a:tailEnd/>
            </a:ln>
          </p:spPr>
          <p:txBody>
            <a:bodyPr/>
            <a:lstStyle/>
            <a:p>
              <a:endParaRPr lang="zh-CN" altLang="en-US" sz="1350"/>
            </a:p>
          </p:txBody>
        </p:sp>
        <p:sp>
          <p:nvSpPr>
            <p:cNvPr id="31761" name="Rectangle 17"/>
            <p:cNvSpPr>
              <a:spLocks noChangeArrowheads="1"/>
            </p:cNvSpPr>
            <p:nvPr/>
          </p:nvSpPr>
          <p:spPr bwMode="auto">
            <a:xfrm>
              <a:off x="3687740" y="3910006"/>
              <a:ext cx="122238" cy="557213"/>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62" name="Rectangle 18"/>
            <p:cNvSpPr>
              <a:spLocks noChangeArrowheads="1"/>
            </p:cNvSpPr>
            <p:nvPr/>
          </p:nvSpPr>
          <p:spPr bwMode="auto">
            <a:xfrm>
              <a:off x="3678215" y="3900481"/>
              <a:ext cx="141288" cy="576263"/>
            </a:xfrm>
            <a:prstGeom prst="rect">
              <a:avLst/>
            </a:prstGeom>
            <a:noFill/>
            <a:ln w="23813">
              <a:solidFill>
                <a:schemeClr val="tx1"/>
              </a:solidFill>
              <a:miter lim="800000"/>
              <a:headEnd/>
              <a:tailEnd/>
            </a:ln>
          </p:spPr>
          <p:txBody>
            <a:bodyPr/>
            <a:lstStyle/>
            <a:p>
              <a:endParaRPr lang="zh-CN" altLang="en-US" sz="1350"/>
            </a:p>
          </p:txBody>
        </p:sp>
        <p:sp>
          <p:nvSpPr>
            <p:cNvPr id="31763" name="Rectangle 19"/>
            <p:cNvSpPr>
              <a:spLocks noChangeArrowheads="1"/>
            </p:cNvSpPr>
            <p:nvPr/>
          </p:nvSpPr>
          <p:spPr bwMode="auto">
            <a:xfrm>
              <a:off x="3809978" y="3817931"/>
              <a:ext cx="122238" cy="658813"/>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64" name="Rectangle 20"/>
            <p:cNvSpPr>
              <a:spLocks noChangeArrowheads="1"/>
            </p:cNvSpPr>
            <p:nvPr/>
          </p:nvSpPr>
          <p:spPr bwMode="auto">
            <a:xfrm>
              <a:off x="3800453" y="3808406"/>
              <a:ext cx="141288" cy="677863"/>
            </a:xfrm>
            <a:prstGeom prst="rect">
              <a:avLst/>
            </a:prstGeom>
            <a:noFill/>
            <a:ln w="23813">
              <a:solidFill>
                <a:schemeClr val="tx1"/>
              </a:solidFill>
              <a:miter lim="800000"/>
              <a:headEnd/>
              <a:tailEnd/>
            </a:ln>
          </p:spPr>
          <p:txBody>
            <a:bodyPr/>
            <a:lstStyle/>
            <a:p>
              <a:endParaRPr lang="zh-CN" altLang="en-US" sz="1350"/>
            </a:p>
          </p:txBody>
        </p:sp>
        <p:sp>
          <p:nvSpPr>
            <p:cNvPr id="31765" name="Rectangle 21"/>
            <p:cNvSpPr>
              <a:spLocks noChangeArrowheads="1"/>
            </p:cNvSpPr>
            <p:nvPr/>
          </p:nvSpPr>
          <p:spPr bwMode="auto">
            <a:xfrm>
              <a:off x="3932215" y="3625843"/>
              <a:ext cx="111125" cy="841375"/>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66" name="Rectangle 22"/>
            <p:cNvSpPr>
              <a:spLocks noChangeArrowheads="1"/>
            </p:cNvSpPr>
            <p:nvPr/>
          </p:nvSpPr>
          <p:spPr bwMode="auto">
            <a:xfrm>
              <a:off x="3921103" y="3616318"/>
              <a:ext cx="131763" cy="860425"/>
            </a:xfrm>
            <a:prstGeom prst="rect">
              <a:avLst/>
            </a:prstGeom>
            <a:noFill/>
            <a:ln w="23813">
              <a:solidFill>
                <a:schemeClr val="tx1"/>
              </a:solidFill>
              <a:miter lim="800000"/>
              <a:headEnd/>
              <a:tailEnd/>
            </a:ln>
          </p:spPr>
          <p:txBody>
            <a:bodyPr/>
            <a:lstStyle/>
            <a:p>
              <a:endParaRPr lang="zh-CN" altLang="en-US" sz="1350"/>
            </a:p>
          </p:txBody>
        </p:sp>
        <p:sp>
          <p:nvSpPr>
            <p:cNvPr id="31767" name="Rectangle 23"/>
            <p:cNvSpPr>
              <a:spLocks noChangeArrowheads="1"/>
            </p:cNvSpPr>
            <p:nvPr/>
          </p:nvSpPr>
          <p:spPr bwMode="auto">
            <a:xfrm>
              <a:off x="4052865" y="3038468"/>
              <a:ext cx="122238" cy="1428750"/>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68" name="Rectangle 24"/>
            <p:cNvSpPr>
              <a:spLocks noChangeArrowheads="1"/>
            </p:cNvSpPr>
            <p:nvPr/>
          </p:nvSpPr>
          <p:spPr bwMode="auto">
            <a:xfrm>
              <a:off x="4043340" y="3028943"/>
              <a:ext cx="141288" cy="1447800"/>
            </a:xfrm>
            <a:prstGeom prst="rect">
              <a:avLst/>
            </a:prstGeom>
            <a:noFill/>
            <a:ln w="23813">
              <a:solidFill>
                <a:schemeClr val="tx1"/>
              </a:solidFill>
              <a:miter lim="800000"/>
              <a:headEnd/>
              <a:tailEnd/>
            </a:ln>
          </p:spPr>
          <p:txBody>
            <a:bodyPr/>
            <a:lstStyle/>
            <a:p>
              <a:endParaRPr lang="zh-CN" altLang="en-US" sz="1350"/>
            </a:p>
          </p:txBody>
        </p:sp>
        <p:sp>
          <p:nvSpPr>
            <p:cNvPr id="31769" name="Rectangle 25"/>
            <p:cNvSpPr>
              <a:spLocks noChangeArrowheads="1"/>
            </p:cNvSpPr>
            <p:nvPr/>
          </p:nvSpPr>
          <p:spPr bwMode="auto">
            <a:xfrm>
              <a:off x="4175103" y="2978143"/>
              <a:ext cx="122238" cy="1498600"/>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70" name="Rectangle 26"/>
            <p:cNvSpPr>
              <a:spLocks noChangeArrowheads="1"/>
            </p:cNvSpPr>
            <p:nvPr/>
          </p:nvSpPr>
          <p:spPr bwMode="auto">
            <a:xfrm>
              <a:off x="4165578" y="2968618"/>
              <a:ext cx="141288" cy="1517650"/>
            </a:xfrm>
            <a:prstGeom prst="rect">
              <a:avLst/>
            </a:prstGeom>
            <a:noFill/>
            <a:ln w="23813">
              <a:solidFill>
                <a:schemeClr val="tx1"/>
              </a:solidFill>
              <a:miter lim="800000"/>
              <a:headEnd/>
              <a:tailEnd/>
            </a:ln>
          </p:spPr>
          <p:txBody>
            <a:bodyPr/>
            <a:lstStyle/>
            <a:p>
              <a:endParaRPr lang="zh-CN" altLang="en-US" sz="1350"/>
            </a:p>
          </p:txBody>
        </p:sp>
        <p:sp>
          <p:nvSpPr>
            <p:cNvPr id="31771" name="Rectangle 27"/>
            <p:cNvSpPr>
              <a:spLocks noChangeArrowheads="1"/>
            </p:cNvSpPr>
            <p:nvPr/>
          </p:nvSpPr>
          <p:spPr bwMode="auto">
            <a:xfrm>
              <a:off x="5259365" y="4275131"/>
              <a:ext cx="111125" cy="180975"/>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72" name="Rectangle 28"/>
            <p:cNvSpPr>
              <a:spLocks noChangeArrowheads="1"/>
            </p:cNvSpPr>
            <p:nvPr/>
          </p:nvSpPr>
          <p:spPr bwMode="auto">
            <a:xfrm>
              <a:off x="5249840" y="4264018"/>
              <a:ext cx="131763" cy="203200"/>
            </a:xfrm>
            <a:prstGeom prst="rect">
              <a:avLst/>
            </a:prstGeom>
            <a:noFill/>
            <a:ln w="23813">
              <a:solidFill>
                <a:schemeClr val="tx1"/>
              </a:solidFill>
              <a:miter lim="800000"/>
              <a:headEnd/>
              <a:tailEnd/>
            </a:ln>
          </p:spPr>
          <p:txBody>
            <a:bodyPr/>
            <a:lstStyle/>
            <a:p>
              <a:endParaRPr lang="zh-CN" altLang="en-US" sz="1350"/>
            </a:p>
          </p:txBody>
        </p:sp>
        <p:sp>
          <p:nvSpPr>
            <p:cNvPr id="31773" name="Rectangle 29"/>
            <p:cNvSpPr>
              <a:spLocks noChangeArrowheads="1"/>
            </p:cNvSpPr>
            <p:nvPr/>
          </p:nvSpPr>
          <p:spPr bwMode="auto">
            <a:xfrm>
              <a:off x="5148240" y="4233856"/>
              <a:ext cx="111125" cy="233363"/>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74" name="Rectangle 30"/>
            <p:cNvSpPr>
              <a:spLocks noChangeArrowheads="1"/>
            </p:cNvSpPr>
            <p:nvPr/>
          </p:nvSpPr>
          <p:spPr bwMode="auto">
            <a:xfrm>
              <a:off x="5137128" y="4224331"/>
              <a:ext cx="131763" cy="252413"/>
            </a:xfrm>
            <a:prstGeom prst="rect">
              <a:avLst/>
            </a:prstGeom>
            <a:noFill/>
            <a:ln w="23813">
              <a:solidFill>
                <a:schemeClr val="tx1"/>
              </a:solidFill>
              <a:miter lim="800000"/>
              <a:headEnd/>
              <a:tailEnd/>
            </a:ln>
          </p:spPr>
          <p:txBody>
            <a:bodyPr/>
            <a:lstStyle/>
            <a:p>
              <a:endParaRPr lang="zh-CN" altLang="en-US" sz="1350"/>
            </a:p>
          </p:txBody>
        </p:sp>
        <p:sp>
          <p:nvSpPr>
            <p:cNvPr id="31775" name="Rectangle 31"/>
            <p:cNvSpPr>
              <a:spLocks noChangeArrowheads="1"/>
            </p:cNvSpPr>
            <p:nvPr/>
          </p:nvSpPr>
          <p:spPr bwMode="auto">
            <a:xfrm>
              <a:off x="5037115" y="4173531"/>
              <a:ext cx="120650" cy="282575"/>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76" name="Rectangle 32"/>
            <p:cNvSpPr>
              <a:spLocks noChangeArrowheads="1"/>
            </p:cNvSpPr>
            <p:nvPr/>
          </p:nvSpPr>
          <p:spPr bwMode="auto">
            <a:xfrm>
              <a:off x="5026003" y="4162418"/>
              <a:ext cx="142875" cy="304800"/>
            </a:xfrm>
            <a:prstGeom prst="rect">
              <a:avLst/>
            </a:prstGeom>
            <a:noFill/>
            <a:ln w="23813">
              <a:solidFill>
                <a:schemeClr val="tx1"/>
              </a:solidFill>
              <a:miter lim="800000"/>
              <a:headEnd/>
              <a:tailEnd/>
            </a:ln>
          </p:spPr>
          <p:txBody>
            <a:bodyPr/>
            <a:lstStyle/>
            <a:p>
              <a:endParaRPr lang="zh-CN" altLang="en-US" sz="1350"/>
            </a:p>
          </p:txBody>
        </p:sp>
        <p:sp>
          <p:nvSpPr>
            <p:cNvPr id="31777" name="Rectangle 33"/>
            <p:cNvSpPr>
              <a:spLocks noChangeArrowheads="1"/>
            </p:cNvSpPr>
            <p:nvPr/>
          </p:nvSpPr>
          <p:spPr bwMode="auto">
            <a:xfrm>
              <a:off x="4914878" y="4062406"/>
              <a:ext cx="111125" cy="3937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78" name="Rectangle 34"/>
            <p:cNvSpPr>
              <a:spLocks noChangeArrowheads="1"/>
            </p:cNvSpPr>
            <p:nvPr/>
          </p:nvSpPr>
          <p:spPr bwMode="auto">
            <a:xfrm>
              <a:off x="4905353" y="4051293"/>
              <a:ext cx="131763" cy="415925"/>
            </a:xfrm>
            <a:prstGeom prst="rect">
              <a:avLst/>
            </a:prstGeom>
            <a:noFill/>
            <a:ln w="23813">
              <a:solidFill>
                <a:schemeClr val="tx1"/>
              </a:solidFill>
              <a:miter lim="800000"/>
              <a:headEnd/>
              <a:tailEnd/>
            </a:ln>
          </p:spPr>
          <p:txBody>
            <a:bodyPr/>
            <a:lstStyle/>
            <a:p>
              <a:endParaRPr lang="zh-CN" altLang="en-US" sz="1350"/>
            </a:p>
          </p:txBody>
        </p:sp>
        <p:sp>
          <p:nvSpPr>
            <p:cNvPr id="31779" name="Rectangle 35"/>
            <p:cNvSpPr>
              <a:spLocks noChangeArrowheads="1"/>
            </p:cNvSpPr>
            <p:nvPr/>
          </p:nvSpPr>
          <p:spPr bwMode="auto">
            <a:xfrm>
              <a:off x="4783115" y="3900481"/>
              <a:ext cx="122238" cy="555625"/>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80" name="Rectangle 36"/>
            <p:cNvSpPr>
              <a:spLocks noChangeArrowheads="1"/>
            </p:cNvSpPr>
            <p:nvPr/>
          </p:nvSpPr>
          <p:spPr bwMode="auto">
            <a:xfrm>
              <a:off x="4773590" y="3889368"/>
              <a:ext cx="141288" cy="577850"/>
            </a:xfrm>
            <a:prstGeom prst="rect">
              <a:avLst/>
            </a:prstGeom>
            <a:noFill/>
            <a:ln w="23813">
              <a:solidFill>
                <a:schemeClr val="tx1"/>
              </a:solidFill>
              <a:miter lim="800000"/>
              <a:headEnd/>
              <a:tailEnd/>
            </a:ln>
          </p:spPr>
          <p:txBody>
            <a:bodyPr/>
            <a:lstStyle/>
            <a:p>
              <a:endParaRPr lang="zh-CN" altLang="en-US" sz="1350"/>
            </a:p>
          </p:txBody>
        </p:sp>
        <p:sp>
          <p:nvSpPr>
            <p:cNvPr id="31781" name="Rectangle 37"/>
            <p:cNvSpPr>
              <a:spLocks noChangeArrowheads="1"/>
            </p:cNvSpPr>
            <p:nvPr/>
          </p:nvSpPr>
          <p:spPr bwMode="auto">
            <a:xfrm>
              <a:off x="4660878" y="3817931"/>
              <a:ext cx="122238" cy="649288"/>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82" name="Rectangle 38"/>
            <p:cNvSpPr>
              <a:spLocks noChangeArrowheads="1"/>
            </p:cNvSpPr>
            <p:nvPr/>
          </p:nvSpPr>
          <p:spPr bwMode="auto">
            <a:xfrm>
              <a:off x="4651353" y="3808406"/>
              <a:ext cx="141288" cy="668338"/>
            </a:xfrm>
            <a:prstGeom prst="rect">
              <a:avLst/>
            </a:prstGeom>
            <a:noFill/>
            <a:ln w="23813">
              <a:solidFill>
                <a:schemeClr val="tx1"/>
              </a:solidFill>
              <a:miter lim="800000"/>
              <a:headEnd/>
              <a:tailEnd/>
            </a:ln>
          </p:spPr>
          <p:txBody>
            <a:bodyPr/>
            <a:lstStyle/>
            <a:p>
              <a:endParaRPr lang="zh-CN" altLang="en-US" sz="1350"/>
            </a:p>
          </p:txBody>
        </p:sp>
        <p:sp>
          <p:nvSpPr>
            <p:cNvPr id="31783" name="Rectangle 39"/>
            <p:cNvSpPr>
              <a:spLocks noChangeArrowheads="1"/>
            </p:cNvSpPr>
            <p:nvPr/>
          </p:nvSpPr>
          <p:spPr bwMode="auto">
            <a:xfrm>
              <a:off x="4549753" y="3616318"/>
              <a:ext cx="122238" cy="839788"/>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sz="1350"/>
            </a:p>
          </p:txBody>
        </p:sp>
        <p:sp>
          <p:nvSpPr>
            <p:cNvPr id="31784" name="Rectangle 40"/>
            <p:cNvSpPr>
              <a:spLocks noChangeArrowheads="1"/>
            </p:cNvSpPr>
            <p:nvPr/>
          </p:nvSpPr>
          <p:spPr bwMode="auto">
            <a:xfrm>
              <a:off x="4540228" y="3606793"/>
              <a:ext cx="141288" cy="860425"/>
            </a:xfrm>
            <a:prstGeom prst="rect">
              <a:avLst/>
            </a:prstGeom>
            <a:noFill/>
            <a:ln w="23813">
              <a:solidFill>
                <a:schemeClr val="tx1"/>
              </a:solidFill>
              <a:miter lim="800000"/>
              <a:headEnd/>
              <a:tailEnd/>
            </a:ln>
          </p:spPr>
          <p:txBody>
            <a:bodyPr/>
            <a:lstStyle/>
            <a:p>
              <a:endParaRPr lang="zh-CN" altLang="en-US" sz="1350"/>
            </a:p>
          </p:txBody>
        </p:sp>
        <p:sp>
          <p:nvSpPr>
            <p:cNvPr id="31785" name="Rectangle 41"/>
            <p:cNvSpPr>
              <a:spLocks noChangeArrowheads="1"/>
            </p:cNvSpPr>
            <p:nvPr/>
          </p:nvSpPr>
          <p:spPr bwMode="auto">
            <a:xfrm>
              <a:off x="4429103" y="3028943"/>
              <a:ext cx="111125" cy="1438275"/>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86" name="Rectangle 42"/>
            <p:cNvSpPr>
              <a:spLocks noChangeArrowheads="1"/>
            </p:cNvSpPr>
            <p:nvPr/>
          </p:nvSpPr>
          <p:spPr bwMode="auto">
            <a:xfrm>
              <a:off x="4417990" y="3019418"/>
              <a:ext cx="131763" cy="1457325"/>
            </a:xfrm>
            <a:prstGeom prst="rect">
              <a:avLst/>
            </a:prstGeom>
            <a:noFill/>
            <a:ln w="23813">
              <a:solidFill>
                <a:schemeClr val="tx1"/>
              </a:solidFill>
              <a:miter lim="800000"/>
              <a:headEnd/>
              <a:tailEnd/>
            </a:ln>
          </p:spPr>
          <p:txBody>
            <a:bodyPr/>
            <a:lstStyle/>
            <a:p>
              <a:endParaRPr lang="zh-CN" altLang="en-US" sz="1350"/>
            </a:p>
          </p:txBody>
        </p:sp>
        <p:sp>
          <p:nvSpPr>
            <p:cNvPr id="31787" name="Rectangle 43"/>
            <p:cNvSpPr>
              <a:spLocks noChangeArrowheads="1"/>
            </p:cNvSpPr>
            <p:nvPr/>
          </p:nvSpPr>
          <p:spPr bwMode="auto">
            <a:xfrm>
              <a:off x="4297340" y="2968618"/>
              <a:ext cx="120650" cy="1498600"/>
            </a:xfrm>
            <a:prstGeom prst="rect">
              <a:avLst/>
            </a:prstGeom>
            <a:solidFill>
              <a:srgbClr val="FFFFFF"/>
            </a:solidFill>
            <a:ln w="9525">
              <a:solidFill>
                <a:schemeClr val="tx1"/>
              </a:solidFill>
              <a:miter lim="800000"/>
              <a:headEnd/>
              <a:tailEnd/>
            </a:ln>
          </p:spPr>
          <p:txBody>
            <a:bodyPr/>
            <a:lstStyle/>
            <a:p>
              <a:endParaRPr lang="zh-CN" altLang="en-US" sz="1350"/>
            </a:p>
          </p:txBody>
        </p:sp>
        <p:sp>
          <p:nvSpPr>
            <p:cNvPr id="31788" name="Rectangle 44"/>
            <p:cNvSpPr>
              <a:spLocks noChangeArrowheads="1"/>
            </p:cNvSpPr>
            <p:nvPr/>
          </p:nvSpPr>
          <p:spPr bwMode="auto">
            <a:xfrm>
              <a:off x="4286228" y="2957506"/>
              <a:ext cx="142875" cy="1519238"/>
            </a:xfrm>
            <a:prstGeom prst="rect">
              <a:avLst/>
            </a:prstGeom>
            <a:noFill/>
            <a:ln w="23813">
              <a:solidFill>
                <a:schemeClr val="tx1"/>
              </a:solidFill>
              <a:miter lim="800000"/>
              <a:headEnd/>
              <a:tailEnd/>
            </a:ln>
          </p:spPr>
          <p:txBody>
            <a:bodyPr/>
            <a:lstStyle/>
            <a:p>
              <a:endParaRPr lang="zh-CN" altLang="en-US" sz="1350"/>
            </a:p>
          </p:txBody>
        </p:sp>
        <p:sp>
          <p:nvSpPr>
            <p:cNvPr id="31789" name="Freeform 46"/>
            <p:cNvSpPr>
              <a:spLocks/>
            </p:cNvSpPr>
            <p:nvPr/>
          </p:nvSpPr>
          <p:spPr bwMode="auto">
            <a:xfrm>
              <a:off x="2947965" y="2938456"/>
              <a:ext cx="2879725" cy="1538288"/>
            </a:xfrm>
            <a:custGeom>
              <a:avLst/>
              <a:gdLst>
                <a:gd name="T0" fmla="*/ 0 w 1814"/>
                <a:gd name="T1" fmla="*/ 0 h 969"/>
                <a:gd name="T2" fmla="*/ 0 w 1814"/>
                <a:gd name="T3" fmla="*/ 2147483647 h 969"/>
                <a:gd name="T4" fmla="*/ 0 w 1814"/>
                <a:gd name="T5" fmla="*/ 2147483647 h 969"/>
                <a:gd name="T6" fmla="*/ 2147483647 w 1814"/>
                <a:gd name="T7" fmla="*/ 2147483647 h 969"/>
                <a:gd name="T8" fmla="*/ 2147483647 w 1814"/>
                <a:gd name="T9" fmla="*/ 2147483647 h 969"/>
                <a:gd name="T10" fmla="*/ 0 60000 65536"/>
                <a:gd name="T11" fmla="*/ 0 60000 65536"/>
                <a:gd name="T12" fmla="*/ 0 60000 65536"/>
                <a:gd name="T13" fmla="*/ 0 60000 65536"/>
                <a:gd name="T14" fmla="*/ 0 60000 65536"/>
                <a:gd name="T15" fmla="*/ 0 w 1814"/>
                <a:gd name="T16" fmla="*/ 0 h 969"/>
                <a:gd name="T17" fmla="*/ 1814 w 1814"/>
                <a:gd name="T18" fmla="*/ 969 h 969"/>
              </a:gdLst>
              <a:ahLst/>
              <a:cxnLst>
                <a:cxn ang="T10">
                  <a:pos x="T0" y="T1"/>
                </a:cxn>
                <a:cxn ang="T11">
                  <a:pos x="T2" y="T3"/>
                </a:cxn>
                <a:cxn ang="T12">
                  <a:pos x="T4" y="T5"/>
                </a:cxn>
                <a:cxn ang="T13">
                  <a:pos x="T6" y="T7"/>
                </a:cxn>
                <a:cxn ang="T14">
                  <a:pos x="T8" y="T9"/>
                </a:cxn>
              </a:cxnLst>
              <a:rect l="T15" t="T16" r="T17" b="T18"/>
              <a:pathLst>
                <a:path w="1814" h="969">
                  <a:moveTo>
                    <a:pt x="0" y="0"/>
                  </a:moveTo>
                  <a:lnTo>
                    <a:pt x="0" y="969"/>
                  </a:lnTo>
                  <a:lnTo>
                    <a:pt x="1814" y="969"/>
                  </a:lnTo>
                </a:path>
              </a:pathLst>
            </a:custGeom>
            <a:noFill/>
            <a:ln w="44450">
              <a:solidFill>
                <a:schemeClr val="tx1"/>
              </a:solidFill>
              <a:round/>
              <a:headEnd/>
              <a:tailEnd/>
            </a:ln>
          </p:spPr>
          <p:txBody>
            <a:bodyPr/>
            <a:lstStyle/>
            <a:p>
              <a:endParaRPr lang="zh-CN" altLang="en-US" sz="1350"/>
            </a:p>
          </p:txBody>
        </p:sp>
        <p:sp>
          <p:nvSpPr>
            <p:cNvPr id="31790" name="Freeform 47"/>
            <p:cNvSpPr>
              <a:spLocks/>
            </p:cNvSpPr>
            <p:nvPr/>
          </p:nvSpPr>
          <p:spPr bwMode="auto">
            <a:xfrm>
              <a:off x="2928915" y="2917818"/>
              <a:ext cx="2878138" cy="1538288"/>
            </a:xfrm>
            <a:custGeom>
              <a:avLst/>
              <a:gdLst>
                <a:gd name="T0" fmla="*/ 0 w 1813"/>
                <a:gd name="T1" fmla="*/ 0 h 969"/>
                <a:gd name="T2" fmla="*/ 0 w 1813"/>
                <a:gd name="T3" fmla="*/ 2147483647 h 969"/>
                <a:gd name="T4" fmla="*/ 2147483647 w 1813"/>
                <a:gd name="T5" fmla="*/ 2147483647 h 969"/>
                <a:gd name="T6" fmla="*/ 0 60000 65536"/>
                <a:gd name="T7" fmla="*/ 0 60000 65536"/>
                <a:gd name="T8" fmla="*/ 0 60000 65536"/>
                <a:gd name="T9" fmla="*/ 0 w 1813"/>
                <a:gd name="T10" fmla="*/ 0 h 969"/>
                <a:gd name="T11" fmla="*/ 1813 w 1813"/>
                <a:gd name="T12" fmla="*/ 969 h 969"/>
              </a:gdLst>
              <a:ahLst/>
              <a:cxnLst>
                <a:cxn ang="T6">
                  <a:pos x="T0" y="T1"/>
                </a:cxn>
                <a:cxn ang="T7">
                  <a:pos x="T2" y="T3"/>
                </a:cxn>
                <a:cxn ang="T8">
                  <a:pos x="T4" y="T5"/>
                </a:cxn>
              </a:cxnLst>
              <a:rect l="T9" t="T10" r="T11" b="T12"/>
              <a:pathLst>
                <a:path w="1813" h="969">
                  <a:moveTo>
                    <a:pt x="0" y="0"/>
                  </a:moveTo>
                  <a:lnTo>
                    <a:pt x="0" y="969"/>
                  </a:lnTo>
                  <a:lnTo>
                    <a:pt x="1813" y="969"/>
                  </a:lnTo>
                </a:path>
              </a:pathLst>
            </a:custGeom>
            <a:noFill/>
            <a:ln w="19050">
              <a:solidFill>
                <a:schemeClr val="tx1"/>
              </a:solidFill>
              <a:round/>
              <a:headEnd/>
              <a:tailEnd/>
            </a:ln>
          </p:spPr>
          <p:txBody>
            <a:bodyPr/>
            <a:lstStyle/>
            <a:p>
              <a:endParaRPr lang="zh-CN" altLang="en-US" sz="1350"/>
            </a:p>
          </p:txBody>
        </p:sp>
      </p:grpSp>
    </p:spTree>
    <p:extLst>
      <p:ext uri="{BB962C8B-B14F-4D97-AF65-F5344CB8AC3E}">
        <p14:creationId xmlns:p14="http://schemas.microsoft.com/office/powerpoint/2010/main" val="32276780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2979"/>
                                        </p:tgtEl>
                                        <p:attrNameLst>
                                          <p:attrName>style.visibility</p:attrName>
                                        </p:attrNameLst>
                                      </p:cBhvr>
                                      <p:to>
                                        <p:strVal val="visible"/>
                                      </p:to>
                                    </p:set>
                                    <p:animEffect transition="in" filter="wipe(left)">
                                      <p:cBhvr>
                                        <p:cTn id="7" dur="500"/>
                                        <p:tgtEl>
                                          <p:spTgt spid="1662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297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8832" y="86455"/>
            <a:ext cx="4498181" cy="762000"/>
          </a:xfrm>
          <a:noFill/>
        </p:spPr>
        <p:txBody>
          <a:bodyPr vert="horz" lIns="67865" tIns="33338" rIns="67865" bIns="33338" rtlCol="0" anchor="ctr">
            <a:normAutofit/>
          </a:bodyPr>
          <a:lstStyle/>
          <a:p>
            <a:pPr>
              <a:tabLst>
                <a:tab pos="5655469" algn="r"/>
              </a:tabLst>
              <a:defRPr/>
            </a:pPr>
            <a:r>
              <a:rPr lang="zh-CN" altLang="en-US" dirty="0">
                <a:latin typeface="微软雅黑" panose="020B0503020204020204" pitchFamily="34" charset="-122"/>
                <a:ea typeface="微软雅黑" panose="020B0503020204020204" pitchFamily="34" charset="-122"/>
              </a:rPr>
              <a:t>圈复杂度计算示例</a:t>
            </a:r>
            <a:endParaRPr lang="en-US" altLang="zh-CN" dirty="0">
              <a:latin typeface="微软雅黑" panose="020B0503020204020204" pitchFamily="34" charset="-122"/>
              <a:ea typeface="微软雅黑" panose="020B0503020204020204" pitchFamily="34" charset="-122"/>
            </a:endParaRPr>
          </a:p>
        </p:txBody>
      </p:sp>
      <p:sp>
        <p:nvSpPr>
          <p:cNvPr id="32771" name="Rectangle 3"/>
          <p:cNvSpPr>
            <a:spLocks noChangeArrowheads="1"/>
          </p:cNvSpPr>
          <p:nvPr/>
        </p:nvSpPr>
        <p:spPr bwMode="auto">
          <a:xfrm>
            <a:off x="6115522" y="3538097"/>
            <a:ext cx="1132521" cy="436659"/>
          </a:xfrm>
          <a:prstGeom prst="rect">
            <a:avLst/>
          </a:prstGeom>
          <a:noFill/>
          <a:ln w="12700">
            <a:noFill/>
            <a:miter lim="800000"/>
            <a:headEnd/>
            <a:tailEnd/>
          </a:ln>
        </p:spPr>
        <p:txBody>
          <a:bodyPr wrap="none" lIns="67865" tIns="33338" rIns="67865" bIns="33338">
            <a:spAutoFit/>
          </a:bodyPr>
          <a:lstStyle/>
          <a:p>
            <a:pPr eaLnBrk="0" hangingPunct="0"/>
            <a:r>
              <a:rPr lang="en-US" altLang="zh-CN" sz="2400" b="1" dirty="0">
                <a:solidFill>
                  <a:srgbClr val="CF0E30"/>
                </a:solidFill>
                <a:latin typeface="Times" pitchFamily="18" charset="0"/>
              </a:rPr>
              <a:t>V(G)=4</a:t>
            </a:r>
          </a:p>
        </p:txBody>
      </p:sp>
      <p:grpSp>
        <p:nvGrpSpPr>
          <p:cNvPr id="32772" name="Group 4"/>
          <p:cNvGrpSpPr>
            <a:grpSpLocks/>
          </p:cNvGrpSpPr>
          <p:nvPr/>
        </p:nvGrpSpPr>
        <p:grpSpPr bwMode="auto">
          <a:xfrm>
            <a:off x="2827922" y="1126094"/>
            <a:ext cx="3362402" cy="3239690"/>
            <a:chOff x="704" y="959"/>
            <a:chExt cx="3686" cy="2855"/>
          </a:xfrm>
        </p:grpSpPr>
        <p:sp>
          <p:nvSpPr>
            <p:cNvPr id="32775" name="Oval 5"/>
            <p:cNvSpPr>
              <a:spLocks noChangeArrowheads="1"/>
            </p:cNvSpPr>
            <p:nvPr/>
          </p:nvSpPr>
          <p:spPr bwMode="auto">
            <a:xfrm>
              <a:off x="2774" y="959"/>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a:t>
              </a:r>
            </a:p>
          </p:txBody>
        </p:sp>
        <p:sp>
          <p:nvSpPr>
            <p:cNvPr id="32776" name="Oval 6"/>
            <p:cNvSpPr>
              <a:spLocks noChangeArrowheads="1"/>
            </p:cNvSpPr>
            <p:nvPr/>
          </p:nvSpPr>
          <p:spPr bwMode="auto">
            <a:xfrm>
              <a:off x="2774" y="1544"/>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2,3</a:t>
              </a:r>
            </a:p>
          </p:txBody>
        </p:sp>
        <p:grpSp>
          <p:nvGrpSpPr>
            <p:cNvPr id="32777" name="Group 7"/>
            <p:cNvGrpSpPr>
              <a:grpSpLocks/>
            </p:cNvGrpSpPr>
            <p:nvPr/>
          </p:nvGrpSpPr>
          <p:grpSpPr bwMode="auto">
            <a:xfrm>
              <a:off x="704" y="1949"/>
              <a:ext cx="1318" cy="1150"/>
              <a:chOff x="704" y="1949"/>
              <a:chExt cx="1318" cy="1150"/>
            </a:xfrm>
          </p:grpSpPr>
          <p:grpSp>
            <p:nvGrpSpPr>
              <p:cNvPr id="32796" name="Group 8"/>
              <p:cNvGrpSpPr>
                <a:grpSpLocks/>
              </p:cNvGrpSpPr>
              <p:nvPr/>
            </p:nvGrpSpPr>
            <p:grpSpPr bwMode="auto">
              <a:xfrm>
                <a:off x="704" y="2411"/>
                <a:ext cx="1318" cy="227"/>
                <a:chOff x="704" y="2411"/>
                <a:chExt cx="1318" cy="227"/>
              </a:xfrm>
            </p:grpSpPr>
            <p:sp>
              <p:nvSpPr>
                <p:cNvPr id="32800" name="Oval 9"/>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7</a:t>
                  </a:r>
                </a:p>
              </p:txBody>
            </p:sp>
            <p:sp>
              <p:nvSpPr>
                <p:cNvPr id="32801" name="Oval 10"/>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8</a:t>
                  </a:r>
                </a:p>
              </p:txBody>
            </p:sp>
          </p:grpSp>
          <p:grpSp>
            <p:nvGrpSpPr>
              <p:cNvPr id="32797" name="Group 11"/>
              <p:cNvGrpSpPr>
                <a:grpSpLocks/>
              </p:cNvGrpSpPr>
              <p:nvPr/>
            </p:nvGrpSpPr>
            <p:grpSpPr bwMode="auto">
              <a:xfrm>
                <a:off x="1250" y="1949"/>
                <a:ext cx="227" cy="1150"/>
                <a:chOff x="1250" y="1949"/>
                <a:chExt cx="227" cy="1150"/>
              </a:xfrm>
            </p:grpSpPr>
            <p:sp>
              <p:nvSpPr>
                <p:cNvPr id="32798" name="Oval 12"/>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6</a:t>
                  </a:r>
                </a:p>
              </p:txBody>
            </p:sp>
            <p:sp>
              <p:nvSpPr>
                <p:cNvPr id="32799" name="Oval 13"/>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9</a:t>
                  </a:r>
                </a:p>
              </p:txBody>
            </p:sp>
          </p:grpSp>
        </p:grpSp>
        <p:sp>
          <p:nvSpPr>
            <p:cNvPr id="32778" name="Oval 14"/>
            <p:cNvSpPr>
              <a:spLocks noChangeArrowheads="1"/>
            </p:cNvSpPr>
            <p:nvPr/>
          </p:nvSpPr>
          <p:spPr bwMode="auto">
            <a:xfrm>
              <a:off x="4081" y="1949"/>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4,5</a:t>
              </a:r>
            </a:p>
          </p:txBody>
        </p:sp>
        <p:sp>
          <p:nvSpPr>
            <p:cNvPr id="32779" name="Oval 15"/>
            <p:cNvSpPr>
              <a:spLocks noChangeArrowheads="1"/>
            </p:cNvSpPr>
            <p:nvPr/>
          </p:nvSpPr>
          <p:spPr bwMode="auto">
            <a:xfrm>
              <a:off x="2774" y="3013"/>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10</a:t>
              </a:r>
            </a:p>
          </p:txBody>
        </p:sp>
        <p:sp>
          <p:nvSpPr>
            <p:cNvPr id="32780" name="Oval 16"/>
            <p:cNvSpPr>
              <a:spLocks noChangeArrowheads="1"/>
            </p:cNvSpPr>
            <p:nvPr/>
          </p:nvSpPr>
          <p:spPr bwMode="auto">
            <a:xfrm>
              <a:off x="2774" y="3587"/>
              <a:ext cx="227" cy="227"/>
            </a:xfrm>
            <a:prstGeom prst="ellipse">
              <a:avLst/>
            </a:prstGeom>
            <a:solidFill>
              <a:srgbClr val="FAFD00"/>
            </a:solidFill>
            <a:ln w="12700">
              <a:solidFill>
                <a:schemeClr val="tx1"/>
              </a:solidFill>
              <a:round/>
              <a:headEnd/>
              <a:tailEnd/>
            </a:ln>
          </p:spPr>
          <p:txBody>
            <a:bodyPr wrap="none" lIns="67865" tIns="33338" rIns="67865" bIns="33338" anchor="ctr"/>
            <a:lstStyle/>
            <a:p>
              <a:pPr algn="ctr" eaLnBrk="0" hangingPunct="0"/>
              <a:r>
                <a:rPr lang="zh-CN" altLang="en-US" sz="1200" b="1">
                  <a:latin typeface="Times" pitchFamily="18" charset="0"/>
                </a:rPr>
                <a:t>11</a:t>
              </a:r>
            </a:p>
          </p:txBody>
        </p:sp>
        <p:sp>
          <p:nvSpPr>
            <p:cNvPr id="32781" name="Rectangle 17"/>
            <p:cNvSpPr>
              <a:spLocks noChangeArrowheads="1"/>
            </p:cNvSpPr>
            <p:nvPr/>
          </p:nvSpPr>
          <p:spPr bwMode="auto">
            <a:xfrm>
              <a:off x="3406" y="1366"/>
              <a:ext cx="984" cy="242"/>
            </a:xfrm>
            <a:prstGeom prst="rect">
              <a:avLst/>
            </a:prstGeom>
            <a:noFill/>
            <a:ln w="12700">
              <a:noFill/>
              <a:miter lim="800000"/>
              <a:headEnd/>
              <a:tailEnd/>
            </a:ln>
          </p:spPr>
          <p:txBody>
            <a:bodyPr wrap="none" lIns="67865" tIns="33338" rIns="67865" bIns="33338">
              <a:spAutoFit/>
            </a:bodyPr>
            <a:lstStyle/>
            <a:p>
              <a:pPr eaLnBrk="0" hangingPunct="0"/>
              <a:r>
                <a:rPr lang="en-US" altLang="zh-CN" sz="1350">
                  <a:solidFill>
                    <a:srgbClr val="13BBBF"/>
                  </a:solidFill>
                  <a:latin typeface="Verdana" pitchFamily="34" charset="0"/>
                </a:rPr>
                <a:t>Region 1</a:t>
              </a:r>
            </a:p>
          </p:txBody>
        </p:sp>
        <p:sp>
          <p:nvSpPr>
            <p:cNvPr id="32782" name="Rectangle 18"/>
            <p:cNvSpPr>
              <a:spLocks noChangeArrowheads="1"/>
            </p:cNvSpPr>
            <p:nvPr/>
          </p:nvSpPr>
          <p:spPr bwMode="auto">
            <a:xfrm>
              <a:off x="2296" y="2204"/>
              <a:ext cx="984" cy="242"/>
            </a:xfrm>
            <a:prstGeom prst="rect">
              <a:avLst/>
            </a:prstGeom>
            <a:noFill/>
            <a:ln w="12700">
              <a:noFill/>
              <a:miter lim="800000"/>
              <a:headEnd/>
              <a:tailEnd/>
            </a:ln>
          </p:spPr>
          <p:txBody>
            <a:bodyPr wrap="none" lIns="67865" tIns="33338" rIns="67865" bIns="33338">
              <a:spAutoFit/>
            </a:bodyPr>
            <a:lstStyle/>
            <a:p>
              <a:pPr eaLnBrk="0" hangingPunct="0"/>
              <a:r>
                <a:rPr lang="en-US" altLang="zh-CN" sz="1350">
                  <a:solidFill>
                    <a:srgbClr val="13BBBF"/>
                  </a:solidFill>
                  <a:latin typeface="Verdana" pitchFamily="34" charset="0"/>
                </a:rPr>
                <a:t>Region 2</a:t>
              </a:r>
            </a:p>
          </p:txBody>
        </p:sp>
        <p:sp>
          <p:nvSpPr>
            <p:cNvPr id="32783" name="Rectangle 19"/>
            <p:cNvSpPr>
              <a:spLocks noChangeArrowheads="1"/>
            </p:cNvSpPr>
            <p:nvPr/>
          </p:nvSpPr>
          <p:spPr bwMode="auto">
            <a:xfrm>
              <a:off x="951" y="2400"/>
              <a:ext cx="883" cy="202"/>
            </a:xfrm>
            <a:prstGeom prst="rect">
              <a:avLst/>
            </a:prstGeom>
            <a:noFill/>
            <a:ln w="12700">
              <a:noFill/>
              <a:miter lim="800000"/>
              <a:headEnd/>
              <a:tailEnd/>
            </a:ln>
          </p:spPr>
          <p:txBody>
            <a:bodyPr wrap="none" lIns="67865" tIns="33338" rIns="67865" bIns="33338">
              <a:spAutoFit/>
            </a:bodyPr>
            <a:lstStyle/>
            <a:p>
              <a:pPr eaLnBrk="0" hangingPunct="0"/>
              <a:r>
                <a:rPr lang="en-US" altLang="zh-CN" sz="1050" b="1">
                  <a:solidFill>
                    <a:srgbClr val="13BBBF"/>
                  </a:solidFill>
                  <a:latin typeface="Verdana" pitchFamily="34" charset="0"/>
                </a:rPr>
                <a:t>Region 3</a:t>
              </a:r>
            </a:p>
          </p:txBody>
        </p:sp>
        <p:sp>
          <p:nvSpPr>
            <p:cNvPr id="32784" name="Rectangle 20"/>
            <p:cNvSpPr>
              <a:spLocks noChangeArrowheads="1"/>
            </p:cNvSpPr>
            <p:nvPr/>
          </p:nvSpPr>
          <p:spPr bwMode="auto">
            <a:xfrm>
              <a:off x="3341" y="3277"/>
              <a:ext cx="150" cy="303"/>
            </a:xfrm>
            <a:prstGeom prst="rect">
              <a:avLst/>
            </a:prstGeom>
            <a:noFill/>
            <a:ln w="12700">
              <a:noFill/>
              <a:miter lim="800000"/>
              <a:headEnd/>
              <a:tailEnd/>
            </a:ln>
          </p:spPr>
          <p:txBody>
            <a:bodyPr wrap="none" lIns="67865" tIns="33338" rIns="67865" bIns="33338">
              <a:spAutoFit/>
            </a:bodyPr>
            <a:lstStyle/>
            <a:p>
              <a:pPr eaLnBrk="0" hangingPunct="0"/>
              <a:endParaRPr lang="en-US" altLang="zh-CN">
                <a:latin typeface="Times" pitchFamily="18" charset="0"/>
              </a:endParaRPr>
            </a:p>
          </p:txBody>
        </p:sp>
        <p:cxnSp>
          <p:nvCxnSpPr>
            <p:cNvPr id="32785" name="AutoShape 21"/>
            <p:cNvCxnSpPr>
              <a:cxnSpLocks noChangeShapeType="1"/>
              <a:stCxn id="32779" idx="6"/>
              <a:endCxn id="32775" idx="6"/>
            </p:cNvCxnSpPr>
            <p:nvPr/>
          </p:nvCxnSpPr>
          <p:spPr bwMode="auto">
            <a:xfrm flipV="1">
              <a:off x="3001" y="1073"/>
              <a:ext cx="1" cy="2054"/>
            </a:xfrm>
            <a:prstGeom prst="curvedConnector3">
              <a:avLst>
                <a:gd name="adj1" fmla="val 192400065"/>
              </a:avLst>
            </a:prstGeom>
            <a:noFill/>
            <a:ln w="12700">
              <a:solidFill>
                <a:schemeClr val="tx1"/>
              </a:solidFill>
              <a:round/>
              <a:headEnd/>
              <a:tailEnd type="triangle" w="med" len="med"/>
            </a:ln>
          </p:spPr>
        </p:cxnSp>
        <p:cxnSp>
          <p:nvCxnSpPr>
            <p:cNvPr id="32786" name="AutoShape 22"/>
            <p:cNvCxnSpPr>
              <a:cxnSpLocks noChangeShapeType="1"/>
              <a:stCxn id="32775" idx="2"/>
              <a:endCxn id="32780" idx="2"/>
            </p:cNvCxnSpPr>
            <p:nvPr/>
          </p:nvCxnSpPr>
          <p:spPr bwMode="auto">
            <a:xfrm rot="10800000" flipH="1" flipV="1">
              <a:off x="2774" y="1073"/>
              <a:ext cx="1" cy="2628"/>
            </a:xfrm>
            <a:prstGeom prst="curvedConnector3">
              <a:avLst>
                <a:gd name="adj1" fmla="val -253300032"/>
              </a:avLst>
            </a:prstGeom>
            <a:noFill/>
            <a:ln w="12700">
              <a:solidFill>
                <a:schemeClr val="tx1"/>
              </a:solidFill>
              <a:round/>
              <a:headEnd/>
              <a:tailEnd type="triangle" w="med" len="med"/>
            </a:ln>
          </p:spPr>
        </p:cxnSp>
        <p:cxnSp>
          <p:nvCxnSpPr>
            <p:cNvPr id="32787" name="AutoShape 23"/>
            <p:cNvCxnSpPr>
              <a:cxnSpLocks noChangeShapeType="1"/>
              <a:stCxn id="32776" idx="6"/>
              <a:endCxn id="32778" idx="1"/>
            </p:cNvCxnSpPr>
            <p:nvPr/>
          </p:nvCxnSpPr>
          <p:spPr bwMode="auto">
            <a:xfrm>
              <a:off x="3001" y="1658"/>
              <a:ext cx="1113" cy="324"/>
            </a:xfrm>
            <a:prstGeom prst="straightConnector1">
              <a:avLst/>
            </a:prstGeom>
            <a:noFill/>
            <a:ln w="12700">
              <a:solidFill>
                <a:schemeClr val="tx1"/>
              </a:solidFill>
              <a:round/>
              <a:headEnd/>
              <a:tailEnd type="triangle" w="med" len="med"/>
            </a:ln>
          </p:spPr>
        </p:cxnSp>
        <p:cxnSp>
          <p:nvCxnSpPr>
            <p:cNvPr id="32788" name="AutoShape 24"/>
            <p:cNvCxnSpPr>
              <a:cxnSpLocks noChangeShapeType="1"/>
              <a:stCxn id="32775" idx="4"/>
              <a:endCxn id="32776" idx="0"/>
            </p:cNvCxnSpPr>
            <p:nvPr/>
          </p:nvCxnSpPr>
          <p:spPr bwMode="auto">
            <a:xfrm>
              <a:off x="2888" y="1186"/>
              <a:ext cx="0" cy="358"/>
            </a:xfrm>
            <a:prstGeom prst="straightConnector1">
              <a:avLst/>
            </a:prstGeom>
            <a:noFill/>
            <a:ln w="12700">
              <a:solidFill>
                <a:schemeClr val="tx1"/>
              </a:solidFill>
              <a:round/>
              <a:headEnd/>
              <a:tailEnd type="triangle" w="med" len="med"/>
            </a:ln>
          </p:spPr>
        </p:cxnSp>
        <p:cxnSp>
          <p:nvCxnSpPr>
            <p:cNvPr id="32789" name="AutoShape 25"/>
            <p:cNvCxnSpPr>
              <a:cxnSpLocks noChangeShapeType="1"/>
              <a:stCxn id="32776" idx="2"/>
              <a:endCxn id="32798" idx="7"/>
            </p:cNvCxnSpPr>
            <p:nvPr/>
          </p:nvCxnSpPr>
          <p:spPr bwMode="auto">
            <a:xfrm flipH="1">
              <a:off x="1444" y="1658"/>
              <a:ext cx="1330" cy="324"/>
            </a:xfrm>
            <a:prstGeom prst="straightConnector1">
              <a:avLst/>
            </a:prstGeom>
            <a:noFill/>
            <a:ln w="12700">
              <a:solidFill>
                <a:schemeClr val="tx1"/>
              </a:solidFill>
              <a:round/>
              <a:headEnd/>
              <a:tailEnd type="triangle" w="med" len="med"/>
            </a:ln>
          </p:spPr>
        </p:cxnSp>
        <p:cxnSp>
          <p:nvCxnSpPr>
            <p:cNvPr id="32790" name="AutoShape 26"/>
            <p:cNvCxnSpPr>
              <a:cxnSpLocks noChangeShapeType="1"/>
              <a:stCxn id="32798" idx="5"/>
              <a:endCxn id="32801" idx="1"/>
            </p:cNvCxnSpPr>
            <p:nvPr/>
          </p:nvCxnSpPr>
          <p:spPr bwMode="auto">
            <a:xfrm>
              <a:off x="1444" y="2143"/>
              <a:ext cx="384" cy="301"/>
            </a:xfrm>
            <a:prstGeom prst="straightConnector1">
              <a:avLst/>
            </a:prstGeom>
            <a:noFill/>
            <a:ln w="12700">
              <a:solidFill>
                <a:schemeClr val="tx1"/>
              </a:solidFill>
              <a:round/>
              <a:headEnd/>
              <a:tailEnd type="triangle" w="med" len="med"/>
            </a:ln>
          </p:spPr>
        </p:cxnSp>
        <p:cxnSp>
          <p:nvCxnSpPr>
            <p:cNvPr id="32791" name="AutoShape 27"/>
            <p:cNvCxnSpPr>
              <a:cxnSpLocks noChangeShapeType="1"/>
              <a:stCxn id="32798" idx="3"/>
              <a:endCxn id="32800" idx="7"/>
            </p:cNvCxnSpPr>
            <p:nvPr/>
          </p:nvCxnSpPr>
          <p:spPr bwMode="auto">
            <a:xfrm flipH="1">
              <a:off x="898" y="2143"/>
              <a:ext cx="385" cy="301"/>
            </a:xfrm>
            <a:prstGeom prst="straightConnector1">
              <a:avLst/>
            </a:prstGeom>
            <a:noFill/>
            <a:ln w="12700">
              <a:solidFill>
                <a:schemeClr val="tx1"/>
              </a:solidFill>
              <a:round/>
              <a:headEnd/>
              <a:tailEnd type="triangle" w="med" len="med"/>
            </a:ln>
          </p:spPr>
        </p:cxnSp>
        <p:cxnSp>
          <p:nvCxnSpPr>
            <p:cNvPr id="32792" name="AutoShape 28"/>
            <p:cNvCxnSpPr>
              <a:cxnSpLocks noChangeShapeType="1"/>
              <a:stCxn id="32800" idx="5"/>
              <a:endCxn id="32799" idx="1"/>
            </p:cNvCxnSpPr>
            <p:nvPr/>
          </p:nvCxnSpPr>
          <p:spPr bwMode="auto">
            <a:xfrm>
              <a:off x="898" y="2605"/>
              <a:ext cx="385" cy="300"/>
            </a:xfrm>
            <a:prstGeom prst="straightConnector1">
              <a:avLst/>
            </a:prstGeom>
            <a:noFill/>
            <a:ln w="12700">
              <a:solidFill>
                <a:schemeClr val="tx1"/>
              </a:solidFill>
              <a:round/>
              <a:headEnd/>
              <a:tailEnd type="triangle" w="med" len="med"/>
            </a:ln>
          </p:spPr>
        </p:cxnSp>
        <p:cxnSp>
          <p:nvCxnSpPr>
            <p:cNvPr id="32793" name="AutoShape 29"/>
            <p:cNvCxnSpPr>
              <a:cxnSpLocks noChangeShapeType="1"/>
              <a:stCxn id="32801" idx="3"/>
              <a:endCxn id="32799" idx="7"/>
            </p:cNvCxnSpPr>
            <p:nvPr/>
          </p:nvCxnSpPr>
          <p:spPr bwMode="auto">
            <a:xfrm flipH="1">
              <a:off x="1444" y="2605"/>
              <a:ext cx="384" cy="300"/>
            </a:xfrm>
            <a:prstGeom prst="straightConnector1">
              <a:avLst/>
            </a:prstGeom>
            <a:noFill/>
            <a:ln w="12700">
              <a:solidFill>
                <a:schemeClr val="tx1"/>
              </a:solidFill>
              <a:round/>
              <a:headEnd/>
              <a:tailEnd type="triangle" w="med" len="med"/>
            </a:ln>
          </p:spPr>
        </p:cxnSp>
        <p:cxnSp>
          <p:nvCxnSpPr>
            <p:cNvPr id="32794" name="AutoShape 30"/>
            <p:cNvCxnSpPr>
              <a:cxnSpLocks noChangeShapeType="1"/>
              <a:stCxn id="32799" idx="6"/>
              <a:endCxn id="32779" idx="2"/>
            </p:cNvCxnSpPr>
            <p:nvPr/>
          </p:nvCxnSpPr>
          <p:spPr bwMode="auto">
            <a:xfrm>
              <a:off x="1477" y="2986"/>
              <a:ext cx="1297" cy="141"/>
            </a:xfrm>
            <a:prstGeom prst="straightConnector1">
              <a:avLst/>
            </a:prstGeom>
            <a:noFill/>
            <a:ln w="12700">
              <a:solidFill>
                <a:schemeClr val="tx1"/>
              </a:solidFill>
              <a:round/>
              <a:headEnd/>
              <a:tailEnd type="triangle" w="med" len="med"/>
            </a:ln>
          </p:spPr>
        </p:cxnSp>
        <p:cxnSp>
          <p:nvCxnSpPr>
            <p:cNvPr id="32795" name="AutoShape 31"/>
            <p:cNvCxnSpPr>
              <a:cxnSpLocks noChangeShapeType="1"/>
              <a:stCxn id="32778" idx="3"/>
              <a:endCxn id="32779" idx="7"/>
            </p:cNvCxnSpPr>
            <p:nvPr/>
          </p:nvCxnSpPr>
          <p:spPr bwMode="auto">
            <a:xfrm flipH="1">
              <a:off x="2968" y="2143"/>
              <a:ext cx="1146" cy="903"/>
            </a:xfrm>
            <a:prstGeom prst="straightConnector1">
              <a:avLst/>
            </a:prstGeom>
            <a:noFill/>
            <a:ln w="12700">
              <a:solidFill>
                <a:schemeClr val="tx1"/>
              </a:solidFill>
              <a:round/>
              <a:headEnd/>
              <a:tailEnd type="triangle" w="med" len="med"/>
            </a:ln>
          </p:spPr>
        </p:cxnSp>
      </p:grpSp>
      <p:sp>
        <p:nvSpPr>
          <p:cNvPr id="32773" name="Rectangle 32"/>
          <p:cNvSpPr>
            <a:spLocks noChangeArrowheads="1"/>
          </p:cNvSpPr>
          <p:nvPr/>
        </p:nvSpPr>
        <p:spPr bwMode="auto">
          <a:xfrm>
            <a:off x="2504073" y="1801177"/>
            <a:ext cx="945067" cy="300082"/>
          </a:xfrm>
          <a:prstGeom prst="rect">
            <a:avLst/>
          </a:prstGeom>
          <a:noFill/>
          <a:ln w="9525">
            <a:noFill/>
            <a:miter lim="800000"/>
            <a:headEnd/>
            <a:tailEnd/>
          </a:ln>
        </p:spPr>
        <p:txBody>
          <a:bodyPr wrap="none">
            <a:spAutoFit/>
          </a:bodyPr>
          <a:lstStyle/>
          <a:p>
            <a:pPr eaLnBrk="0" hangingPunct="0"/>
            <a:r>
              <a:rPr lang="en-US" altLang="zh-CN" sz="1350">
                <a:solidFill>
                  <a:srgbClr val="13BBBF"/>
                </a:solidFill>
                <a:latin typeface="Verdana" pitchFamily="34" charset="0"/>
              </a:rPr>
              <a:t>Region 4</a:t>
            </a:r>
            <a:endParaRPr lang="zh-CN" altLang="en-US" sz="1350">
              <a:solidFill>
                <a:srgbClr val="13BBBF"/>
              </a:solidFill>
              <a:latin typeface="Verdana" pitchFamily="34" charset="0"/>
            </a:endParaRPr>
          </a:p>
        </p:txBody>
      </p:sp>
      <p:sp>
        <p:nvSpPr>
          <p:cNvPr id="3" name="文本框 2">
            <a:extLst>
              <a:ext uri="{FF2B5EF4-FFF2-40B4-BE49-F238E27FC236}">
                <a16:creationId xmlns:a16="http://schemas.microsoft.com/office/drawing/2014/main" id="{19A8C275-7B4D-AA82-1B8D-024A076965C1}"/>
              </a:ext>
            </a:extLst>
          </p:cNvPr>
          <p:cNvSpPr txBox="1"/>
          <p:nvPr/>
        </p:nvSpPr>
        <p:spPr>
          <a:xfrm>
            <a:off x="5623233" y="3995533"/>
            <a:ext cx="3460559" cy="581057"/>
          </a:xfrm>
          <a:prstGeom prst="rect">
            <a:avLst/>
          </a:prstGeom>
          <a:noFill/>
        </p:spPr>
        <p:txBody>
          <a:bodyPr wrap="square">
            <a:spAutoFit/>
          </a:bodyPr>
          <a:lstStyle/>
          <a:p>
            <a:pPr marL="557213" lvl="1" indent="-214313">
              <a:lnSpc>
                <a:spcPct val="150000"/>
              </a:lnSpc>
              <a:spcBef>
                <a:spcPts val="525"/>
              </a:spcBef>
              <a:buClr>
                <a:srgbClr val="FF00FF"/>
              </a:buClr>
              <a:buSzPct val="120000"/>
              <a:buFont typeface="Zapf Dingbats" charset="2"/>
              <a:buChar char="è"/>
              <a:tabLst>
                <a:tab pos="1244204" algn="l"/>
                <a:tab pos="1968104" algn="l"/>
                <a:tab pos="2400300" algn="l"/>
              </a:tabLst>
            </a:pP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- 9 + 2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p>
        </p:txBody>
      </p:sp>
    </p:spTree>
    <p:extLst>
      <p:ext uri="{BB962C8B-B14F-4D97-AF65-F5344CB8AC3E}">
        <p14:creationId xmlns:p14="http://schemas.microsoft.com/office/powerpoint/2010/main" val="11493238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54160" y="274376"/>
            <a:ext cx="5428060" cy="342900"/>
          </a:xfrm>
        </p:spPr>
        <p:txBody>
          <a:bodyPr>
            <a:noAutofit/>
          </a:bodyPr>
          <a:lstStyle/>
          <a:p>
            <a:pPr>
              <a:defRPr/>
            </a:pPr>
            <a:r>
              <a:rPr lang="zh-CN" altLang="en-US" dirty="0">
                <a:latin typeface="微软雅黑" panose="020B0503020204020204" pitchFamily="34" charset="-122"/>
                <a:ea typeface="微软雅黑" panose="020B0503020204020204" pitchFamily="34" charset="-122"/>
              </a:rPr>
              <a:t>确定独立路径集合</a:t>
            </a:r>
          </a:p>
        </p:txBody>
      </p:sp>
      <p:sp>
        <p:nvSpPr>
          <p:cNvPr id="33795" name="Rectangle 3"/>
          <p:cNvSpPr>
            <a:spLocks noChangeArrowheads="1"/>
          </p:cNvSpPr>
          <p:nvPr/>
        </p:nvSpPr>
        <p:spPr bwMode="auto">
          <a:xfrm>
            <a:off x="753883" y="1220652"/>
            <a:ext cx="7093332" cy="2519344"/>
          </a:xfrm>
          <a:prstGeom prst="rect">
            <a:avLst/>
          </a:prstGeom>
          <a:noFill/>
          <a:ln w="9525">
            <a:noFill/>
            <a:miter lim="800000"/>
            <a:headEnd/>
            <a:tailEnd/>
          </a:ln>
        </p:spPr>
        <p:txBody>
          <a:bodyPr wrap="square">
            <a:spAutoFit/>
          </a:bodyPr>
          <a:lstStyle/>
          <a:p>
            <a:pPr marL="266700" indent="-266700" eaLnBrk="0" hangingPunct="0">
              <a:lnSpc>
                <a:spcPct val="150000"/>
              </a:lnSpc>
              <a:buClr>
                <a:srgbClr val="91AC4E"/>
              </a:buClr>
              <a:buSzPct val="80000"/>
              <a:buFont typeface="Wingdings" pitchFamily="2" charset="2"/>
              <a:buChar char="p"/>
              <a:defRPr/>
            </a:pPr>
            <a:r>
              <a:rPr lang="zh-CN" altLang="en-US" b="1" dirty="0">
                <a:effectLst>
                  <a:outerShdw blurRad="38100" dist="38100" dir="2700000" algn="tl">
                    <a:srgbClr val="FFFFFF"/>
                  </a:outerShdw>
                </a:effectLst>
                <a:latin typeface="宋体"/>
                <a:ea typeface="宋体"/>
              </a:rPr>
              <a:t>独立路径</a:t>
            </a:r>
            <a:r>
              <a:rPr lang="zh-CN" altLang="en-US" dirty="0">
                <a:effectLst>
                  <a:outerShdw blurRad="38100" dist="38100" dir="2700000" algn="tl">
                    <a:srgbClr val="FFFFFF"/>
                  </a:outerShdw>
                </a:effectLst>
                <a:latin typeface="宋体"/>
                <a:ea typeface="宋体"/>
              </a:rPr>
              <a:t>：至少引入一系列新的处理语句或条件的任何路径</a:t>
            </a:r>
            <a:endParaRPr lang="en-US" altLang="zh-CN" dirty="0">
              <a:effectLst>
                <a:outerShdw blurRad="38100" dist="38100" dir="2700000" algn="tl">
                  <a:srgbClr val="FFFFFF"/>
                </a:outerShdw>
              </a:effectLst>
              <a:latin typeface="宋体"/>
              <a:ea typeface="宋体"/>
            </a:endParaRPr>
          </a:p>
          <a:p>
            <a:pPr marL="266700" indent="-266700" eaLnBrk="0" hangingPunct="0">
              <a:lnSpc>
                <a:spcPct val="150000"/>
              </a:lnSpc>
              <a:buClr>
                <a:srgbClr val="91AC4E"/>
              </a:buClr>
              <a:buSzPct val="80000"/>
              <a:buFont typeface="Wingdings" pitchFamily="2" charset="2"/>
              <a:buChar char="p"/>
              <a:defRPr/>
            </a:pPr>
            <a:r>
              <a:rPr lang="zh-CN" altLang="en-US" b="1" dirty="0">
                <a:effectLst>
                  <a:outerShdw blurRad="38100" dist="38100" dir="2700000" algn="tl">
                    <a:srgbClr val="FFFFFF"/>
                  </a:outerShdw>
                </a:effectLst>
                <a:latin typeface="宋体"/>
                <a:ea typeface="宋体"/>
              </a:rPr>
              <a:t>基本集</a:t>
            </a:r>
            <a:r>
              <a:rPr lang="zh-CN" altLang="en-US" dirty="0">
                <a:effectLst>
                  <a:outerShdw blurRad="38100" dist="38100" dir="2700000" algn="tl">
                    <a:srgbClr val="FFFFFF"/>
                  </a:outerShdw>
                </a:effectLst>
                <a:latin typeface="宋体"/>
                <a:ea typeface="宋体"/>
              </a:rPr>
              <a:t>：由独立路径构成的集合</a:t>
            </a:r>
            <a:endParaRPr lang="en-US" altLang="zh-CN" dirty="0">
              <a:effectLst>
                <a:outerShdw blurRad="38100" dist="38100" dir="2700000" algn="tl">
                  <a:srgbClr val="FFFFFF"/>
                </a:outerShdw>
              </a:effectLst>
              <a:latin typeface="宋体"/>
              <a:ea typeface="宋体"/>
            </a:endParaRPr>
          </a:p>
          <a:p>
            <a:pPr marL="266700" indent="-266700" eaLnBrk="0" hangingPunct="0">
              <a:lnSpc>
                <a:spcPct val="150000"/>
              </a:lnSpc>
              <a:buClr>
                <a:srgbClr val="91AC4E"/>
              </a:buClr>
              <a:buSzPct val="80000"/>
              <a:buFont typeface="Wingdings" pitchFamily="2" charset="2"/>
              <a:buChar char="p"/>
              <a:defRPr/>
            </a:pPr>
            <a:r>
              <a:rPr lang="zh-CN" altLang="en-US" dirty="0">
                <a:effectLst>
                  <a:outerShdw blurRad="38100" dist="38100" dir="2700000" algn="tl">
                    <a:srgbClr val="FFFFFF"/>
                  </a:outerShdw>
                </a:effectLst>
                <a:latin typeface="宋体"/>
                <a:ea typeface="宋体"/>
              </a:rPr>
              <a:t>由基本集导出的测试用例，保证每行代码语句至少被执行一次</a:t>
            </a:r>
            <a:endParaRPr lang="en-US" altLang="zh-CN" dirty="0">
              <a:effectLst>
                <a:outerShdw blurRad="38100" dist="38100" dir="2700000" algn="tl">
                  <a:srgbClr val="FFFFFF"/>
                </a:outerShdw>
              </a:effectLst>
              <a:latin typeface="宋体"/>
              <a:ea typeface="宋体"/>
            </a:endParaRPr>
          </a:p>
          <a:p>
            <a:pPr marL="266700" indent="-266700" eaLnBrk="0" hangingPunct="0">
              <a:lnSpc>
                <a:spcPct val="150000"/>
              </a:lnSpc>
              <a:buClr>
                <a:srgbClr val="91AC4E"/>
              </a:buClr>
              <a:buSzPct val="80000"/>
              <a:buFont typeface="Wingdings" pitchFamily="2" charset="2"/>
              <a:buChar char="p"/>
              <a:defRPr/>
            </a:pPr>
            <a:r>
              <a:rPr lang="zh-CN" altLang="en-US" dirty="0">
                <a:effectLst>
                  <a:outerShdw blurRad="38100" dist="38100" dir="2700000" algn="tl">
                    <a:srgbClr val="FFFFFF"/>
                  </a:outerShdw>
                </a:effectLst>
                <a:latin typeface="宋体"/>
                <a:ea typeface="宋体"/>
              </a:rPr>
              <a:t>基本集合不一定唯一</a:t>
            </a:r>
            <a:endParaRPr lang="en-US" altLang="zh-CN" dirty="0">
              <a:effectLst>
                <a:outerShdw blurRad="38100" dist="38100" dir="2700000" algn="tl">
                  <a:srgbClr val="FFFFFF"/>
                </a:outerShdw>
              </a:effectLst>
              <a:latin typeface="宋体"/>
              <a:ea typeface="宋体"/>
            </a:endParaRPr>
          </a:p>
          <a:p>
            <a:pPr marL="266700" indent="-266700" eaLnBrk="0" hangingPunct="0">
              <a:lnSpc>
                <a:spcPct val="150000"/>
              </a:lnSpc>
              <a:buClr>
                <a:srgbClr val="91AC4E"/>
              </a:buClr>
              <a:buSzPct val="80000"/>
              <a:buFont typeface="Wingdings" pitchFamily="2" charset="2"/>
              <a:buChar char="p"/>
              <a:defRPr/>
            </a:pPr>
            <a:r>
              <a:rPr lang="zh-CN" altLang="en-US" b="1" dirty="0">
                <a:effectLst>
                  <a:outerShdw blurRad="38100" dist="38100" dir="2700000" algn="tl">
                    <a:srgbClr val="FFFFFF"/>
                  </a:outerShdw>
                </a:effectLst>
                <a:latin typeface="宋体"/>
                <a:ea typeface="宋体"/>
              </a:rPr>
              <a:t>不需要活动图</a:t>
            </a:r>
            <a:r>
              <a:rPr lang="en-US" altLang="zh-CN" b="1" dirty="0">
                <a:effectLst>
                  <a:outerShdw blurRad="38100" dist="38100" dir="2700000" algn="tl">
                    <a:srgbClr val="FFFFFF"/>
                  </a:outerShdw>
                </a:effectLst>
                <a:latin typeface="宋体"/>
                <a:ea typeface="宋体"/>
              </a:rPr>
              <a:t>, </a:t>
            </a:r>
            <a:r>
              <a:rPr lang="zh-CN" altLang="en-US" b="1" dirty="0">
                <a:effectLst>
                  <a:outerShdw blurRad="38100" dist="38100" dir="2700000" algn="tl">
                    <a:srgbClr val="FFFFFF"/>
                  </a:outerShdw>
                </a:effectLst>
                <a:latin typeface="宋体"/>
                <a:ea typeface="宋体"/>
              </a:rPr>
              <a:t>但最好绘制程序流程图</a:t>
            </a:r>
            <a:endParaRPr lang="en-US" altLang="zh-CN" b="1" dirty="0">
              <a:effectLst>
                <a:outerShdw blurRad="38100" dist="38100" dir="2700000" algn="tl">
                  <a:srgbClr val="FFFFFF"/>
                </a:outerShdw>
              </a:effectLst>
              <a:latin typeface="宋体"/>
              <a:ea typeface="宋体"/>
            </a:endParaRPr>
          </a:p>
          <a:p>
            <a:pPr marL="266700" indent="-266700" eaLnBrk="0" hangingPunct="0">
              <a:lnSpc>
                <a:spcPct val="150000"/>
              </a:lnSpc>
              <a:buClr>
                <a:srgbClr val="91AC4E"/>
              </a:buClr>
              <a:buSzPct val="80000"/>
              <a:buFont typeface="Wingdings" pitchFamily="2" charset="2"/>
              <a:buChar char="p"/>
              <a:defRPr/>
            </a:pPr>
            <a:r>
              <a:rPr lang="zh-CN" altLang="en-US" b="1" dirty="0">
                <a:effectLst>
                  <a:outerShdw blurRad="38100" dist="38100" dir="2700000" algn="tl">
                    <a:srgbClr val="FFFFFF"/>
                  </a:outerShdw>
                </a:effectLst>
                <a:latin typeface="宋体"/>
                <a:ea typeface="宋体"/>
              </a:rPr>
              <a:t>最好每个单元都进行基本路径测试，对关键组件则是必要的</a:t>
            </a:r>
            <a:endParaRPr lang="en-US" altLang="zh-CN" b="1" dirty="0">
              <a:effectLst>
                <a:outerShdw blurRad="38100" dist="38100" dir="2700000" algn="tl">
                  <a:srgbClr val="FFFFFF"/>
                </a:outerShdw>
              </a:effectLst>
              <a:latin typeface="宋体"/>
              <a:ea typeface="宋体"/>
            </a:endParaRPr>
          </a:p>
        </p:txBody>
      </p:sp>
    </p:spTree>
    <p:extLst>
      <p:ext uri="{BB962C8B-B14F-4D97-AF65-F5344CB8AC3E}">
        <p14:creationId xmlns:p14="http://schemas.microsoft.com/office/powerpoint/2010/main" val="3206611932"/>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Rectangle 2"/>
          <p:cNvSpPr>
            <a:spLocks noChangeArrowheads="1"/>
          </p:cNvSpPr>
          <p:nvPr/>
        </p:nvSpPr>
        <p:spPr bwMode="auto">
          <a:xfrm>
            <a:off x="5975812" y="1786543"/>
            <a:ext cx="2000250" cy="528992"/>
          </a:xfrm>
          <a:prstGeom prst="rect">
            <a:avLst/>
          </a:prstGeom>
          <a:noFill/>
          <a:ln w="12700">
            <a:noFill/>
            <a:miter lim="800000"/>
            <a:headEnd/>
            <a:tailEnd/>
          </a:ln>
        </p:spPr>
        <p:txBody>
          <a:bodyPr lIns="67865" tIns="33338" rIns="67865" bIns="33338">
            <a:spAutoFit/>
          </a:bodyPr>
          <a:lstStyle/>
          <a:p>
            <a:pPr eaLnBrk="0" hangingPunct="0">
              <a:spcBef>
                <a:spcPts val="3600"/>
              </a:spcBef>
            </a:pPr>
            <a:r>
              <a:rPr lang="en-US" altLang="zh-CN" sz="1500" b="1">
                <a:solidFill>
                  <a:srgbClr val="081D58"/>
                </a:solidFill>
                <a:latin typeface="Helvetica" pitchFamily="34" charset="0"/>
              </a:rPr>
              <a:t> Path1: 1-2-3-6-7-9-10-1-11</a:t>
            </a:r>
            <a:endParaRPr lang="en-US" altLang="zh-CN" sz="1500">
              <a:solidFill>
                <a:srgbClr val="FF3399"/>
              </a:solidFill>
              <a:latin typeface="Helvetica" pitchFamily="34" charset="0"/>
            </a:endParaRPr>
          </a:p>
        </p:txBody>
      </p:sp>
      <p:sp>
        <p:nvSpPr>
          <p:cNvPr id="34819" name="Rectangle 3"/>
          <p:cNvSpPr>
            <a:spLocks noGrp="1" noChangeArrowheads="1"/>
          </p:cNvSpPr>
          <p:nvPr>
            <p:ph type="title"/>
          </p:nvPr>
        </p:nvSpPr>
        <p:spPr>
          <a:xfrm>
            <a:off x="550412" y="228601"/>
            <a:ext cx="4367213" cy="432197"/>
          </a:xfrm>
          <a:noFill/>
        </p:spPr>
        <p:txBody>
          <a:bodyPr vert="horz" lIns="67865" tIns="33338" rIns="67865" bIns="33338" rtlCol="0" anchor="ctr">
            <a:noAutofit/>
          </a:bodyPr>
          <a:lstStyle/>
          <a:p>
            <a:pPr>
              <a:tabLst>
                <a:tab pos="5655469" algn="r"/>
              </a:tabLst>
              <a:defRPr/>
            </a:pPr>
            <a:r>
              <a:rPr lang="zh-CN" altLang="en-US" dirty="0">
                <a:latin typeface="微软雅黑" panose="020B0503020204020204" pitchFamily="34" charset="-122"/>
                <a:ea typeface="微软雅黑" panose="020B0503020204020204" pitchFamily="34" charset="-122"/>
              </a:rPr>
              <a:t>示例：基本路径测试用例</a:t>
            </a:r>
            <a:endParaRPr lang="en-US" altLang="zh-CN" dirty="0">
              <a:latin typeface="微软雅黑" panose="020B0503020204020204" pitchFamily="34" charset="-122"/>
              <a:ea typeface="微软雅黑" panose="020B0503020204020204" pitchFamily="34" charset="-122"/>
            </a:endParaRPr>
          </a:p>
        </p:txBody>
      </p:sp>
      <p:sp>
        <p:nvSpPr>
          <p:cNvPr id="1669124" name="Rectangle 4"/>
          <p:cNvSpPr>
            <a:spLocks noChangeArrowheads="1"/>
          </p:cNvSpPr>
          <p:nvPr/>
        </p:nvSpPr>
        <p:spPr bwMode="auto">
          <a:xfrm>
            <a:off x="6032962" y="2529493"/>
            <a:ext cx="1714500" cy="528992"/>
          </a:xfrm>
          <a:prstGeom prst="rect">
            <a:avLst/>
          </a:prstGeom>
          <a:noFill/>
          <a:ln w="12700">
            <a:noFill/>
            <a:miter lim="800000"/>
            <a:headEnd/>
            <a:tailEnd/>
          </a:ln>
        </p:spPr>
        <p:txBody>
          <a:bodyPr lIns="67865" tIns="33338" rIns="67865" bIns="33338">
            <a:spAutoFit/>
          </a:bodyPr>
          <a:lstStyle/>
          <a:p>
            <a:pPr eaLnBrk="0" hangingPunct="0">
              <a:spcBef>
                <a:spcPts val="3600"/>
              </a:spcBef>
            </a:pPr>
            <a:r>
              <a:rPr lang="zh-CN" altLang="en-US" sz="1500" b="1">
                <a:solidFill>
                  <a:schemeClr val="accent2"/>
                </a:solidFill>
                <a:latin typeface="Helvetica" pitchFamily="34" charset="0"/>
              </a:rPr>
              <a:t> </a:t>
            </a:r>
            <a:r>
              <a:rPr lang="en-US" altLang="zh-CN" sz="1500" b="1">
                <a:solidFill>
                  <a:schemeClr val="accent2"/>
                </a:solidFill>
                <a:latin typeface="Helvetica" pitchFamily="34" charset="0"/>
              </a:rPr>
              <a:t>Path2: 1-2-3-6-8-9-10-1-11</a:t>
            </a:r>
            <a:endParaRPr lang="en-US" altLang="zh-CN" sz="1500">
              <a:latin typeface="Helvetica" pitchFamily="34" charset="0"/>
            </a:endParaRPr>
          </a:p>
        </p:txBody>
      </p:sp>
      <p:sp>
        <p:nvSpPr>
          <p:cNvPr id="1669125" name="Rectangle 5"/>
          <p:cNvSpPr>
            <a:spLocks noChangeArrowheads="1"/>
          </p:cNvSpPr>
          <p:nvPr/>
        </p:nvSpPr>
        <p:spPr bwMode="auto">
          <a:xfrm>
            <a:off x="6032962" y="3329593"/>
            <a:ext cx="1885950" cy="528992"/>
          </a:xfrm>
          <a:prstGeom prst="rect">
            <a:avLst/>
          </a:prstGeom>
          <a:noFill/>
          <a:ln w="12700">
            <a:noFill/>
            <a:miter lim="800000"/>
            <a:headEnd/>
            <a:tailEnd/>
          </a:ln>
        </p:spPr>
        <p:txBody>
          <a:bodyPr lIns="67865" tIns="33338" rIns="67865" bIns="33338">
            <a:spAutoFit/>
          </a:bodyPr>
          <a:lstStyle/>
          <a:p>
            <a:pPr eaLnBrk="0" hangingPunct="0">
              <a:spcBef>
                <a:spcPts val="3600"/>
              </a:spcBef>
            </a:pPr>
            <a:r>
              <a:rPr lang="en-US" altLang="zh-CN" sz="1500" b="1">
                <a:solidFill>
                  <a:schemeClr val="accent1"/>
                </a:solidFill>
                <a:latin typeface="Helvetica" pitchFamily="34" charset="0"/>
              </a:rPr>
              <a:t> Path3: 1-2-3-4-5-10-1-11</a:t>
            </a:r>
            <a:endParaRPr lang="en-US" altLang="zh-CN" sz="1500">
              <a:latin typeface="Helvetica" pitchFamily="34" charset="0"/>
            </a:endParaRPr>
          </a:p>
        </p:txBody>
      </p:sp>
      <p:sp>
        <p:nvSpPr>
          <p:cNvPr id="1669126" name="Rectangle 6"/>
          <p:cNvSpPr>
            <a:spLocks noChangeArrowheads="1"/>
          </p:cNvSpPr>
          <p:nvPr/>
        </p:nvSpPr>
        <p:spPr bwMode="auto">
          <a:xfrm>
            <a:off x="6090113" y="4186843"/>
            <a:ext cx="1154065" cy="298160"/>
          </a:xfrm>
          <a:prstGeom prst="rect">
            <a:avLst/>
          </a:prstGeom>
          <a:noFill/>
          <a:ln w="12700">
            <a:noFill/>
            <a:miter lim="800000"/>
            <a:headEnd/>
            <a:tailEnd/>
          </a:ln>
        </p:spPr>
        <p:txBody>
          <a:bodyPr wrap="none" lIns="67865" tIns="33338" rIns="67865" bIns="33338">
            <a:spAutoFit/>
          </a:bodyPr>
          <a:lstStyle/>
          <a:p>
            <a:pPr eaLnBrk="0" hangingPunct="0">
              <a:spcBef>
                <a:spcPts val="3600"/>
              </a:spcBef>
            </a:pPr>
            <a:r>
              <a:rPr lang="en-US" altLang="zh-CN" sz="1500" b="1">
                <a:solidFill>
                  <a:schemeClr val="hlink"/>
                </a:solidFill>
                <a:latin typeface="Helvetica" pitchFamily="34" charset="0"/>
              </a:rPr>
              <a:t>Path4: 1-11</a:t>
            </a:r>
            <a:endParaRPr lang="en-US" altLang="zh-CN" sz="1500">
              <a:solidFill>
                <a:schemeClr val="hlink"/>
              </a:solidFill>
              <a:latin typeface="Helvetica" pitchFamily="34" charset="0"/>
            </a:endParaRPr>
          </a:p>
        </p:txBody>
      </p:sp>
      <p:grpSp>
        <p:nvGrpSpPr>
          <p:cNvPr id="34825" name="Group 8"/>
          <p:cNvGrpSpPr>
            <a:grpSpLocks/>
          </p:cNvGrpSpPr>
          <p:nvPr/>
        </p:nvGrpSpPr>
        <p:grpSpPr bwMode="auto">
          <a:xfrm>
            <a:off x="2068099" y="1621047"/>
            <a:ext cx="3148323" cy="2641998"/>
            <a:chOff x="875" y="1025"/>
            <a:chExt cx="3112" cy="2219"/>
          </a:xfrm>
        </p:grpSpPr>
        <p:cxnSp>
          <p:nvCxnSpPr>
            <p:cNvPr id="34830" name="AutoShape 9"/>
            <p:cNvCxnSpPr>
              <a:cxnSpLocks noChangeShapeType="1"/>
              <a:stCxn id="34831" idx="4"/>
            </p:cNvCxnSpPr>
            <p:nvPr/>
          </p:nvCxnSpPr>
          <p:spPr bwMode="auto">
            <a:xfrm rot="5400000" flipH="1" flipV="1">
              <a:off x="1883" y="2198"/>
              <a:ext cx="2016" cy="3"/>
            </a:xfrm>
            <a:prstGeom prst="bentConnector4">
              <a:avLst>
                <a:gd name="adj1" fmla="val -8778"/>
                <a:gd name="adj2" fmla="val 51099986"/>
              </a:avLst>
            </a:prstGeom>
            <a:noFill/>
            <a:ln w="12700">
              <a:solidFill>
                <a:schemeClr val="tx1"/>
              </a:solidFill>
              <a:miter lim="800000"/>
              <a:headEnd/>
              <a:tailEnd type="triangle" w="med" len="med"/>
            </a:ln>
          </p:spPr>
        </p:cxnSp>
        <p:sp>
          <p:nvSpPr>
            <p:cNvPr id="34831" name="Oval 10"/>
            <p:cNvSpPr>
              <a:spLocks noChangeArrowheads="1"/>
            </p:cNvSpPr>
            <p:nvPr/>
          </p:nvSpPr>
          <p:spPr bwMode="auto">
            <a:xfrm>
              <a:off x="2860" y="3150"/>
              <a:ext cx="58" cy="58"/>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34832" name="Oval 11"/>
            <p:cNvSpPr>
              <a:spLocks noChangeArrowheads="1"/>
            </p:cNvSpPr>
            <p:nvPr/>
          </p:nvSpPr>
          <p:spPr bwMode="auto">
            <a:xfrm>
              <a:off x="2835" y="1025"/>
              <a:ext cx="114" cy="114"/>
            </a:xfrm>
            <a:prstGeom prst="ellipse">
              <a:avLst/>
            </a:prstGeom>
            <a:solidFill>
              <a:schemeClr val="tx1"/>
            </a:solidFill>
            <a:ln w="12700">
              <a:solidFill>
                <a:schemeClr val="tx1"/>
              </a:solidFill>
              <a:round/>
              <a:headEnd/>
              <a:tailEnd/>
            </a:ln>
          </p:spPr>
          <p:txBody>
            <a:bodyPr wrap="none" anchor="ctr"/>
            <a:lstStyle/>
            <a:p>
              <a:endParaRPr lang="zh-CN" altLang="en-US" sz="1350"/>
            </a:p>
          </p:txBody>
        </p:sp>
        <p:sp>
          <p:nvSpPr>
            <p:cNvPr id="34833" name="AutoShape 12"/>
            <p:cNvSpPr>
              <a:spLocks noChangeArrowheads="1"/>
            </p:cNvSpPr>
            <p:nvPr/>
          </p:nvSpPr>
          <p:spPr bwMode="auto">
            <a:xfrm>
              <a:off x="2800" y="1375"/>
              <a:ext cx="184" cy="171"/>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1</a:t>
              </a:r>
            </a:p>
          </p:txBody>
        </p:sp>
        <p:sp>
          <p:nvSpPr>
            <p:cNvPr id="34834" name="Rectangle 13"/>
            <p:cNvSpPr>
              <a:spLocks noChangeArrowheads="1"/>
            </p:cNvSpPr>
            <p:nvPr/>
          </p:nvSpPr>
          <p:spPr bwMode="auto">
            <a:xfrm>
              <a:off x="1986" y="2815"/>
              <a:ext cx="178" cy="212"/>
            </a:xfrm>
            <a:prstGeom prst="rect">
              <a:avLst/>
            </a:prstGeom>
            <a:noFill/>
            <a:ln w="12700">
              <a:noFill/>
              <a:miter lim="800000"/>
              <a:headEnd/>
              <a:tailEnd/>
            </a:ln>
          </p:spPr>
          <p:txBody>
            <a:bodyPr lIns="67865" tIns="33338" rIns="67865" bIns="33338">
              <a:spAutoFit/>
            </a:bodyPr>
            <a:lstStyle/>
            <a:p>
              <a:pPr eaLnBrk="0" hangingPunct="0"/>
              <a:r>
                <a:rPr lang="zh-CN" altLang="en-US" sz="1200" b="1">
                  <a:solidFill>
                    <a:srgbClr val="CF0E30"/>
                  </a:solidFill>
                  <a:latin typeface="Times" pitchFamily="18" charset="0"/>
                </a:rPr>
                <a:t>9</a:t>
              </a:r>
            </a:p>
          </p:txBody>
        </p:sp>
        <p:sp>
          <p:nvSpPr>
            <p:cNvPr id="34835" name="Rectangle 14"/>
            <p:cNvSpPr>
              <a:spLocks noChangeArrowheads="1"/>
            </p:cNvSpPr>
            <p:nvPr/>
          </p:nvSpPr>
          <p:spPr bwMode="auto">
            <a:xfrm>
              <a:off x="2759" y="2966"/>
              <a:ext cx="288" cy="212"/>
            </a:xfrm>
            <a:prstGeom prst="rect">
              <a:avLst/>
            </a:prstGeom>
            <a:noFill/>
            <a:ln w="12700">
              <a:noFill/>
              <a:miter lim="800000"/>
              <a:headEnd/>
              <a:tailEnd/>
            </a:ln>
          </p:spPr>
          <p:txBody>
            <a:bodyPr wrap="none" lIns="67865" tIns="33338" rIns="67865" bIns="33338">
              <a:spAutoFit/>
            </a:bodyPr>
            <a:lstStyle/>
            <a:p>
              <a:pPr eaLnBrk="0" hangingPunct="0"/>
              <a:r>
                <a:rPr lang="zh-CN" altLang="en-US" sz="1200" b="1">
                  <a:solidFill>
                    <a:srgbClr val="CF0E30"/>
                  </a:solidFill>
                  <a:latin typeface="Times" pitchFamily="18" charset="0"/>
                </a:rPr>
                <a:t>10</a:t>
              </a:r>
            </a:p>
          </p:txBody>
        </p:sp>
        <p:sp>
          <p:nvSpPr>
            <p:cNvPr id="34836" name="Rectangle 15"/>
            <p:cNvSpPr>
              <a:spLocks noChangeArrowheads="1"/>
            </p:cNvSpPr>
            <p:nvPr/>
          </p:nvSpPr>
          <p:spPr bwMode="auto">
            <a:xfrm>
              <a:off x="962" y="3032"/>
              <a:ext cx="279" cy="212"/>
            </a:xfrm>
            <a:prstGeom prst="rect">
              <a:avLst/>
            </a:prstGeom>
            <a:noFill/>
            <a:ln w="12700">
              <a:noFill/>
              <a:miter lim="800000"/>
              <a:headEnd/>
              <a:tailEnd/>
            </a:ln>
          </p:spPr>
          <p:txBody>
            <a:bodyPr wrap="none" lIns="67865" tIns="33338" rIns="67865" bIns="33338">
              <a:spAutoFit/>
            </a:bodyPr>
            <a:lstStyle/>
            <a:p>
              <a:pPr eaLnBrk="0" hangingPunct="0"/>
              <a:r>
                <a:rPr lang="zh-CN" altLang="en-US" sz="1200" b="1">
                  <a:solidFill>
                    <a:srgbClr val="CF0E30"/>
                  </a:solidFill>
                  <a:latin typeface="Times" pitchFamily="18" charset="0"/>
                </a:rPr>
                <a:t>11</a:t>
              </a:r>
            </a:p>
          </p:txBody>
        </p:sp>
        <p:sp>
          <p:nvSpPr>
            <p:cNvPr id="34837" name="AutoShape 16"/>
            <p:cNvSpPr>
              <a:spLocks noChangeArrowheads="1"/>
            </p:cNvSpPr>
            <p:nvPr/>
          </p:nvSpPr>
          <p:spPr bwMode="auto">
            <a:xfrm>
              <a:off x="2732" y="1750"/>
              <a:ext cx="320" cy="16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2</a:t>
              </a:r>
            </a:p>
          </p:txBody>
        </p:sp>
        <p:sp>
          <p:nvSpPr>
            <p:cNvPr id="34838" name="AutoShape 17"/>
            <p:cNvSpPr>
              <a:spLocks noChangeArrowheads="1"/>
            </p:cNvSpPr>
            <p:nvPr/>
          </p:nvSpPr>
          <p:spPr bwMode="auto">
            <a:xfrm>
              <a:off x="3667" y="2405"/>
              <a:ext cx="320" cy="160"/>
            </a:xfrm>
            <a:prstGeom prst="roundRect">
              <a:avLst>
                <a:gd name="adj" fmla="val 34375"/>
              </a:avLst>
            </a:prstGeom>
            <a:solidFill>
              <a:schemeClr val="bg1"/>
            </a:solid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4</a:t>
              </a:r>
            </a:p>
          </p:txBody>
        </p:sp>
        <p:sp>
          <p:nvSpPr>
            <p:cNvPr id="34839" name="AutoShape 18"/>
            <p:cNvSpPr>
              <a:spLocks noChangeArrowheads="1"/>
            </p:cNvSpPr>
            <p:nvPr/>
          </p:nvSpPr>
          <p:spPr bwMode="auto">
            <a:xfrm>
              <a:off x="3667" y="2799"/>
              <a:ext cx="320" cy="16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5</a:t>
              </a:r>
            </a:p>
          </p:txBody>
        </p:sp>
        <p:sp>
          <p:nvSpPr>
            <p:cNvPr id="34840" name="AutoShape 19"/>
            <p:cNvSpPr>
              <a:spLocks noChangeArrowheads="1"/>
            </p:cNvSpPr>
            <p:nvPr/>
          </p:nvSpPr>
          <p:spPr bwMode="auto">
            <a:xfrm>
              <a:off x="2218" y="2693"/>
              <a:ext cx="320" cy="16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8</a:t>
              </a:r>
            </a:p>
          </p:txBody>
        </p:sp>
        <p:sp>
          <p:nvSpPr>
            <p:cNvPr id="34841" name="AutoShape 20"/>
            <p:cNvSpPr>
              <a:spLocks noChangeArrowheads="1"/>
            </p:cNvSpPr>
            <p:nvPr/>
          </p:nvSpPr>
          <p:spPr bwMode="auto">
            <a:xfrm>
              <a:off x="1574" y="2703"/>
              <a:ext cx="320" cy="160"/>
            </a:xfrm>
            <a:prstGeom prst="roundRect">
              <a:avLst>
                <a:gd name="adj" fmla="val 34375"/>
              </a:avLst>
            </a:prstGeom>
            <a:noFill/>
            <a:ln w="12700">
              <a:solidFill>
                <a:schemeClr val="tx1"/>
              </a:solidFill>
              <a:round/>
              <a:headEnd/>
              <a:tailEnd/>
            </a:ln>
          </p:spPr>
          <p:txBody>
            <a:bodyPr wrap="none" anchor="ctr"/>
            <a:lstStyle/>
            <a:p>
              <a:pPr algn="ctr" eaLnBrk="0" hangingPunct="0"/>
              <a:r>
                <a:rPr lang="zh-CN" altLang="en-US" sz="1200" b="1">
                  <a:solidFill>
                    <a:srgbClr val="CF0E30"/>
                  </a:solidFill>
                  <a:latin typeface="Times" pitchFamily="18" charset="0"/>
                </a:rPr>
                <a:t>7</a:t>
              </a:r>
            </a:p>
          </p:txBody>
        </p:sp>
        <p:grpSp>
          <p:nvGrpSpPr>
            <p:cNvPr id="34842" name="Group 21"/>
            <p:cNvGrpSpPr>
              <a:grpSpLocks/>
            </p:cNvGrpSpPr>
            <p:nvPr/>
          </p:nvGrpSpPr>
          <p:grpSpPr bwMode="auto">
            <a:xfrm>
              <a:off x="875" y="3069"/>
              <a:ext cx="114" cy="114"/>
              <a:chOff x="875" y="3069"/>
              <a:chExt cx="114" cy="114"/>
            </a:xfrm>
          </p:grpSpPr>
          <p:sp>
            <p:nvSpPr>
              <p:cNvPr id="34859" name="Oval 22"/>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p:spPr>
            <p:txBody>
              <a:bodyPr wrap="none" anchor="ctr"/>
              <a:lstStyle/>
              <a:p>
                <a:endParaRPr lang="zh-CN" altLang="en-US" sz="1350"/>
              </a:p>
            </p:txBody>
          </p:sp>
          <p:sp>
            <p:nvSpPr>
              <p:cNvPr id="34860" name="Oval 23"/>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p:spPr>
            <p:txBody>
              <a:bodyPr wrap="none" anchor="ctr"/>
              <a:lstStyle/>
              <a:p>
                <a:endParaRPr lang="zh-CN" altLang="en-US" sz="1350"/>
              </a:p>
            </p:txBody>
          </p:sp>
        </p:grpSp>
        <p:sp>
          <p:nvSpPr>
            <p:cNvPr id="34843" name="AutoShape 24"/>
            <p:cNvSpPr>
              <a:spLocks noChangeArrowheads="1"/>
            </p:cNvSpPr>
            <p:nvPr/>
          </p:nvSpPr>
          <p:spPr bwMode="auto">
            <a:xfrm>
              <a:off x="2800" y="2112"/>
              <a:ext cx="184" cy="171"/>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3</a:t>
              </a:r>
            </a:p>
          </p:txBody>
        </p:sp>
        <p:cxnSp>
          <p:nvCxnSpPr>
            <p:cNvPr id="34844" name="AutoShape 25"/>
            <p:cNvCxnSpPr>
              <a:cxnSpLocks noChangeShapeType="1"/>
              <a:stCxn id="34833" idx="0"/>
              <a:endCxn id="34832" idx="4"/>
            </p:cNvCxnSpPr>
            <p:nvPr/>
          </p:nvCxnSpPr>
          <p:spPr bwMode="auto">
            <a:xfrm flipV="1">
              <a:off x="2892" y="1139"/>
              <a:ext cx="0" cy="236"/>
            </a:xfrm>
            <a:prstGeom prst="straightConnector1">
              <a:avLst/>
            </a:prstGeom>
            <a:noFill/>
            <a:ln w="12700">
              <a:solidFill>
                <a:schemeClr val="tx1"/>
              </a:solidFill>
              <a:round/>
              <a:headEnd type="triangle" w="med" len="med"/>
              <a:tailEnd/>
            </a:ln>
          </p:spPr>
        </p:cxnSp>
        <p:cxnSp>
          <p:nvCxnSpPr>
            <p:cNvPr id="34845" name="AutoShape 26"/>
            <p:cNvCxnSpPr>
              <a:cxnSpLocks noChangeShapeType="1"/>
              <a:stCxn id="34833" idx="2"/>
              <a:endCxn id="34837" idx="0"/>
            </p:cNvCxnSpPr>
            <p:nvPr/>
          </p:nvCxnSpPr>
          <p:spPr bwMode="auto">
            <a:xfrm>
              <a:off x="2892" y="1546"/>
              <a:ext cx="0" cy="204"/>
            </a:xfrm>
            <a:prstGeom prst="straightConnector1">
              <a:avLst/>
            </a:prstGeom>
            <a:noFill/>
            <a:ln w="12700">
              <a:solidFill>
                <a:schemeClr val="tx1"/>
              </a:solidFill>
              <a:round/>
              <a:headEnd/>
              <a:tailEnd type="triangle" w="med" len="med"/>
            </a:ln>
          </p:spPr>
        </p:cxnSp>
        <p:cxnSp>
          <p:nvCxnSpPr>
            <p:cNvPr id="34846" name="AutoShape 27"/>
            <p:cNvCxnSpPr>
              <a:cxnSpLocks noChangeShapeType="1"/>
              <a:stCxn id="34837" idx="2"/>
              <a:endCxn id="34843" idx="0"/>
            </p:cNvCxnSpPr>
            <p:nvPr/>
          </p:nvCxnSpPr>
          <p:spPr bwMode="auto">
            <a:xfrm>
              <a:off x="2892" y="1910"/>
              <a:ext cx="0" cy="202"/>
            </a:xfrm>
            <a:prstGeom prst="straightConnector1">
              <a:avLst/>
            </a:prstGeom>
            <a:noFill/>
            <a:ln w="12700">
              <a:solidFill>
                <a:schemeClr val="tx1"/>
              </a:solidFill>
              <a:round/>
              <a:headEnd/>
              <a:tailEnd type="triangle" w="med" len="med"/>
            </a:ln>
          </p:spPr>
        </p:cxnSp>
        <p:sp>
          <p:nvSpPr>
            <p:cNvPr id="34847" name="AutoShape 28"/>
            <p:cNvSpPr>
              <a:spLocks noChangeArrowheads="1"/>
            </p:cNvSpPr>
            <p:nvPr/>
          </p:nvSpPr>
          <p:spPr bwMode="auto">
            <a:xfrm>
              <a:off x="1976" y="2404"/>
              <a:ext cx="184" cy="171"/>
            </a:xfrm>
            <a:prstGeom prst="diamond">
              <a:avLst/>
            </a:prstGeom>
            <a:solidFill>
              <a:schemeClr val="bg1"/>
            </a:solidFill>
            <a:ln w="12700">
              <a:solidFill>
                <a:schemeClr val="tx1"/>
              </a:solidFill>
              <a:miter lim="800000"/>
              <a:headEnd/>
              <a:tailEnd/>
            </a:ln>
          </p:spPr>
          <p:txBody>
            <a:bodyPr wrap="none" lIns="67865" tIns="33338" rIns="67865" bIns="33338" anchor="ctr"/>
            <a:lstStyle/>
            <a:p>
              <a:pPr algn="ctr" eaLnBrk="0" hangingPunct="0"/>
              <a:r>
                <a:rPr lang="zh-CN" altLang="en-US" sz="1200" b="1">
                  <a:solidFill>
                    <a:srgbClr val="CF0E30"/>
                  </a:solidFill>
                  <a:latin typeface="Times" pitchFamily="18" charset="0"/>
                </a:rPr>
                <a:t>6</a:t>
              </a:r>
            </a:p>
          </p:txBody>
        </p:sp>
        <p:cxnSp>
          <p:nvCxnSpPr>
            <p:cNvPr id="34848" name="AutoShape 29"/>
            <p:cNvCxnSpPr>
              <a:cxnSpLocks noChangeShapeType="1"/>
              <a:stCxn id="34847" idx="0"/>
              <a:endCxn id="34843" idx="1"/>
            </p:cNvCxnSpPr>
            <p:nvPr/>
          </p:nvCxnSpPr>
          <p:spPr bwMode="auto">
            <a:xfrm rot="-5400000">
              <a:off x="2331" y="1935"/>
              <a:ext cx="206" cy="732"/>
            </a:xfrm>
            <a:prstGeom prst="bentConnector2">
              <a:avLst/>
            </a:prstGeom>
            <a:noFill/>
            <a:ln w="12700">
              <a:solidFill>
                <a:schemeClr val="tx1"/>
              </a:solidFill>
              <a:miter lim="800000"/>
              <a:headEnd type="triangle" w="med" len="med"/>
              <a:tailEnd/>
            </a:ln>
          </p:spPr>
        </p:cxnSp>
        <p:cxnSp>
          <p:nvCxnSpPr>
            <p:cNvPr id="34849" name="AutoShape 30"/>
            <p:cNvCxnSpPr>
              <a:cxnSpLocks noChangeShapeType="1"/>
              <a:stCxn id="34843" idx="3"/>
              <a:endCxn id="34838" idx="0"/>
            </p:cNvCxnSpPr>
            <p:nvPr/>
          </p:nvCxnSpPr>
          <p:spPr bwMode="auto">
            <a:xfrm>
              <a:off x="2984" y="2198"/>
              <a:ext cx="843" cy="207"/>
            </a:xfrm>
            <a:prstGeom prst="bentConnector2">
              <a:avLst/>
            </a:prstGeom>
            <a:noFill/>
            <a:ln w="12700">
              <a:solidFill>
                <a:schemeClr val="tx1"/>
              </a:solidFill>
              <a:miter lim="800000"/>
              <a:headEnd/>
              <a:tailEnd type="triangle" w="med" len="med"/>
            </a:ln>
          </p:spPr>
        </p:cxnSp>
        <p:cxnSp>
          <p:nvCxnSpPr>
            <p:cNvPr id="34850" name="AutoShape 31"/>
            <p:cNvCxnSpPr>
              <a:cxnSpLocks noChangeShapeType="1"/>
              <a:stCxn id="34838" idx="2"/>
              <a:endCxn id="34839" idx="0"/>
            </p:cNvCxnSpPr>
            <p:nvPr/>
          </p:nvCxnSpPr>
          <p:spPr bwMode="auto">
            <a:xfrm>
              <a:off x="3827" y="2565"/>
              <a:ext cx="0" cy="234"/>
            </a:xfrm>
            <a:prstGeom prst="straightConnector1">
              <a:avLst/>
            </a:prstGeom>
            <a:noFill/>
            <a:ln w="12700">
              <a:solidFill>
                <a:schemeClr val="tx1"/>
              </a:solidFill>
              <a:round/>
              <a:headEnd/>
              <a:tailEnd type="triangle" w="med" len="med"/>
            </a:ln>
          </p:spPr>
        </p:cxnSp>
        <p:cxnSp>
          <p:nvCxnSpPr>
            <p:cNvPr id="34851" name="AutoShape 32"/>
            <p:cNvCxnSpPr>
              <a:cxnSpLocks noChangeShapeType="1"/>
              <a:stCxn id="34847" idx="3"/>
              <a:endCxn id="34840" idx="0"/>
            </p:cNvCxnSpPr>
            <p:nvPr/>
          </p:nvCxnSpPr>
          <p:spPr bwMode="auto">
            <a:xfrm>
              <a:off x="2160" y="2490"/>
              <a:ext cx="218" cy="203"/>
            </a:xfrm>
            <a:prstGeom prst="bentConnector2">
              <a:avLst/>
            </a:prstGeom>
            <a:noFill/>
            <a:ln w="12700">
              <a:solidFill>
                <a:schemeClr val="tx1"/>
              </a:solidFill>
              <a:miter lim="800000"/>
              <a:headEnd/>
              <a:tailEnd type="triangle" w="med" len="med"/>
            </a:ln>
          </p:spPr>
        </p:cxnSp>
        <p:cxnSp>
          <p:nvCxnSpPr>
            <p:cNvPr id="34852" name="AutoShape 33"/>
            <p:cNvCxnSpPr>
              <a:cxnSpLocks noChangeShapeType="1"/>
              <a:stCxn id="34847" idx="1"/>
              <a:endCxn id="34841" idx="0"/>
            </p:cNvCxnSpPr>
            <p:nvPr/>
          </p:nvCxnSpPr>
          <p:spPr bwMode="auto">
            <a:xfrm rot="10800000" flipV="1">
              <a:off x="1734" y="2490"/>
              <a:ext cx="242" cy="213"/>
            </a:xfrm>
            <a:prstGeom prst="bentConnector2">
              <a:avLst/>
            </a:prstGeom>
            <a:noFill/>
            <a:ln w="12700">
              <a:solidFill>
                <a:schemeClr val="tx1"/>
              </a:solidFill>
              <a:miter lim="800000"/>
              <a:headEnd/>
              <a:tailEnd type="triangle" w="med" len="med"/>
            </a:ln>
          </p:spPr>
        </p:cxnSp>
        <p:sp>
          <p:nvSpPr>
            <p:cNvPr id="34853" name="Oval 34"/>
            <p:cNvSpPr>
              <a:spLocks noChangeArrowheads="1"/>
            </p:cNvSpPr>
            <p:nvPr/>
          </p:nvSpPr>
          <p:spPr bwMode="auto">
            <a:xfrm>
              <a:off x="2040" y="3004"/>
              <a:ext cx="58" cy="58"/>
            </a:xfrm>
            <a:prstGeom prst="ellipse">
              <a:avLst/>
            </a:prstGeom>
            <a:solidFill>
              <a:schemeClr val="tx1"/>
            </a:solidFill>
            <a:ln w="12700">
              <a:solidFill>
                <a:schemeClr val="tx1"/>
              </a:solidFill>
              <a:round/>
              <a:headEnd/>
              <a:tailEnd/>
            </a:ln>
          </p:spPr>
          <p:txBody>
            <a:bodyPr wrap="none" anchor="ctr"/>
            <a:lstStyle/>
            <a:p>
              <a:endParaRPr lang="zh-CN" altLang="en-US" sz="1350"/>
            </a:p>
          </p:txBody>
        </p:sp>
        <p:cxnSp>
          <p:nvCxnSpPr>
            <p:cNvPr id="34854" name="AutoShape 35"/>
            <p:cNvCxnSpPr>
              <a:cxnSpLocks noChangeShapeType="1"/>
              <a:stCxn id="34853" idx="2"/>
              <a:endCxn id="34841" idx="2"/>
            </p:cNvCxnSpPr>
            <p:nvPr/>
          </p:nvCxnSpPr>
          <p:spPr bwMode="auto">
            <a:xfrm rot="10800000">
              <a:off x="1734" y="2863"/>
              <a:ext cx="306" cy="170"/>
            </a:xfrm>
            <a:prstGeom prst="bentConnector2">
              <a:avLst/>
            </a:prstGeom>
            <a:noFill/>
            <a:ln w="12700">
              <a:solidFill>
                <a:schemeClr val="tx1"/>
              </a:solidFill>
              <a:miter lim="800000"/>
              <a:headEnd type="triangle" w="med" len="med"/>
              <a:tailEnd/>
            </a:ln>
          </p:spPr>
        </p:cxnSp>
        <p:cxnSp>
          <p:nvCxnSpPr>
            <p:cNvPr id="34855" name="AutoShape 36"/>
            <p:cNvCxnSpPr>
              <a:cxnSpLocks noChangeShapeType="1"/>
              <a:stCxn id="34853" idx="6"/>
              <a:endCxn id="34840" idx="2"/>
            </p:cNvCxnSpPr>
            <p:nvPr/>
          </p:nvCxnSpPr>
          <p:spPr bwMode="auto">
            <a:xfrm flipV="1">
              <a:off x="2098" y="2853"/>
              <a:ext cx="280" cy="180"/>
            </a:xfrm>
            <a:prstGeom prst="bentConnector2">
              <a:avLst/>
            </a:prstGeom>
            <a:noFill/>
            <a:ln w="12700">
              <a:solidFill>
                <a:schemeClr val="tx1"/>
              </a:solidFill>
              <a:miter lim="800000"/>
              <a:headEnd type="triangle" w="med" len="med"/>
              <a:tailEnd/>
            </a:ln>
          </p:spPr>
        </p:cxnSp>
        <p:cxnSp>
          <p:nvCxnSpPr>
            <p:cNvPr id="34856" name="AutoShape 37"/>
            <p:cNvCxnSpPr>
              <a:cxnSpLocks noChangeShapeType="1"/>
              <a:stCxn id="34831" idx="2"/>
              <a:endCxn id="34853" idx="4"/>
            </p:cNvCxnSpPr>
            <p:nvPr/>
          </p:nvCxnSpPr>
          <p:spPr bwMode="auto">
            <a:xfrm rot="10800000">
              <a:off x="2069" y="3062"/>
              <a:ext cx="791" cy="117"/>
            </a:xfrm>
            <a:prstGeom prst="bentConnector2">
              <a:avLst/>
            </a:prstGeom>
            <a:noFill/>
            <a:ln w="12700">
              <a:solidFill>
                <a:schemeClr val="tx1"/>
              </a:solidFill>
              <a:miter lim="800000"/>
              <a:headEnd type="triangle" w="med" len="med"/>
              <a:tailEnd/>
            </a:ln>
          </p:spPr>
        </p:cxnSp>
        <p:cxnSp>
          <p:nvCxnSpPr>
            <p:cNvPr id="34857" name="AutoShape 38"/>
            <p:cNvCxnSpPr>
              <a:cxnSpLocks noChangeShapeType="1"/>
              <a:stCxn id="34831" idx="6"/>
              <a:endCxn id="34839" idx="2"/>
            </p:cNvCxnSpPr>
            <p:nvPr/>
          </p:nvCxnSpPr>
          <p:spPr bwMode="auto">
            <a:xfrm flipV="1">
              <a:off x="2918" y="2959"/>
              <a:ext cx="909" cy="220"/>
            </a:xfrm>
            <a:prstGeom prst="bentConnector2">
              <a:avLst/>
            </a:prstGeom>
            <a:noFill/>
            <a:ln w="12700">
              <a:solidFill>
                <a:schemeClr val="tx1"/>
              </a:solidFill>
              <a:miter lim="800000"/>
              <a:headEnd type="triangle" w="med" len="med"/>
              <a:tailEnd/>
            </a:ln>
          </p:spPr>
        </p:cxnSp>
        <p:cxnSp>
          <p:nvCxnSpPr>
            <p:cNvPr id="34858" name="AutoShape 39"/>
            <p:cNvCxnSpPr>
              <a:cxnSpLocks noChangeShapeType="1"/>
              <a:stCxn id="34859" idx="0"/>
              <a:endCxn id="34833" idx="1"/>
            </p:cNvCxnSpPr>
            <p:nvPr/>
          </p:nvCxnSpPr>
          <p:spPr bwMode="auto">
            <a:xfrm rot="-5400000">
              <a:off x="1062" y="1331"/>
              <a:ext cx="1608" cy="1868"/>
            </a:xfrm>
            <a:prstGeom prst="bentConnector2">
              <a:avLst/>
            </a:prstGeom>
            <a:noFill/>
            <a:ln w="12700">
              <a:solidFill>
                <a:schemeClr val="tx1"/>
              </a:solidFill>
              <a:miter lim="800000"/>
              <a:headEnd type="triangle" w="med" len="med"/>
              <a:tailEnd/>
            </a:ln>
          </p:spPr>
        </p:cxnSp>
      </p:grpSp>
      <p:sp>
        <p:nvSpPr>
          <p:cNvPr id="34826" name="Freeform 40"/>
          <p:cNvSpPr>
            <a:spLocks/>
          </p:cNvSpPr>
          <p:nvPr/>
        </p:nvSpPr>
        <p:spPr bwMode="auto">
          <a:xfrm>
            <a:off x="2032400" y="2077056"/>
            <a:ext cx="1974674" cy="1905000"/>
          </a:xfrm>
          <a:custGeom>
            <a:avLst/>
            <a:gdLst>
              <a:gd name="T0" fmla="*/ 29 w 1952"/>
              <a:gd name="T1" fmla="*/ 1600 h 1600"/>
              <a:gd name="T2" fmla="*/ 27 w 1952"/>
              <a:gd name="T3" fmla="*/ 59 h 1600"/>
              <a:gd name="T4" fmla="*/ 87 w 1952"/>
              <a:gd name="T5" fmla="*/ 11 h 1600"/>
              <a:gd name="T6" fmla="*/ 279 w 1952"/>
              <a:gd name="T7" fmla="*/ 0 h 1600"/>
              <a:gd name="T8" fmla="*/ 1084 w 1952"/>
              <a:gd name="T9" fmla="*/ 11 h 1600"/>
              <a:gd name="T10" fmla="*/ 0 60000 65536"/>
              <a:gd name="T11" fmla="*/ 0 60000 65536"/>
              <a:gd name="T12" fmla="*/ 0 60000 65536"/>
              <a:gd name="T13" fmla="*/ 0 60000 65536"/>
              <a:gd name="T14" fmla="*/ 0 60000 65536"/>
              <a:gd name="T15" fmla="*/ 0 w 1952"/>
              <a:gd name="T16" fmla="*/ 0 h 1600"/>
              <a:gd name="T17" fmla="*/ 1952 w 1952"/>
              <a:gd name="T18" fmla="*/ 1600 h 1600"/>
            </a:gdLst>
            <a:ahLst/>
            <a:cxnLst>
              <a:cxn ang="T10">
                <a:pos x="T0" y="T1"/>
              </a:cxn>
              <a:cxn ang="T11">
                <a:pos x="T2" y="T3"/>
              </a:cxn>
              <a:cxn ang="T12">
                <a:pos x="T4" y="T5"/>
              </a:cxn>
              <a:cxn ang="T13">
                <a:pos x="T6" y="T7"/>
              </a:cxn>
              <a:cxn ang="T14">
                <a:pos x="T8" y="T9"/>
              </a:cxn>
            </a:cxnLst>
            <a:rect l="T15" t="T16" r="T17" b="T18"/>
            <a:pathLst>
              <a:path w="1952" h="1600">
                <a:moveTo>
                  <a:pt x="52" y="1600"/>
                </a:moveTo>
                <a:cubicBezTo>
                  <a:pt x="0" y="1034"/>
                  <a:pt x="20" y="1310"/>
                  <a:pt x="48" y="59"/>
                </a:cubicBezTo>
                <a:cubicBezTo>
                  <a:pt x="48" y="15"/>
                  <a:pt x="157" y="11"/>
                  <a:pt x="157" y="11"/>
                </a:cubicBezTo>
                <a:cubicBezTo>
                  <a:pt x="273" y="31"/>
                  <a:pt x="388" y="12"/>
                  <a:pt x="504" y="0"/>
                </a:cubicBezTo>
                <a:cubicBezTo>
                  <a:pt x="1469" y="14"/>
                  <a:pt x="986" y="11"/>
                  <a:pt x="1952" y="11"/>
                </a:cubicBezTo>
              </a:path>
            </a:pathLst>
          </a:custGeom>
          <a:noFill/>
          <a:ln w="38100">
            <a:solidFill>
              <a:schemeClr val="hlink"/>
            </a:solidFill>
            <a:round/>
            <a:headEnd/>
            <a:tailEnd/>
          </a:ln>
        </p:spPr>
        <p:txBody>
          <a:bodyPr wrap="none" anchor="ctr"/>
          <a:lstStyle/>
          <a:p>
            <a:endParaRPr lang="zh-CN" altLang="en-US" sz="1350"/>
          </a:p>
        </p:txBody>
      </p:sp>
      <p:sp>
        <p:nvSpPr>
          <p:cNvPr id="34827" name="Freeform 41"/>
          <p:cNvSpPr>
            <a:spLocks/>
          </p:cNvSpPr>
          <p:nvPr/>
        </p:nvSpPr>
        <p:spPr bwMode="auto">
          <a:xfrm>
            <a:off x="1973271" y="1856790"/>
            <a:ext cx="3622468" cy="2528888"/>
          </a:xfrm>
          <a:custGeom>
            <a:avLst/>
            <a:gdLst>
              <a:gd name="T0" fmla="*/ 1197 w 3581"/>
              <a:gd name="T1" fmla="*/ 276 h 2124"/>
              <a:gd name="T2" fmla="*/ 1206 w 3581"/>
              <a:gd name="T3" fmla="*/ 601 h 2124"/>
              <a:gd name="T4" fmla="*/ 1219 w 3581"/>
              <a:gd name="T5" fmla="*/ 825 h 2124"/>
              <a:gd name="T6" fmla="*/ 1240 w 3581"/>
              <a:gd name="T7" fmla="*/ 889 h 2124"/>
              <a:gd name="T8" fmla="*/ 1345 w 3581"/>
              <a:gd name="T9" fmla="*/ 900 h 2124"/>
              <a:gd name="T10" fmla="*/ 1526 w 3581"/>
              <a:gd name="T11" fmla="*/ 889 h 2124"/>
              <a:gd name="T12" fmla="*/ 1713 w 3581"/>
              <a:gd name="T13" fmla="*/ 932 h 2124"/>
              <a:gd name="T14" fmla="*/ 1754 w 3581"/>
              <a:gd name="T15" fmla="*/ 1070 h 2124"/>
              <a:gd name="T16" fmla="*/ 1759 w 3581"/>
              <a:gd name="T17" fmla="*/ 1102 h 2124"/>
              <a:gd name="T18" fmla="*/ 1754 w 3581"/>
              <a:gd name="T19" fmla="*/ 1817 h 2124"/>
              <a:gd name="T20" fmla="*/ 1725 w 3581"/>
              <a:gd name="T21" fmla="*/ 1956 h 2124"/>
              <a:gd name="T22" fmla="*/ 1636 w 3581"/>
              <a:gd name="T23" fmla="*/ 2009 h 2124"/>
              <a:gd name="T24" fmla="*/ 1258 w 3581"/>
              <a:gd name="T25" fmla="*/ 1998 h 2124"/>
              <a:gd name="T26" fmla="*/ 1219 w 3581"/>
              <a:gd name="T27" fmla="*/ 2073 h 2124"/>
              <a:gd name="T28" fmla="*/ 1386 w 3581"/>
              <a:gd name="T29" fmla="*/ 2116 h 2124"/>
              <a:gd name="T30" fmla="*/ 1934 w 3581"/>
              <a:gd name="T31" fmla="*/ 2084 h 2124"/>
              <a:gd name="T32" fmla="*/ 1969 w 3581"/>
              <a:gd name="T33" fmla="*/ 2062 h 2124"/>
              <a:gd name="T34" fmla="*/ 1981 w 3581"/>
              <a:gd name="T35" fmla="*/ 1998 h 2124"/>
              <a:gd name="T36" fmla="*/ 1981 w 3581"/>
              <a:gd name="T37" fmla="*/ 1593 h 2124"/>
              <a:gd name="T38" fmla="*/ 1977 w 3581"/>
              <a:gd name="T39" fmla="*/ 1353 h 2124"/>
              <a:gd name="T40" fmla="*/ 1969 w 3581"/>
              <a:gd name="T41" fmla="*/ 900 h 2124"/>
              <a:gd name="T42" fmla="*/ 1969 w 3581"/>
              <a:gd name="T43" fmla="*/ 142 h 2124"/>
              <a:gd name="T44" fmla="*/ 1831 w 3581"/>
              <a:gd name="T45" fmla="*/ 52 h 2124"/>
              <a:gd name="T46" fmla="*/ 1508 w 3581"/>
              <a:gd name="T47" fmla="*/ 41 h 2124"/>
              <a:gd name="T48" fmla="*/ 1334 w 3581"/>
              <a:gd name="T49" fmla="*/ 36 h 2124"/>
              <a:gd name="T50" fmla="*/ 1177 w 3581"/>
              <a:gd name="T51" fmla="*/ 57 h 2124"/>
              <a:gd name="T52" fmla="*/ 1130 w 3581"/>
              <a:gd name="T53" fmla="*/ 110 h 2124"/>
              <a:gd name="T54" fmla="*/ 897 w 3581"/>
              <a:gd name="T55" fmla="*/ 121 h 2124"/>
              <a:gd name="T56" fmla="*/ 483 w 3581"/>
              <a:gd name="T57" fmla="*/ 121 h 2124"/>
              <a:gd name="T58" fmla="*/ 219 w 3581"/>
              <a:gd name="T59" fmla="*/ 116 h 2124"/>
              <a:gd name="T60" fmla="*/ 141 w 3581"/>
              <a:gd name="T61" fmla="*/ 116 h 2124"/>
              <a:gd name="T62" fmla="*/ 68 w 3581"/>
              <a:gd name="T63" fmla="*/ 110 h 2124"/>
              <a:gd name="T64" fmla="*/ 57 w 3581"/>
              <a:gd name="T65" fmla="*/ 132 h 2124"/>
              <a:gd name="T66" fmla="*/ 40 w 3581"/>
              <a:gd name="T67" fmla="*/ 142 h 2124"/>
              <a:gd name="T68" fmla="*/ 15 w 3581"/>
              <a:gd name="T69" fmla="*/ 313 h 2124"/>
              <a:gd name="T70" fmla="*/ 9 w 3581"/>
              <a:gd name="T71" fmla="*/ 404 h 2124"/>
              <a:gd name="T72" fmla="*/ 9 w 3581"/>
              <a:gd name="T73" fmla="*/ 505 h 2124"/>
              <a:gd name="T74" fmla="*/ 12 w 3581"/>
              <a:gd name="T75" fmla="*/ 686 h 2124"/>
              <a:gd name="T76" fmla="*/ 9 w 3581"/>
              <a:gd name="T77" fmla="*/ 980 h 2124"/>
              <a:gd name="T78" fmla="*/ 5 w 3581"/>
              <a:gd name="T79" fmla="*/ 1198 h 2124"/>
              <a:gd name="T80" fmla="*/ 5 w 3581"/>
              <a:gd name="T81" fmla="*/ 1529 h 2124"/>
              <a:gd name="T82" fmla="*/ 12 w 3581"/>
              <a:gd name="T83" fmla="*/ 1662 h 2124"/>
              <a:gd name="T84" fmla="*/ 40 w 3581"/>
              <a:gd name="T85" fmla="*/ 1796 h 2124"/>
              <a:gd name="T86" fmla="*/ 68 w 3581"/>
              <a:gd name="T87" fmla="*/ 1870 h 2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81"/>
              <a:gd name="T133" fmla="*/ 0 h 2124"/>
              <a:gd name="T134" fmla="*/ 3581 w 3581"/>
              <a:gd name="T135" fmla="*/ 2124 h 2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81" h="2124">
                <a:moveTo>
                  <a:pt x="2154" y="276"/>
                </a:moveTo>
                <a:cubicBezTo>
                  <a:pt x="2169" y="369"/>
                  <a:pt x="2188" y="508"/>
                  <a:pt x="2169" y="601"/>
                </a:cubicBezTo>
                <a:cubicBezTo>
                  <a:pt x="2193" y="747"/>
                  <a:pt x="2165" y="569"/>
                  <a:pt x="2191" y="825"/>
                </a:cubicBezTo>
                <a:cubicBezTo>
                  <a:pt x="2196" y="887"/>
                  <a:pt x="2187" y="873"/>
                  <a:pt x="2232" y="889"/>
                </a:cubicBezTo>
                <a:cubicBezTo>
                  <a:pt x="2294" y="949"/>
                  <a:pt x="2240" y="907"/>
                  <a:pt x="2421" y="900"/>
                </a:cubicBezTo>
                <a:cubicBezTo>
                  <a:pt x="2529" y="895"/>
                  <a:pt x="2637" y="892"/>
                  <a:pt x="2746" y="889"/>
                </a:cubicBezTo>
                <a:cubicBezTo>
                  <a:pt x="2859" y="898"/>
                  <a:pt x="2968" y="915"/>
                  <a:pt x="3081" y="932"/>
                </a:cubicBezTo>
                <a:cubicBezTo>
                  <a:pt x="3155" y="955"/>
                  <a:pt x="3109" y="931"/>
                  <a:pt x="3155" y="1070"/>
                </a:cubicBezTo>
                <a:cubicBezTo>
                  <a:pt x="3158" y="1080"/>
                  <a:pt x="3166" y="1102"/>
                  <a:pt x="3166" y="1102"/>
                </a:cubicBezTo>
                <a:cubicBezTo>
                  <a:pt x="3162" y="1340"/>
                  <a:pt x="3167" y="1578"/>
                  <a:pt x="3155" y="1817"/>
                </a:cubicBezTo>
                <a:cubicBezTo>
                  <a:pt x="3152" y="1866"/>
                  <a:pt x="3137" y="1920"/>
                  <a:pt x="3103" y="1956"/>
                </a:cubicBezTo>
                <a:cubicBezTo>
                  <a:pt x="3070" y="1988"/>
                  <a:pt x="2988" y="1997"/>
                  <a:pt x="2945" y="2009"/>
                </a:cubicBezTo>
                <a:cubicBezTo>
                  <a:pt x="2716" y="2002"/>
                  <a:pt x="2490" y="1983"/>
                  <a:pt x="2263" y="1998"/>
                </a:cubicBezTo>
                <a:cubicBezTo>
                  <a:pt x="2208" y="2012"/>
                  <a:pt x="2203" y="2016"/>
                  <a:pt x="2191" y="2073"/>
                </a:cubicBezTo>
                <a:cubicBezTo>
                  <a:pt x="2267" y="2124"/>
                  <a:pt x="2415" y="2111"/>
                  <a:pt x="2494" y="2116"/>
                </a:cubicBezTo>
                <a:cubicBezTo>
                  <a:pt x="2827" y="2099"/>
                  <a:pt x="3138" y="2089"/>
                  <a:pt x="3480" y="2084"/>
                </a:cubicBezTo>
                <a:cubicBezTo>
                  <a:pt x="3501" y="2076"/>
                  <a:pt x="3535" y="2083"/>
                  <a:pt x="3543" y="2062"/>
                </a:cubicBezTo>
                <a:cubicBezTo>
                  <a:pt x="3550" y="2040"/>
                  <a:pt x="3564" y="1998"/>
                  <a:pt x="3564" y="1998"/>
                </a:cubicBezTo>
                <a:cubicBezTo>
                  <a:pt x="3550" y="1785"/>
                  <a:pt x="3547" y="1835"/>
                  <a:pt x="3564" y="1593"/>
                </a:cubicBezTo>
                <a:cubicBezTo>
                  <a:pt x="3569" y="1518"/>
                  <a:pt x="3557" y="1353"/>
                  <a:pt x="3557" y="1353"/>
                </a:cubicBezTo>
                <a:cubicBezTo>
                  <a:pt x="3544" y="1196"/>
                  <a:pt x="3549" y="1057"/>
                  <a:pt x="3543" y="900"/>
                </a:cubicBezTo>
                <a:cubicBezTo>
                  <a:pt x="3514" y="690"/>
                  <a:pt x="3581" y="278"/>
                  <a:pt x="3541" y="142"/>
                </a:cubicBezTo>
                <a:cubicBezTo>
                  <a:pt x="3499" y="0"/>
                  <a:pt x="3432" y="68"/>
                  <a:pt x="3295" y="52"/>
                </a:cubicBezTo>
                <a:cubicBezTo>
                  <a:pt x="3100" y="45"/>
                  <a:pt x="2910" y="44"/>
                  <a:pt x="2714" y="41"/>
                </a:cubicBezTo>
                <a:cubicBezTo>
                  <a:pt x="2603" y="34"/>
                  <a:pt x="2507" y="50"/>
                  <a:pt x="2400" y="36"/>
                </a:cubicBezTo>
                <a:cubicBezTo>
                  <a:pt x="2305" y="39"/>
                  <a:pt x="2198" y="9"/>
                  <a:pt x="2117" y="57"/>
                </a:cubicBezTo>
                <a:cubicBezTo>
                  <a:pt x="1995" y="126"/>
                  <a:pt x="2115" y="83"/>
                  <a:pt x="2033" y="110"/>
                </a:cubicBezTo>
                <a:cubicBezTo>
                  <a:pt x="1950" y="131"/>
                  <a:pt x="1809" y="117"/>
                  <a:pt x="1614" y="121"/>
                </a:cubicBezTo>
                <a:cubicBezTo>
                  <a:pt x="1420" y="122"/>
                  <a:pt x="1072" y="121"/>
                  <a:pt x="869" y="121"/>
                </a:cubicBezTo>
                <a:cubicBezTo>
                  <a:pt x="575" y="105"/>
                  <a:pt x="715" y="128"/>
                  <a:pt x="394" y="116"/>
                </a:cubicBezTo>
                <a:cubicBezTo>
                  <a:pt x="295" y="111"/>
                  <a:pt x="300" y="117"/>
                  <a:pt x="255" y="116"/>
                </a:cubicBezTo>
                <a:cubicBezTo>
                  <a:pt x="210" y="115"/>
                  <a:pt x="149" y="107"/>
                  <a:pt x="124" y="110"/>
                </a:cubicBezTo>
                <a:cubicBezTo>
                  <a:pt x="114" y="111"/>
                  <a:pt x="112" y="126"/>
                  <a:pt x="104" y="132"/>
                </a:cubicBezTo>
                <a:cubicBezTo>
                  <a:pt x="94" y="137"/>
                  <a:pt x="82" y="138"/>
                  <a:pt x="72" y="142"/>
                </a:cubicBezTo>
                <a:cubicBezTo>
                  <a:pt x="62" y="173"/>
                  <a:pt x="37" y="269"/>
                  <a:pt x="26" y="313"/>
                </a:cubicBezTo>
                <a:cubicBezTo>
                  <a:pt x="16" y="356"/>
                  <a:pt x="16" y="372"/>
                  <a:pt x="15" y="404"/>
                </a:cubicBezTo>
                <a:cubicBezTo>
                  <a:pt x="36" y="425"/>
                  <a:pt x="14" y="458"/>
                  <a:pt x="15" y="505"/>
                </a:cubicBezTo>
                <a:cubicBezTo>
                  <a:pt x="15" y="552"/>
                  <a:pt x="20" y="607"/>
                  <a:pt x="20" y="686"/>
                </a:cubicBezTo>
                <a:cubicBezTo>
                  <a:pt x="20" y="767"/>
                  <a:pt x="16" y="894"/>
                  <a:pt x="15" y="980"/>
                </a:cubicBezTo>
                <a:cubicBezTo>
                  <a:pt x="13" y="1065"/>
                  <a:pt x="9" y="1106"/>
                  <a:pt x="9" y="1198"/>
                </a:cubicBezTo>
                <a:cubicBezTo>
                  <a:pt x="0" y="1338"/>
                  <a:pt x="9" y="1450"/>
                  <a:pt x="9" y="1529"/>
                </a:cubicBezTo>
                <a:cubicBezTo>
                  <a:pt x="11" y="1606"/>
                  <a:pt x="11" y="1617"/>
                  <a:pt x="21" y="1662"/>
                </a:cubicBezTo>
                <a:cubicBezTo>
                  <a:pt x="36" y="1707"/>
                  <a:pt x="51" y="1753"/>
                  <a:pt x="72" y="1796"/>
                </a:cubicBezTo>
                <a:cubicBezTo>
                  <a:pt x="88" y="1828"/>
                  <a:pt x="89" y="1852"/>
                  <a:pt x="124" y="1870"/>
                </a:cubicBezTo>
              </a:path>
            </a:pathLst>
          </a:custGeom>
          <a:noFill/>
          <a:ln w="38100">
            <a:solidFill>
              <a:schemeClr val="accent1"/>
            </a:solidFill>
            <a:round/>
            <a:headEnd/>
            <a:tailEnd/>
          </a:ln>
        </p:spPr>
        <p:txBody>
          <a:bodyPr wrap="none" anchor="ctr"/>
          <a:lstStyle/>
          <a:p>
            <a:endParaRPr lang="zh-CN" altLang="en-US" sz="1350"/>
          </a:p>
        </p:txBody>
      </p:sp>
      <p:sp>
        <p:nvSpPr>
          <p:cNvPr id="34828" name="Freeform 42"/>
          <p:cNvSpPr>
            <a:spLocks/>
          </p:cNvSpPr>
          <p:nvPr/>
        </p:nvSpPr>
        <p:spPr bwMode="auto">
          <a:xfrm>
            <a:off x="1841626" y="1672244"/>
            <a:ext cx="3911417" cy="2886075"/>
          </a:xfrm>
          <a:custGeom>
            <a:avLst/>
            <a:gdLst>
              <a:gd name="T0" fmla="*/ 1229 w 3867"/>
              <a:gd name="T1" fmla="*/ 746 h 2424"/>
              <a:gd name="T2" fmla="*/ 1161 w 3867"/>
              <a:gd name="T3" fmla="*/ 1087 h 2424"/>
              <a:gd name="T4" fmla="*/ 1102 w 3867"/>
              <a:gd name="T5" fmla="*/ 1092 h 2424"/>
              <a:gd name="T6" fmla="*/ 842 w 3867"/>
              <a:gd name="T7" fmla="*/ 1124 h 2424"/>
              <a:gd name="T8" fmla="*/ 842 w 3867"/>
              <a:gd name="T9" fmla="*/ 1362 h 2424"/>
              <a:gd name="T10" fmla="*/ 969 w 3867"/>
              <a:gd name="T11" fmla="*/ 1427 h 2424"/>
              <a:gd name="T12" fmla="*/ 994 w 3867"/>
              <a:gd name="T13" fmla="*/ 1513 h 2424"/>
              <a:gd name="T14" fmla="*/ 986 w 3867"/>
              <a:gd name="T15" fmla="*/ 1871 h 2424"/>
              <a:gd name="T16" fmla="*/ 987 w 3867"/>
              <a:gd name="T17" fmla="*/ 2000 h 2424"/>
              <a:gd name="T18" fmla="*/ 867 w 3867"/>
              <a:gd name="T19" fmla="*/ 2021 h 2424"/>
              <a:gd name="T20" fmla="*/ 819 w 3867"/>
              <a:gd name="T21" fmla="*/ 2086 h 2424"/>
              <a:gd name="T22" fmla="*/ 862 w 3867"/>
              <a:gd name="T23" fmla="*/ 2089 h 2424"/>
              <a:gd name="T24" fmla="*/ 1144 w 3867"/>
              <a:gd name="T25" fmla="*/ 2097 h 2424"/>
              <a:gd name="T26" fmla="*/ 1217 w 3867"/>
              <a:gd name="T27" fmla="*/ 2303 h 2424"/>
              <a:gd name="T28" fmla="*/ 1468 w 3867"/>
              <a:gd name="T29" fmla="*/ 2422 h 2424"/>
              <a:gd name="T30" fmla="*/ 1821 w 3867"/>
              <a:gd name="T31" fmla="*/ 2415 h 2424"/>
              <a:gd name="T32" fmla="*/ 2033 w 3867"/>
              <a:gd name="T33" fmla="*/ 2422 h 2424"/>
              <a:gd name="T34" fmla="*/ 2130 w 3867"/>
              <a:gd name="T35" fmla="*/ 2378 h 2424"/>
              <a:gd name="T36" fmla="*/ 2142 w 3867"/>
              <a:gd name="T37" fmla="*/ 1351 h 2424"/>
              <a:gd name="T38" fmla="*/ 2133 w 3867"/>
              <a:gd name="T39" fmla="*/ 735 h 2424"/>
              <a:gd name="T40" fmla="*/ 2124 w 3867"/>
              <a:gd name="T41" fmla="*/ 324 h 2424"/>
              <a:gd name="T42" fmla="*/ 2050 w 3867"/>
              <a:gd name="T43" fmla="*/ 15 h 2424"/>
              <a:gd name="T44" fmla="*/ 1442 w 3867"/>
              <a:gd name="T45" fmla="*/ 20 h 2424"/>
              <a:gd name="T46" fmla="*/ 1227 w 3867"/>
              <a:gd name="T47" fmla="*/ 84 h 2424"/>
              <a:gd name="T48" fmla="*/ 1131 w 3867"/>
              <a:gd name="T49" fmla="*/ 205 h 2424"/>
              <a:gd name="T50" fmla="*/ 225 w 3867"/>
              <a:gd name="T51" fmla="*/ 185 h 2424"/>
              <a:gd name="T52" fmla="*/ 36 w 3867"/>
              <a:gd name="T53" fmla="*/ 319 h 2424"/>
              <a:gd name="T54" fmla="*/ 12 w 3867"/>
              <a:gd name="T55" fmla="*/ 756 h 2424"/>
              <a:gd name="T56" fmla="*/ 12 w 3867"/>
              <a:gd name="T57" fmla="*/ 1236 h 2424"/>
              <a:gd name="T58" fmla="*/ 24 w 3867"/>
              <a:gd name="T59" fmla="*/ 1716 h 2424"/>
              <a:gd name="T60" fmla="*/ 65 w 3867"/>
              <a:gd name="T61" fmla="*/ 1972 h 2424"/>
              <a:gd name="T62" fmla="*/ 83 w 3867"/>
              <a:gd name="T63" fmla="*/ 2054 h 24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67"/>
              <a:gd name="T97" fmla="*/ 0 h 2424"/>
              <a:gd name="T98" fmla="*/ 3867 w 3867"/>
              <a:gd name="T99" fmla="*/ 2424 h 24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67" h="2424">
                <a:moveTo>
                  <a:pt x="2219" y="468"/>
                </a:moveTo>
                <a:cubicBezTo>
                  <a:pt x="2251" y="686"/>
                  <a:pt x="2223" y="544"/>
                  <a:pt x="2211" y="746"/>
                </a:cubicBezTo>
                <a:cubicBezTo>
                  <a:pt x="2205" y="829"/>
                  <a:pt x="2240" y="1040"/>
                  <a:pt x="2113" y="1081"/>
                </a:cubicBezTo>
                <a:cubicBezTo>
                  <a:pt x="2093" y="1141"/>
                  <a:pt x="2100" y="1086"/>
                  <a:pt x="2091" y="1087"/>
                </a:cubicBezTo>
                <a:cubicBezTo>
                  <a:pt x="2082" y="1088"/>
                  <a:pt x="2076" y="1086"/>
                  <a:pt x="2059" y="1087"/>
                </a:cubicBezTo>
                <a:cubicBezTo>
                  <a:pt x="2041" y="1087"/>
                  <a:pt x="2025" y="1089"/>
                  <a:pt x="1984" y="1092"/>
                </a:cubicBezTo>
                <a:cubicBezTo>
                  <a:pt x="1943" y="1094"/>
                  <a:pt x="1890" y="1097"/>
                  <a:pt x="1813" y="1103"/>
                </a:cubicBezTo>
                <a:cubicBezTo>
                  <a:pt x="1735" y="1108"/>
                  <a:pt x="1570" y="1091"/>
                  <a:pt x="1518" y="1124"/>
                </a:cubicBezTo>
                <a:cubicBezTo>
                  <a:pt x="1474" y="1189"/>
                  <a:pt x="1481" y="1206"/>
                  <a:pt x="1496" y="1298"/>
                </a:cubicBezTo>
                <a:cubicBezTo>
                  <a:pt x="1499" y="1320"/>
                  <a:pt x="1501" y="1346"/>
                  <a:pt x="1518" y="1362"/>
                </a:cubicBezTo>
                <a:cubicBezTo>
                  <a:pt x="1525" y="1370"/>
                  <a:pt x="1539" y="1369"/>
                  <a:pt x="1550" y="1373"/>
                </a:cubicBezTo>
                <a:cubicBezTo>
                  <a:pt x="1604" y="1409"/>
                  <a:pt x="1680" y="1413"/>
                  <a:pt x="1745" y="1427"/>
                </a:cubicBezTo>
                <a:cubicBezTo>
                  <a:pt x="1752" y="1434"/>
                  <a:pt x="1762" y="1438"/>
                  <a:pt x="1767" y="1449"/>
                </a:cubicBezTo>
                <a:cubicBezTo>
                  <a:pt x="1777" y="1469"/>
                  <a:pt x="1788" y="1513"/>
                  <a:pt x="1788" y="1513"/>
                </a:cubicBezTo>
                <a:cubicBezTo>
                  <a:pt x="1794" y="1556"/>
                  <a:pt x="1774" y="1654"/>
                  <a:pt x="1776" y="1716"/>
                </a:cubicBezTo>
                <a:cubicBezTo>
                  <a:pt x="1774" y="1775"/>
                  <a:pt x="1774" y="1834"/>
                  <a:pt x="1776" y="1871"/>
                </a:cubicBezTo>
                <a:cubicBezTo>
                  <a:pt x="1774" y="1889"/>
                  <a:pt x="1792" y="1917"/>
                  <a:pt x="1788" y="1935"/>
                </a:cubicBezTo>
                <a:cubicBezTo>
                  <a:pt x="1783" y="1956"/>
                  <a:pt x="1793" y="1984"/>
                  <a:pt x="1777" y="2000"/>
                </a:cubicBezTo>
                <a:cubicBezTo>
                  <a:pt x="1761" y="2015"/>
                  <a:pt x="1734" y="2008"/>
                  <a:pt x="1712" y="2011"/>
                </a:cubicBezTo>
                <a:cubicBezTo>
                  <a:pt x="1662" y="2015"/>
                  <a:pt x="1611" y="2017"/>
                  <a:pt x="1561" y="2021"/>
                </a:cubicBezTo>
                <a:cubicBezTo>
                  <a:pt x="1521" y="2025"/>
                  <a:pt x="1486" y="2014"/>
                  <a:pt x="1472" y="2025"/>
                </a:cubicBezTo>
                <a:cubicBezTo>
                  <a:pt x="1457" y="2035"/>
                  <a:pt x="1465" y="2074"/>
                  <a:pt x="1475" y="2086"/>
                </a:cubicBezTo>
                <a:cubicBezTo>
                  <a:pt x="1485" y="2100"/>
                  <a:pt x="1510" y="2094"/>
                  <a:pt x="1529" y="2097"/>
                </a:cubicBezTo>
                <a:cubicBezTo>
                  <a:pt x="1542" y="2098"/>
                  <a:pt x="1533" y="2089"/>
                  <a:pt x="1552" y="2089"/>
                </a:cubicBezTo>
                <a:cubicBezTo>
                  <a:pt x="1571" y="2088"/>
                  <a:pt x="1558" y="2093"/>
                  <a:pt x="1643" y="2095"/>
                </a:cubicBezTo>
                <a:cubicBezTo>
                  <a:pt x="1791" y="2088"/>
                  <a:pt x="1919" y="2081"/>
                  <a:pt x="2059" y="2097"/>
                </a:cubicBezTo>
                <a:cubicBezTo>
                  <a:pt x="2081" y="2105"/>
                  <a:pt x="2118" y="2096"/>
                  <a:pt x="2124" y="2119"/>
                </a:cubicBezTo>
                <a:cubicBezTo>
                  <a:pt x="2140" y="2188"/>
                  <a:pt x="2148" y="2243"/>
                  <a:pt x="2189" y="2303"/>
                </a:cubicBezTo>
                <a:cubicBezTo>
                  <a:pt x="2227" y="2423"/>
                  <a:pt x="2408" y="2404"/>
                  <a:pt x="2503" y="2411"/>
                </a:cubicBezTo>
                <a:cubicBezTo>
                  <a:pt x="2550" y="2414"/>
                  <a:pt x="2596" y="2420"/>
                  <a:pt x="2644" y="2422"/>
                </a:cubicBezTo>
                <a:cubicBezTo>
                  <a:pt x="2742" y="2424"/>
                  <a:pt x="2998" y="2409"/>
                  <a:pt x="3109" y="2411"/>
                </a:cubicBezTo>
                <a:cubicBezTo>
                  <a:pt x="3215" y="2409"/>
                  <a:pt x="3224" y="2415"/>
                  <a:pt x="3280" y="2415"/>
                </a:cubicBezTo>
                <a:cubicBezTo>
                  <a:pt x="3335" y="2418"/>
                  <a:pt x="3381" y="2407"/>
                  <a:pt x="3445" y="2409"/>
                </a:cubicBezTo>
                <a:cubicBezTo>
                  <a:pt x="3508" y="2410"/>
                  <a:pt x="3607" y="2423"/>
                  <a:pt x="3661" y="2422"/>
                </a:cubicBezTo>
                <a:cubicBezTo>
                  <a:pt x="3676" y="2421"/>
                  <a:pt x="3748" y="2407"/>
                  <a:pt x="3769" y="2401"/>
                </a:cubicBezTo>
                <a:cubicBezTo>
                  <a:pt x="3791" y="2393"/>
                  <a:pt x="3834" y="2378"/>
                  <a:pt x="3834" y="2378"/>
                </a:cubicBezTo>
                <a:cubicBezTo>
                  <a:pt x="3867" y="2311"/>
                  <a:pt x="3842" y="2260"/>
                  <a:pt x="3834" y="2184"/>
                </a:cubicBezTo>
                <a:cubicBezTo>
                  <a:pt x="3850" y="1906"/>
                  <a:pt x="3805" y="1624"/>
                  <a:pt x="3856" y="1351"/>
                </a:cubicBezTo>
                <a:cubicBezTo>
                  <a:pt x="3820" y="1207"/>
                  <a:pt x="3856" y="1121"/>
                  <a:pt x="3835" y="975"/>
                </a:cubicBezTo>
                <a:cubicBezTo>
                  <a:pt x="3837" y="873"/>
                  <a:pt x="3834" y="810"/>
                  <a:pt x="3840" y="735"/>
                </a:cubicBezTo>
                <a:cubicBezTo>
                  <a:pt x="3840" y="659"/>
                  <a:pt x="3837" y="589"/>
                  <a:pt x="3835" y="521"/>
                </a:cubicBezTo>
                <a:cubicBezTo>
                  <a:pt x="3831" y="459"/>
                  <a:pt x="3827" y="385"/>
                  <a:pt x="3824" y="324"/>
                </a:cubicBezTo>
                <a:cubicBezTo>
                  <a:pt x="3819" y="248"/>
                  <a:pt x="3827" y="170"/>
                  <a:pt x="3819" y="95"/>
                </a:cubicBezTo>
                <a:cubicBezTo>
                  <a:pt x="3796" y="38"/>
                  <a:pt x="3755" y="29"/>
                  <a:pt x="3691" y="15"/>
                </a:cubicBezTo>
                <a:cubicBezTo>
                  <a:pt x="3626" y="0"/>
                  <a:pt x="3615" y="9"/>
                  <a:pt x="3433" y="10"/>
                </a:cubicBezTo>
                <a:cubicBezTo>
                  <a:pt x="3251" y="14"/>
                  <a:pt x="2791" y="17"/>
                  <a:pt x="2597" y="20"/>
                </a:cubicBezTo>
                <a:cubicBezTo>
                  <a:pt x="2402" y="22"/>
                  <a:pt x="2331" y="14"/>
                  <a:pt x="2267" y="25"/>
                </a:cubicBezTo>
                <a:cubicBezTo>
                  <a:pt x="2230" y="36"/>
                  <a:pt x="2225" y="46"/>
                  <a:pt x="2208" y="84"/>
                </a:cubicBezTo>
                <a:cubicBezTo>
                  <a:pt x="2193" y="115"/>
                  <a:pt x="2156" y="179"/>
                  <a:pt x="2113" y="195"/>
                </a:cubicBezTo>
                <a:cubicBezTo>
                  <a:pt x="2089" y="202"/>
                  <a:pt x="2062" y="201"/>
                  <a:pt x="2037" y="205"/>
                </a:cubicBezTo>
                <a:cubicBezTo>
                  <a:pt x="1628" y="193"/>
                  <a:pt x="1219" y="212"/>
                  <a:pt x="811" y="201"/>
                </a:cubicBezTo>
                <a:cubicBezTo>
                  <a:pt x="677" y="192"/>
                  <a:pt x="538" y="202"/>
                  <a:pt x="405" y="185"/>
                </a:cubicBezTo>
                <a:cubicBezTo>
                  <a:pt x="322" y="188"/>
                  <a:pt x="231" y="187"/>
                  <a:pt x="149" y="195"/>
                </a:cubicBezTo>
                <a:cubicBezTo>
                  <a:pt x="52" y="202"/>
                  <a:pt x="110" y="249"/>
                  <a:pt x="64" y="319"/>
                </a:cubicBezTo>
                <a:cubicBezTo>
                  <a:pt x="49" y="390"/>
                  <a:pt x="59" y="440"/>
                  <a:pt x="32" y="511"/>
                </a:cubicBezTo>
                <a:cubicBezTo>
                  <a:pt x="0" y="589"/>
                  <a:pt x="41" y="675"/>
                  <a:pt x="21" y="756"/>
                </a:cubicBezTo>
                <a:cubicBezTo>
                  <a:pt x="17" y="835"/>
                  <a:pt x="32" y="905"/>
                  <a:pt x="32" y="985"/>
                </a:cubicBezTo>
                <a:cubicBezTo>
                  <a:pt x="32" y="1065"/>
                  <a:pt x="19" y="1160"/>
                  <a:pt x="21" y="1236"/>
                </a:cubicBezTo>
                <a:cubicBezTo>
                  <a:pt x="18" y="1312"/>
                  <a:pt x="39" y="1359"/>
                  <a:pt x="43" y="1439"/>
                </a:cubicBezTo>
                <a:cubicBezTo>
                  <a:pt x="46" y="1519"/>
                  <a:pt x="35" y="1634"/>
                  <a:pt x="43" y="1716"/>
                </a:cubicBezTo>
                <a:cubicBezTo>
                  <a:pt x="31" y="1835"/>
                  <a:pt x="78" y="1886"/>
                  <a:pt x="91" y="1929"/>
                </a:cubicBezTo>
                <a:cubicBezTo>
                  <a:pt x="103" y="1971"/>
                  <a:pt x="110" y="1957"/>
                  <a:pt x="117" y="1972"/>
                </a:cubicBezTo>
                <a:cubicBezTo>
                  <a:pt x="149" y="2015"/>
                  <a:pt x="122" y="2001"/>
                  <a:pt x="128" y="2015"/>
                </a:cubicBezTo>
                <a:cubicBezTo>
                  <a:pt x="133" y="2028"/>
                  <a:pt x="165" y="2031"/>
                  <a:pt x="149" y="2054"/>
                </a:cubicBezTo>
                <a:cubicBezTo>
                  <a:pt x="162" y="2065"/>
                  <a:pt x="209" y="2044"/>
                  <a:pt x="209" y="2044"/>
                </a:cubicBezTo>
              </a:path>
            </a:pathLst>
          </a:custGeom>
          <a:noFill/>
          <a:ln w="38100">
            <a:solidFill>
              <a:schemeClr val="accent2"/>
            </a:solidFill>
            <a:round/>
            <a:headEnd/>
            <a:tailEnd/>
          </a:ln>
        </p:spPr>
        <p:txBody>
          <a:bodyPr wrap="none" anchor="ctr"/>
          <a:lstStyle/>
          <a:p>
            <a:endParaRPr lang="zh-CN" altLang="en-US" sz="1350"/>
          </a:p>
        </p:txBody>
      </p:sp>
      <p:sp>
        <p:nvSpPr>
          <p:cNvPr id="34829" name="Freeform 43"/>
          <p:cNvSpPr>
            <a:spLocks/>
          </p:cNvSpPr>
          <p:nvPr/>
        </p:nvSpPr>
        <p:spPr bwMode="auto">
          <a:xfrm>
            <a:off x="1765762" y="1554372"/>
            <a:ext cx="4038600" cy="3095625"/>
          </a:xfrm>
          <a:custGeom>
            <a:avLst/>
            <a:gdLst>
              <a:gd name="T0" fmla="*/ 1237 w 3993"/>
              <a:gd name="T1" fmla="*/ 519 h 2600"/>
              <a:gd name="T2" fmla="*/ 1226 w 3993"/>
              <a:gd name="T3" fmla="*/ 764 h 2600"/>
              <a:gd name="T4" fmla="*/ 1218 w 3993"/>
              <a:gd name="T5" fmla="*/ 946 h 2600"/>
              <a:gd name="T6" fmla="*/ 1154 w 3993"/>
              <a:gd name="T7" fmla="*/ 1127 h 2600"/>
              <a:gd name="T8" fmla="*/ 826 w 3993"/>
              <a:gd name="T9" fmla="*/ 1143 h 2600"/>
              <a:gd name="T10" fmla="*/ 809 w 3993"/>
              <a:gd name="T11" fmla="*/ 1154 h 2600"/>
              <a:gd name="T12" fmla="*/ 784 w 3993"/>
              <a:gd name="T13" fmla="*/ 1218 h 2600"/>
              <a:gd name="T14" fmla="*/ 776 w 3993"/>
              <a:gd name="T15" fmla="*/ 1415 h 2600"/>
              <a:gd name="T16" fmla="*/ 629 w 3993"/>
              <a:gd name="T17" fmla="*/ 1474 h 2600"/>
              <a:gd name="T18" fmla="*/ 587 w 3993"/>
              <a:gd name="T19" fmla="*/ 1495 h 2600"/>
              <a:gd name="T20" fmla="*/ 570 w 3993"/>
              <a:gd name="T21" fmla="*/ 1650 h 2600"/>
              <a:gd name="T22" fmla="*/ 565 w 3993"/>
              <a:gd name="T23" fmla="*/ 1820 h 2600"/>
              <a:gd name="T24" fmla="*/ 579 w 3993"/>
              <a:gd name="T25" fmla="*/ 1959 h 2600"/>
              <a:gd name="T26" fmla="*/ 594 w 3993"/>
              <a:gd name="T27" fmla="*/ 2103 h 2600"/>
              <a:gd name="T28" fmla="*/ 766 w 3993"/>
              <a:gd name="T29" fmla="*/ 2167 h 2600"/>
              <a:gd name="T30" fmla="*/ 952 w 3993"/>
              <a:gd name="T31" fmla="*/ 2306 h 2600"/>
              <a:gd name="T32" fmla="*/ 1073 w 3993"/>
              <a:gd name="T33" fmla="*/ 2300 h 2600"/>
              <a:gd name="T34" fmla="*/ 1169 w 3993"/>
              <a:gd name="T35" fmla="*/ 2295 h 2600"/>
              <a:gd name="T36" fmla="*/ 1245 w 3993"/>
              <a:gd name="T37" fmla="*/ 2551 h 2600"/>
              <a:gd name="T38" fmla="*/ 1302 w 3993"/>
              <a:gd name="T39" fmla="*/ 2594 h 2600"/>
              <a:gd name="T40" fmla="*/ 1387 w 3993"/>
              <a:gd name="T41" fmla="*/ 2594 h 2600"/>
              <a:gd name="T42" fmla="*/ 2073 w 3993"/>
              <a:gd name="T43" fmla="*/ 2594 h 2600"/>
              <a:gd name="T44" fmla="*/ 2179 w 3993"/>
              <a:gd name="T45" fmla="*/ 2556 h 2600"/>
              <a:gd name="T46" fmla="*/ 2212 w 3993"/>
              <a:gd name="T47" fmla="*/ 2412 h 2600"/>
              <a:gd name="T48" fmla="*/ 2217 w 3993"/>
              <a:gd name="T49" fmla="*/ 1612 h 2600"/>
              <a:gd name="T50" fmla="*/ 2212 w 3993"/>
              <a:gd name="T51" fmla="*/ 396 h 2600"/>
              <a:gd name="T52" fmla="*/ 2205 w 3993"/>
              <a:gd name="T53" fmla="*/ 258 h 2600"/>
              <a:gd name="T54" fmla="*/ 2188 w 3993"/>
              <a:gd name="T55" fmla="*/ 114 h 2600"/>
              <a:gd name="T56" fmla="*/ 2133 w 3993"/>
              <a:gd name="T57" fmla="*/ 34 h 2600"/>
              <a:gd name="T58" fmla="*/ 2073 w 3993"/>
              <a:gd name="T59" fmla="*/ 23 h 2600"/>
              <a:gd name="T60" fmla="*/ 1955 w 3993"/>
              <a:gd name="T61" fmla="*/ 12 h 2600"/>
              <a:gd name="T62" fmla="*/ 1833 w 3993"/>
              <a:gd name="T63" fmla="*/ 12 h 2600"/>
              <a:gd name="T64" fmla="*/ 1690 w 3993"/>
              <a:gd name="T65" fmla="*/ 18 h 2600"/>
              <a:gd name="T66" fmla="*/ 1558 w 3993"/>
              <a:gd name="T67" fmla="*/ 28 h 2600"/>
              <a:gd name="T68" fmla="*/ 1414 w 3993"/>
              <a:gd name="T69" fmla="*/ 34 h 2600"/>
              <a:gd name="T70" fmla="*/ 1268 w 3993"/>
              <a:gd name="T71" fmla="*/ 66 h 2600"/>
              <a:gd name="T72" fmla="*/ 1208 w 3993"/>
              <a:gd name="T73" fmla="*/ 151 h 2600"/>
              <a:gd name="T74" fmla="*/ 1131 w 3993"/>
              <a:gd name="T75" fmla="*/ 236 h 2600"/>
              <a:gd name="T76" fmla="*/ 748 w 3993"/>
              <a:gd name="T77" fmla="*/ 242 h 2600"/>
              <a:gd name="T78" fmla="*/ 187 w 3993"/>
              <a:gd name="T79" fmla="*/ 220 h 2600"/>
              <a:gd name="T80" fmla="*/ 74 w 3993"/>
              <a:gd name="T81" fmla="*/ 252 h 2600"/>
              <a:gd name="T82" fmla="*/ 32 w 3993"/>
              <a:gd name="T83" fmla="*/ 370 h 2600"/>
              <a:gd name="T84" fmla="*/ 12 w 3993"/>
              <a:gd name="T85" fmla="*/ 540 h 2600"/>
              <a:gd name="T86" fmla="*/ 4 w 3993"/>
              <a:gd name="T87" fmla="*/ 967 h 2600"/>
              <a:gd name="T88" fmla="*/ 9 w 3993"/>
              <a:gd name="T89" fmla="*/ 1127 h 2600"/>
              <a:gd name="T90" fmla="*/ 5 w 3993"/>
              <a:gd name="T91" fmla="*/ 1404 h 2600"/>
              <a:gd name="T92" fmla="*/ 12 w 3993"/>
              <a:gd name="T93" fmla="*/ 1623 h 2600"/>
              <a:gd name="T94" fmla="*/ 17 w 3993"/>
              <a:gd name="T95" fmla="*/ 1820 h 2600"/>
              <a:gd name="T96" fmla="*/ 49 w 3993"/>
              <a:gd name="T97" fmla="*/ 2071 h 2600"/>
              <a:gd name="T98" fmla="*/ 92 w 3993"/>
              <a:gd name="T99" fmla="*/ 2167 h 2600"/>
              <a:gd name="T100" fmla="*/ 160 w 3993"/>
              <a:gd name="T101" fmla="*/ 2204 h 2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93"/>
              <a:gd name="T154" fmla="*/ 0 h 2600"/>
              <a:gd name="T155" fmla="*/ 3993 w 3993"/>
              <a:gd name="T156" fmla="*/ 2600 h 26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93" h="2600">
                <a:moveTo>
                  <a:pt x="2228" y="519"/>
                </a:moveTo>
                <a:cubicBezTo>
                  <a:pt x="2231" y="586"/>
                  <a:pt x="2207" y="696"/>
                  <a:pt x="2207" y="764"/>
                </a:cubicBezTo>
                <a:cubicBezTo>
                  <a:pt x="2207" y="828"/>
                  <a:pt x="2202" y="882"/>
                  <a:pt x="2196" y="946"/>
                </a:cubicBezTo>
                <a:cubicBezTo>
                  <a:pt x="2153" y="1015"/>
                  <a:pt x="2196" y="1094"/>
                  <a:pt x="2079" y="1127"/>
                </a:cubicBezTo>
                <a:cubicBezTo>
                  <a:pt x="1961" y="1159"/>
                  <a:pt x="1591" y="1138"/>
                  <a:pt x="1488" y="1143"/>
                </a:cubicBezTo>
                <a:cubicBezTo>
                  <a:pt x="1477" y="1146"/>
                  <a:pt x="1463" y="1146"/>
                  <a:pt x="1456" y="1154"/>
                </a:cubicBezTo>
                <a:cubicBezTo>
                  <a:pt x="1437" y="1172"/>
                  <a:pt x="1412" y="1218"/>
                  <a:pt x="1412" y="1218"/>
                </a:cubicBezTo>
                <a:cubicBezTo>
                  <a:pt x="1390" y="1285"/>
                  <a:pt x="1446" y="1361"/>
                  <a:pt x="1396" y="1415"/>
                </a:cubicBezTo>
                <a:cubicBezTo>
                  <a:pt x="1363" y="1509"/>
                  <a:pt x="1229" y="1468"/>
                  <a:pt x="1133" y="1474"/>
                </a:cubicBezTo>
                <a:cubicBezTo>
                  <a:pt x="1108" y="1481"/>
                  <a:pt x="1080" y="1481"/>
                  <a:pt x="1058" y="1495"/>
                </a:cubicBezTo>
                <a:cubicBezTo>
                  <a:pt x="1027" y="1512"/>
                  <a:pt x="1041" y="1623"/>
                  <a:pt x="1028" y="1650"/>
                </a:cubicBezTo>
                <a:cubicBezTo>
                  <a:pt x="986" y="1734"/>
                  <a:pt x="1046" y="1729"/>
                  <a:pt x="1017" y="1820"/>
                </a:cubicBezTo>
                <a:cubicBezTo>
                  <a:pt x="1025" y="1894"/>
                  <a:pt x="1019" y="1887"/>
                  <a:pt x="1044" y="1959"/>
                </a:cubicBezTo>
                <a:cubicBezTo>
                  <a:pt x="1028" y="1970"/>
                  <a:pt x="1047" y="2097"/>
                  <a:pt x="1071" y="2103"/>
                </a:cubicBezTo>
                <a:cubicBezTo>
                  <a:pt x="1194" y="2129"/>
                  <a:pt x="1253" y="2159"/>
                  <a:pt x="1380" y="2167"/>
                </a:cubicBezTo>
                <a:cubicBezTo>
                  <a:pt x="1430" y="2310"/>
                  <a:pt x="1592" y="2294"/>
                  <a:pt x="1714" y="2306"/>
                </a:cubicBezTo>
                <a:cubicBezTo>
                  <a:pt x="1774" y="2311"/>
                  <a:pt x="1873" y="2297"/>
                  <a:pt x="1935" y="2300"/>
                </a:cubicBezTo>
                <a:cubicBezTo>
                  <a:pt x="2010" y="2303"/>
                  <a:pt x="2029" y="2291"/>
                  <a:pt x="2105" y="2295"/>
                </a:cubicBezTo>
                <a:cubicBezTo>
                  <a:pt x="2167" y="2337"/>
                  <a:pt x="2170" y="2516"/>
                  <a:pt x="2241" y="2551"/>
                </a:cubicBezTo>
                <a:cubicBezTo>
                  <a:pt x="2296" y="2578"/>
                  <a:pt x="2282" y="2584"/>
                  <a:pt x="2345" y="2594"/>
                </a:cubicBezTo>
                <a:cubicBezTo>
                  <a:pt x="2398" y="2594"/>
                  <a:pt x="2267" y="2594"/>
                  <a:pt x="2499" y="2594"/>
                </a:cubicBezTo>
                <a:cubicBezTo>
                  <a:pt x="2730" y="2594"/>
                  <a:pt x="3497" y="2600"/>
                  <a:pt x="3735" y="2594"/>
                </a:cubicBezTo>
                <a:cubicBezTo>
                  <a:pt x="3972" y="2587"/>
                  <a:pt x="3883" y="2586"/>
                  <a:pt x="3924" y="2556"/>
                </a:cubicBezTo>
                <a:cubicBezTo>
                  <a:pt x="3951" y="2492"/>
                  <a:pt x="3972" y="2504"/>
                  <a:pt x="3983" y="2412"/>
                </a:cubicBezTo>
                <a:cubicBezTo>
                  <a:pt x="3986" y="2145"/>
                  <a:pt x="3993" y="1878"/>
                  <a:pt x="3993" y="1612"/>
                </a:cubicBezTo>
                <a:cubicBezTo>
                  <a:pt x="3993" y="1206"/>
                  <a:pt x="3993" y="801"/>
                  <a:pt x="3983" y="396"/>
                </a:cubicBezTo>
                <a:cubicBezTo>
                  <a:pt x="3982" y="373"/>
                  <a:pt x="3979" y="279"/>
                  <a:pt x="3972" y="258"/>
                </a:cubicBezTo>
                <a:cubicBezTo>
                  <a:pt x="3953" y="204"/>
                  <a:pt x="3956" y="172"/>
                  <a:pt x="3940" y="114"/>
                </a:cubicBezTo>
                <a:cubicBezTo>
                  <a:pt x="3927" y="103"/>
                  <a:pt x="3848" y="35"/>
                  <a:pt x="3843" y="34"/>
                </a:cubicBezTo>
                <a:cubicBezTo>
                  <a:pt x="3812" y="25"/>
                  <a:pt x="3788" y="26"/>
                  <a:pt x="3735" y="23"/>
                </a:cubicBezTo>
                <a:cubicBezTo>
                  <a:pt x="3680" y="19"/>
                  <a:pt x="3592" y="13"/>
                  <a:pt x="3520" y="12"/>
                </a:cubicBezTo>
                <a:cubicBezTo>
                  <a:pt x="3435" y="0"/>
                  <a:pt x="3378" y="13"/>
                  <a:pt x="3300" y="12"/>
                </a:cubicBezTo>
                <a:cubicBezTo>
                  <a:pt x="3220" y="13"/>
                  <a:pt x="3126" y="15"/>
                  <a:pt x="3044" y="18"/>
                </a:cubicBezTo>
                <a:cubicBezTo>
                  <a:pt x="2963" y="10"/>
                  <a:pt x="2875" y="28"/>
                  <a:pt x="2804" y="28"/>
                </a:cubicBezTo>
                <a:cubicBezTo>
                  <a:pt x="2721" y="30"/>
                  <a:pt x="2634" y="27"/>
                  <a:pt x="2548" y="34"/>
                </a:cubicBezTo>
                <a:cubicBezTo>
                  <a:pt x="2434" y="48"/>
                  <a:pt x="2394" y="37"/>
                  <a:pt x="2283" y="66"/>
                </a:cubicBezTo>
                <a:cubicBezTo>
                  <a:pt x="2248" y="111"/>
                  <a:pt x="2233" y="136"/>
                  <a:pt x="2176" y="151"/>
                </a:cubicBezTo>
                <a:cubicBezTo>
                  <a:pt x="2148" y="169"/>
                  <a:pt x="2078" y="229"/>
                  <a:pt x="2036" y="236"/>
                </a:cubicBezTo>
                <a:cubicBezTo>
                  <a:pt x="1897" y="257"/>
                  <a:pt x="1624" y="236"/>
                  <a:pt x="1348" y="242"/>
                </a:cubicBezTo>
                <a:cubicBezTo>
                  <a:pt x="1064" y="239"/>
                  <a:pt x="537" y="218"/>
                  <a:pt x="335" y="220"/>
                </a:cubicBezTo>
                <a:cubicBezTo>
                  <a:pt x="194" y="243"/>
                  <a:pt x="205" y="229"/>
                  <a:pt x="132" y="252"/>
                </a:cubicBezTo>
                <a:cubicBezTo>
                  <a:pt x="122" y="260"/>
                  <a:pt x="69" y="349"/>
                  <a:pt x="57" y="370"/>
                </a:cubicBezTo>
                <a:cubicBezTo>
                  <a:pt x="31" y="410"/>
                  <a:pt x="29" y="495"/>
                  <a:pt x="20" y="540"/>
                </a:cubicBezTo>
                <a:cubicBezTo>
                  <a:pt x="5" y="607"/>
                  <a:pt x="24" y="900"/>
                  <a:pt x="4" y="967"/>
                </a:cubicBezTo>
                <a:cubicBezTo>
                  <a:pt x="0" y="1065"/>
                  <a:pt x="14" y="1054"/>
                  <a:pt x="15" y="1127"/>
                </a:cubicBezTo>
                <a:cubicBezTo>
                  <a:pt x="15" y="1199"/>
                  <a:pt x="8" y="1321"/>
                  <a:pt x="9" y="1404"/>
                </a:cubicBezTo>
                <a:cubicBezTo>
                  <a:pt x="9" y="1486"/>
                  <a:pt x="16" y="1553"/>
                  <a:pt x="20" y="1623"/>
                </a:cubicBezTo>
                <a:cubicBezTo>
                  <a:pt x="23" y="1692"/>
                  <a:pt x="19" y="1745"/>
                  <a:pt x="31" y="1820"/>
                </a:cubicBezTo>
                <a:cubicBezTo>
                  <a:pt x="32" y="1897"/>
                  <a:pt x="64" y="1998"/>
                  <a:pt x="89" y="2071"/>
                </a:cubicBezTo>
                <a:cubicBezTo>
                  <a:pt x="105" y="2120"/>
                  <a:pt x="120" y="2138"/>
                  <a:pt x="165" y="2167"/>
                </a:cubicBezTo>
                <a:cubicBezTo>
                  <a:pt x="188" y="2181"/>
                  <a:pt x="261" y="2196"/>
                  <a:pt x="287" y="2204"/>
                </a:cubicBezTo>
              </a:path>
            </a:pathLst>
          </a:custGeom>
          <a:noFill/>
          <a:ln w="38100">
            <a:solidFill>
              <a:srgbClr val="081D58"/>
            </a:solidFill>
            <a:round/>
            <a:headEnd/>
            <a:tailEnd/>
          </a:ln>
        </p:spPr>
        <p:txBody>
          <a:bodyPr wrap="none" anchor="ctr"/>
          <a:lstStyle/>
          <a:p>
            <a:endParaRPr lang="zh-CN" altLang="en-US" sz="1350"/>
          </a:p>
        </p:txBody>
      </p:sp>
      <p:sp>
        <p:nvSpPr>
          <p:cNvPr id="3" name="文本框 2">
            <a:extLst>
              <a:ext uri="{FF2B5EF4-FFF2-40B4-BE49-F238E27FC236}">
                <a16:creationId xmlns:a16="http://schemas.microsoft.com/office/drawing/2014/main" id="{0D3E3911-9DC9-CC91-6AD3-B7A329072DAE}"/>
              </a:ext>
            </a:extLst>
          </p:cNvPr>
          <p:cNvSpPr txBox="1"/>
          <p:nvPr/>
        </p:nvSpPr>
        <p:spPr>
          <a:xfrm>
            <a:off x="1615400" y="796072"/>
            <a:ext cx="3319246" cy="369332"/>
          </a:xfrm>
          <a:prstGeom prst="rect">
            <a:avLst/>
          </a:prstGeom>
          <a:noFill/>
        </p:spPr>
        <p:txBody>
          <a:bodyPr wrap="square">
            <a:spAutoFit/>
          </a:bodyPr>
          <a:lstStyle/>
          <a:p>
            <a:r>
              <a:rPr lang="zh-CN" altLang="en-US" sz="1800" dirty="0">
                <a:solidFill>
                  <a:schemeClr val="accent1">
                    <a:lumMod val="60000"/>
                    <a:lumOff val="40000"/>
                  </a:schemeClr>
                </a:solidFill>
                <a:latin typeface="Microsoft YaHei" panose="020B0503020204020204" pitchFamily="34" charset="-122"/>
                <a:ea typeface="Microsoft YaHei" panose="020B0503020204020204" pitchFamily="34" charset="-122"/>
              </a:rPr>
              <a:t>保证每条基本路径被执行一次</a:t>
            </a:r>
            <a:endParaRPr lang="zh-CN" altLang="en-US" dirty="0">
              <a:solidFill>
                <a:schemeClr val="accent1">
                  <a:lumMod val="60000"/>
                  <a:lumOff val="4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311499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669122"/>
                                        </p:tgtEl>
                                        <p:attrNameLst>
                                          <p:attrName>style.visibility</p:attrName>
                                        </p:attrNameLst>
                                      </p:cBhvr>
                                      <p:to>
                                        <p:strVal val="visible"/>
                                      </p:to>
                                    </p:set>
                                    <p:animEffect transition="in" filter="dissolve">
                                      <p:cBhvr>
                                        <p:cTn id="10" dur="500"/>
                                        <p:tgtEl>
                                          <p:spTgt spid="16691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69124"/>
                                        </p:tgtEl>
                                        <p:attrNameLst>
                                          <p:attrName>style.visibility</p:attrName>
                                        </p:attrNameLst>
                                      </p:cBhvr>
                                      <p:to>
                                        <p:strVal val="visible"/>
                                      </p:to>
                                    </p:set>
                                    <p:animEffect transition="in" filter="dissolve">
                                      <p:cBhvr>
                                        <p:cTn id="15" dur="500"/>
                                        <p:tgtEl>
                                          <p:spTgt spid="166912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48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7"/>
                                        </p:tgtEl>
                                        <p:attrNameLst>
                                          <p:attrName>style.visibility</p:attrName>
                                        </p:attrNameLst>
                                      </p:cBhvr>
                                      <p:to>
                                        <p:strVal val="visible"/>
                                      </p:to>
                                    </p:set>
                                  </p:childTnLst>
                                </p:cTn>
                              </p:par>
                            </p:childTnLst>
                          </p:cTn>
                        </p:par>
                        <p:par>
                          <p:cTn id="23" fill="hold">
                            <p:stCondLst>
                              <p:cond delay="0"/>
                            </p:stCondLst>
                            <p:childTnLst>
                              <p:par>
                                <p:cTn id="24" presetID="9" presetClass="entr" presetSubtype="0" fill="hold" grpId="0" nodeType="afterEffect">
                                  <p:stCondLst>
                                    <p:cond delay="0"/>
                                  </p:stCondLst>
                                  <p:childTnLst>
                                    <p:set>
                                      <p:cBhvr>
                                        <p:cTn id="25" dur="1" fill="hold">
                                          <p:stCondLst>
                                            <p:cond delay="0"/>
                                          </p:stCondLst>
                                        </p:cTn>
                                        <p:tgtEl>
                                          <p:spTgt spid="1669125"/>
                                        </p:tgtEl>
                                        <p:attrNameLst>
                                          <p:attrName>style.visibility</p:attrName>
                                        </p:attrNameLst>
                                      </p:cBhvr>
                                      <p:to>
                                        <p:strVal val="visible"/>
                                      </p:to>
                                    </p:set>
                                    <p:animEffect transition="in" filter="dissolve">
                                      <p:cBhvr>
                                        <p:cTn id="26" dur="500"/>
                                        <p:tgtEl>
                                          <p:spTgt spid="16691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26"/>
                                        </p:tgtEl>
                                        <p:attrNameLst>
                                          <p:attrName>style.visibility</p:attrName>
                                        </p:attrNameLst>
                                      </p:cBhvr>
                                      <p:to>
                                        <p:strVal val="visible"/>
                                      </p:to>
                                    </p:set>
                                  </p:childTnLst>
                                </p:cTn>
                              </p:par>
                            </p:childTnLst>
                          </p:cTn>
                        </p:par>
                        <p:par>
                          <p:cTn id="31" fill="hold">
                            <p:stCondLst>
                              <p:cond delay="0"/>
                            </p:stCondLst>
                            <p:childTnLst>
                              <p:par>
                                <p:cTn id="32" presetID="9" presetClass="entr" presetSubtype="0" fill="hold" grpId="0" nodeType="afterEffect">
                                  <p:stCondLst>
                                    <p:cond delay="0"/>
                                  </p:stCondLst>
                                  <p:childTnLst>
                                    <p:set>
                                      <p:cBhvr>
                                        <p:cTn id="33" dur="1" fill="hold">
                                          <p:stCondLst>
                                            <p:cond delay="0"/>
                                          </p:stCondLst>
                                        </p:cTn>
                                        <p:tgtEl>
                                          <p:spTgt spid="1669126"/>
                                        </p:tgtEl>
                                        <p:attrNameLst>
                                          <p:attrName>style.visibility</p:attrName>
                                        </p:attrNameLst>
                                      </p:cBhvr>
                                      <p:to>
                                        <p:strVal val="visible"/>
                                      </p:to>
                                    </p:set>
                                    <p:animEffect transition="in" filter="dissolve">
                                      <p:cBhvr>
                                        <p:cTn id="34" dur="500"/>
                                        <p:tgtEl>
                                          <p:spTgt spid="1669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22" grpId="0" autoUpdateAnimBg="0"/>
      <p:bldP spid="1669124" grpId="0" autoUpdateAnimBg="0"/>
      <p:bldP spid="1669125" grpId="0" autoUpdateAnimBg="0"/>
      <p:bldP spid="1669126" grpId="0" autoUpdateAnimBg="0"/>
      <p:bldP spid="34826" grpId="0" animBg="1"/>
      <p:bldP spid="34827" grpId="0" animBg="1"/>
      <p:bldP spid="34828" grpId="0" animBg="1"/>
      <p:bldP spid="348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latin typeface="微软雅黑" panose="020B0503020204020204" pitchFamily="34" charset="-122"/>
                <a:ea typeface="微软雅黑" panose="020B0503020204020204" pitchFamily="34" charset="-122"/>
              </a:rPr>
              <a:t>逻辑覆盖小结</a:t>
            </a:r>
          </a:p>
        </p:txBody>
      </p:sp>
      <p:sp>
        <p:nvSpPr>
          <p:cNvPr id="4" name="圆角矩形 3"/>
          <p:cNvSpPr/>
          <p:nvPr/>
        </p:nvSpPr>
        <p:spPr bwMode="auto">
          <a:xfrm>
            <a:off x="3649715" y="833020"/>
            <a:ext cx="1215135"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语句覆盖</a:t>
            </a:r>
          </a:p>
        </p:txBody>
      </p:sp>
      <p:sp>
        <p:nvSpPr>
          <p:cNvPr id="5" name="圆角矩形 4"/>
          <p:cNvSpPr/>
          <p:nvPr/>
        </p:nvSpPr>
        <p:spPr bwMode="auto">
          <a:xfrm>
            <a:off x="3595709" y="1697116"/>
            <a:ext cx="1377153"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判定覆盖</a:t>
            </a:r>
            <a:r>
              <a:rPr lang="en-US" altLang="zh-CN" dirty="0">
                <a:latin typeface="Arial" pitchFamily="34" charset="0"/>
                <a:ea typeface="宋体" pitchFamily="2" charset="-122"/>
              </a:rPr>
              <a:t>DC</a:t>
            </a:r>
            <a:endParaRPr lang="zh-CN" altLang="en-US" dirty="0">
              <a:latin typeface="Arial" pitchFamily="34" charset="0"/>
              <a:ea typeface="宋体" pitchFamily="2" charset="-122"/>
            </a:endParaRPr>
          </a:p>
        </p:txBody>
      </p:sp>
      <p:sp>
        <p:nvSpPr>
          <p:cNvPr id="6" name="圆角矩形 5"/>
          <p:cNvSpPr/>
          <p:nvPr/>
        </p:nvSpPr>
        <p:spPr bwMode="auto">
          <a:xfrm>
            <a:off x="1921523" y="1724119"/>
            <a:ext cx="1350150"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条件覆盖</a:t>
            </a:r>
            <a:r>
              <a:rPr lang="en-US" altLang="zh-CN" dirty="0">
                <a:latin typeface="Arial" pitchFamily="34" charset="0"/>
                <a:ea typeface="宋体" pitchFamily="2" charset="-122"/>
              </a:rPr>
              <a:t>CC</a:t>
            </a:r>
            <a:endParaRPr lang="zh-CN" altLang="en-US" dirty="0">
              <a:latin typeface="Arial" pitchFamily="34" charset="0"/>
              <a:ea typeface="宋体" pitchFamily="2" charset="-122"/>
            </a:endParaRPr>
          </a:p>
        </p:txBody>
      </p:sp>
      <p:sp>
        <p:nvSpPr>
          <p:cNvPr id="7" name="圆角矩形 6"/>
          <p:cNvSpPr/>
          <p:nvPr/>
        </p:nvSpPr>
        <p:spPr bwMode="auto">
          <a:xfrm>
            <a:off x="3190664" y="2561212"/>
            <a:ext cx="2268252"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条件</a:t>
            </a:r>
            <a:r>
              <a:rPr lang="en-US" altLang="zh-CN" dirty="0">
                <a:latin typeface="Arial" pitchFamily="34" charset="0"/>
                <a:ea typeface="宋体" pitchFamily="2" charset="-122"/>
              </a:rPr>
              <a:t>/</a:t>
            </a:r>
            <a:r>
              <a:rPr lang="zh-CN" altLang="en-US" dirty="0">
                <a:latin typeface="Arial" pitchFamily="34" charset="0"/>
                <a:ea typeface="宋体" pitchFamily="2" charset="-122"/>
              </a:rPr>
              <a:t>判定覆盖</a:t>
            </a:r>
            <a:r>
              <a:rPr lang="en-US" altLang="zh-CN" dirty="0">
                <a:latin typeface="Arial" pitchFamily="34" charset="0"/>
                <a:ea typeface="宋体" pitchFamily="2" charset="-122"/>
              </a:rPr>
              <a:t>CC/DC</a:t>
            </a:r>
            <a:endParaRPr lang="zh-CN" altLang="en-US" dirty="0">
              <a:latin typeface="Arial" pitchFamily="34" charset="0"/>
              <a:ea typeface="宋体" pitchFamily="2" charset="-122"/>
            </a:endParaRPr>
          </a:p>
        </p:txBody>
      </p:sp>
      <p:sp>
        <p:nvSpPr>
          <p:cNvPr id="8" name="圆角矩形 7"/>
          <p:cNvSpPr/>
          <p:nvPr/>
        </p:nvSpPr>
        <p:spPr bwMode="auto">
          <a:xfrm>
            <a:off x="3433691" y="3398305"/>
            <a:ext cx="1998222"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条件组合覆盖</a:t>
            </a:r>
            <a:r>
              <a:rPr lang="en-US" altLang="zh-CN" dirty="0">
                <a:latin typeface="Arial" pitchFamily="34" charset="0"/>
                <a:ea typeface="宋体" pitchFamily="2" charset="-122"/>
              </a:rPr>
              <a:t>MCC</a:t>
            </a:r>
            <a:endParaRPr lang="zh-CN" altLang="en-US" dirty="0">
              <a:latin typeface="Arial" pitchFamily="34" charset="0"/>
              <a:ea typeface="宋体" pitchFamily="2" charset="-122"/>
            </a:endParaRPr>
          </a:p>
        </p:txBody>
      </p:sp>
      <p:sp>
        <p:nvSpPr>
          <p:cNvPr id="9" name="圆角矩形 8"/>
          <p:cNvSpPr/>
          <p:nvPr/>
        </p:nvSpPr>
        <p:spPr bwMode="auto">
          <a:xfrm>
            <a:off x="5485919" y="1697116"/>
            <a:ext cx="2106234" cy="405045"/>
          </a:xfrm>
          <a:prstGeom prst="roundRect">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zh-CN" altLang="en-US" dirty="0">
                <a:latin typeface="Arial" pitchFamily="34" charset="0"/>
                <a:ea typeface="宋体" pitchFamily="2" charset="-122"/>
              </a:rPr>
              <a:t>基本路径覆盖</a:t>
            </a:r>
            <a:r>
              <a:rPr lang="en-US" altLang="zh-CN" dirty="0">
                <a:latin typeface="Arial" pitchFamily="34" charset="0"/>
                <a:ea typeface="宋体" pitchFamily="2" charset="-122"/>
              </a:rPr>
              <a:t>BPC</a:t>
            </a:r>
            <a:endParaRPr lang="zh-CN" altLang="en-US" dirty="0">
              <a:latin typeface="Arial" pitchFamily="34" charset="0"/>
              <a:ea typeface="宋体" pitchFamily="2" charset="-122"/>
            </a:endParaRPr>
          </a:p>
        </p:txBody>
      </p:sp>
      <p:sp>
        <p:nvSpPr>
          <p:cNvPr id="11" name="燕尾形 10"/>
          <p:cNvSpPr/>
          <p:nvPr/>
        </p:nvSpPr>
        <p:spPr bwMode="auto">
          <a:xfrm rot="16200000">
            <a:off x="4054760" y="1265068"/>
            <a:ext cx="405045" cy="405045"/>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
        <p:nvSpPr>
          <p:cNvPr id="13" name="燕尾形 12"/>
          <p:cNvSpPr/>
          <p:nvPr/>
        </p:nvSpPr>
        <p:spPr bwMode="auto">
          <a:xfrm rot="16200000">
            <a:off x="4095265" y="2061657"/>
            <a:ext cx="405045" cy="540060"/>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
        <p:nvSpPr>
          <p:cNvPr id="14" name="燕尾形 13"/>
          <p:cNvSpPr/>
          <p:nvPr/>
        </p:nvSpPr>
        <p:spPr bwMode="auto">
          <a:xfrm rot="16200000">
            <a:off x="4095265" y="2898750"/>
            <a:ext cx="405045" cy="540060"/>
          </a:xfrm>
          <a:prstGeom prst="chevron">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
        <p:nvSpPr>
          <p:cNvPr id="15" name="燕尾形 14"/>
          <p:cNvSpPr/>
          <p:nvPr/>
        </p:nvSpPr>
        <p:spPr bwMode="auto">
          <a:xfrm rot="13329723">
            <a:off x="2606153" y="2205728"/>
            <a:ext cx="789777" cy="413378"/>
          </a:xfrm>
          <a:prstGeom prst="chevron">
            <a:avLst>
              <a:gd name="adj" fmla="val 107384"/>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
        <p:nvSpPr>
          <p:cNvPr id="16" name="燕尾形 15"/>
          <p:cNvSpPr/>
          <p:nvPr/>
        </p:nvSpPr>
        <p:spPr bwMode="auto">
          <a:xfrm rot="10611702">
            <a:off x="5008941" y="1743982"/>
            <a:ext cx="451271" cy="343914"/>
          </a:xfrm>
          <a:prstGeom prst="chevron">
            <a:avLst>
              <a:gd name="adj" fmla="val 77660"/>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
        <p:nvSpPr>
          <p:cNvPr id="17" name="矩形 16"/>
          <p:cNvSpPr/>
          <p:nvPr/>
        </p:nvSpPr>
        <p:spPr>
          <a:xfrm>
            <a:off x="679385" y="3580845"/>
            <a:ext cx="4293477" cy="1306640"/>
          </a:xfrm>
          <a:prstGeom prst="rect">
            <a:avLst/>
          </a:prstGeom>
        </p:spPr>
        <p:txBody>
          <a:bodyPr wrap="square">
            <a:spAutoFit/>
          </a:bodyPr>
          <a:lstStyle/>
          <a:p>
            <a:pPr marL="214313" indent="-214313">
              <a:lnSpc>
                <a:spcPct val="150000"/>
              </a:lnSpc>
              <a:buFont typeface="Wingdings" charset="2"/>
              <a:buChar char="l"/>
            </a:pPr>
            <a:r>
              <a:rPr lang="en-US" altLang="zh-CN" sz="1350" dirty="0">
                <a:solidFill>
                  <a:schemeClr val="accent1">
                    <a:lumMod val="50000"/>
                  </a:schemeClr>
                </a:solidFill>
              </a:rPr>
              <a:t>Condition Coverage (</a:t>
            </a:r>
            <a:r>
              <a:rPr lang="en-US" altLang="zh-CN" sz="1350" b="1" dirty="0">
                <a:solidFill>
                  <a:schemeClr val="accent1">
                    <a:lumMod val="50000"/>
                  </a:schemeClr>
                </a:solidFill>
              </a:rPr>
              <a:t>CC</a:t>
            </a:r>
            <a:r>
              <a:rPr lang="en-US" altLang="zh-CN" sz="1350" dirty="0">
                <a:solidFill>
                  <a:schemeClr val="accent1">
                    <a:lumMod val="50000"/>
                  </a:schemeClr>
                </a:solidFill>
              </a:rPr>
              <a:t>)</a:t>
            </a:r>
          </a:p>
          <a:p>
            <a:pPr marL="214313" indent="-214313">
              <a:lnSpc>
                <a:spcPct val="150000"/>
              </a:lnSpc>
              <a:buFont typeface="Wingdings" charset="2"/>
              <a:buChar char="l"/>
            </a:pPr>
            <a:r>
              <a:rPr lang="en-US" altLang="zh-CN" sz="1350" dirty="0">
                <a:solidFill>
                  <a:schemeClr val="accent1">
                    <a:lumMod val="50000"/>
                  </a:schemeClr>
                </a:solidFill>
              </a:rPr>
              <a:t>Decision Coverage (</a:t>
            </a:r>
            <a:r>
              <a:rPr lang="en-US" altLang="zh-CN" sz="1350" b="1" dirty="0">
                <a:solidFill>
                  <a:schemeClr val="accent1">
                    <a:lumMod val="50000"/>
                  </a:schemeClr>
                </a:solidFill>
              </a:rPr>
              <a:t>DC</a:t>
            </a:r>
            <a:r>
              <a:rPr lang="en-US" altLang="zh-CN" sz="1350" dirty="0">
                <a:solidFill>
                  <a:schemeClr val="accent1">
                    <a:lumMod val="50000"/>
                  </a:schemeClr>
                </a:solidFill>
              </a:rPr>
              <a:t>)</a:t>
            </a:r>
            <a:endParaRPr lang="zh-CN" altLang="en-US" sz="1350" dirty="0">
              <a:solidFill>
                <a:schemeClr val="accent1">
                  <a:lumMod val="50000"/>
                </a:schemeClr>
              </a:solidFill>
            </a:endParaRPr>
          </a:p>
          <a:p>
            <a:pPr marL="214313" indent="-214313">
              <a:lnSpc>
                <a:spcPct val="150000"/>
              </a:lnSpc>
              <a:buFont typeface="Wingdings" charset="2"/>
              <a:buChar char="l"/>
            </a:pPr>
            <a:r>
              <a:rPr lang="en-US" altLang="zh-CN" sz="1350" dirty="0">
                <a:solidFill>
                  <a:schemeClr val="accent1">
                    <a:lumMod val="50000"/>
                  </a:schemeClr>
                </a:solidFill>
              </a:rPr>
              <a:t>Multiple Condition Coverage (MCC)</a:t>
            </a:r>
          </a:p>
          <a:p>
            <a:pPr marL="214313" indent="-214313">
              <a:lnSpc>
                <a:spcPct val="150000"/>
              </a:lnSpc>
              <a:buFont typeface="Wingdings" charset="2"/>
              <a:buChar char="l"/>
            </a:pPr>
            <a:r>
              <a:rPr lang="en-US" altLang="zh-CN" sz="1350" dirty="0">
                <a:solidFill>
                  <a:schemeClr val="accent1">
                    <a:lumMod val="50000"/>
                  </a:schemeClr>
                </a:solidFill>
              </a:rPr>
              <a:t>Modiﬁed Condition/Decision Coverage (</a:t>
            </a:r>
            <a:r>
              <a:rPr lang="en-US" altLang="zh-CN" sz="1350" b="1" dirty="0">
                <a:solidFill>
                  <a:schemeClr val="accent1">
                    <a:lumMod val="50000"/>
                  </a:schemeClr>
                </a:solidFill>
              </a:rPr>
              <a:t>MC/DC</a:t>
            </a:r>
            <a:r>
              <a:rPr lang="en-US" altLang="zh-CN" sz="1350" dirty="0">
                <a:solidFill>
                  <a:schemeClr val="accent1">
                    <a:lumMod val="50000"/>
                  </a:schemeClr>
                </a:solidFill>
              </a:rPr>
              <a:t>)</a:t>
            </a:r>
            <a:endParaRPr lang="zh-CN" altLang="en-US" sz="1350" dirty="0">
              <a:solidFill>
                <a:schemeClr val="accent1">
                  <a:lumMod val="50000"/>
                </a:schemeClr>
              </a:solidFill>
            </a:endParaRPr>
          </a:p>
        </p:txBody>
      </p:sp>
      <p:sp>
        <p:nvSpPr>
          <p:cNvPr id="20" name="圆角矩形 19"/>
          <p:cNvSpPr/>
          <p:nvPr/>
        </p:nvSpPr>
        <p:spPr bwMode="auto">
          <a:xfrm>
            <a:off x="6106988" y="2588215"/>
            <a:ext cx="972108" cy="405045"/>
          </a:xfrm>
          <a:prstGeom prst="roundRect">
            <a:avLst/>
          </a:prstGeom>
          <a:solidFill>
            <a:schemeClr val="accent4">
              <a:lumMod val="20000"/>
              <a:lumOff val="8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85800" fontAlgn="base">
              <a:spcBef>
                <a:spcPct val="0"/>
              </a:spcBef>
              <a:spcAft>
                <a:spcPct val="0"/>
              </a:spcAft>
            </a:pPr>
            <a:r>
              <a:rPr lang="en-US" altLang="zh-CN" dirty="0">
                <a:latin typeface="Arial" pitchFamily="34" charset="0"/>
                <a:ea typeface="宋体" pitchFamily="2" charset="-122"/>
              </a:rPr>
              <a:t>MC</a:t>
            </a:r>
            <a:r>
              <a:rPr lang="en-US" altLang="zh-CN" dirty="0">
                <a:latin typeface="Arial" pitchFamily="34" charset="0"/>
              </a:rPr>
              <a:t>/D</a:t>
            </a:r>
            <a:r>
              <a:rPr lang="en-US" altLang="zh-CN" dirty="0">
                <a:latin typeface="Arial" pitchFamily="34" charset="0"/>
                <a:ea typeface="宋体" pitchFamily="2" charset="-122"/>
              </a:rPr>
              <a:t>C</a:t>
            </a:r>
            <a:endParaRPr lang="zh-CN" altLang="en-US" dirty="0">
              <a:latin typeface="Arial" pitchFamily="34" charset="0"/>
              <a:ea typeface="宋体" pitchFamily="2" charset="-122"/>
            </a:endParaRPr>
          </a:p>
        </p:txBody>
      </p:sp>
      <p:sp>
        <p:nvSpPr>
          <p:cNvPr id="21" name="燕尾形 20"/>
          <p:cNvSpPr/>
          <p:nvPr/>
        </p:nvSpPr>
        <p:spPr bwMode="auto">
          <a:xfrm rot="10800000">
            <a:off x="5512922" y="2588215"/>
            <a:ext cx="532914" cy="351039"/>
          </a:xfrm>
          <a:prstGeom prst="chevron">
            <a:avLst>
              <a:gd name="adj" fmla="val 80831"/>
            </a:avLst>
          </a:prstGeom>
          <a:solidFill>
            <a:schemeClr val="bg1">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dirty="0">
              <a:solidFill>
                <a:srgbClr val="FF0000"/>
              </a:solidFill>
              <a:latin typeface="Arial" pitchFamily="34" charset="0"/>
              <a:ea typeface="宋体" pitchFamily="2" charset="-122"/>
            </a:endParaRPr>
          </a:p>
        </p:txBody>
      </p:sp>
    </p:spTree>
    <p:extLst>
      <p:ext uri="{BB962C8B-B14F-4D97-AF65-F5344CB8AC3E}">
        <p14:creationId xmlns:p14="http://schemas.microsoft.com/office/powerpoint/2010/main" val="2405278870"/>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拓展</a:t>
            </a:r>
          </a:p>
        </p:txBody>
      </p:sp>
      <p:sp>
        <p:nvSpPr>
          <p:cNvPr id="167" name="概念，学习要点的概念介绍，以及在工作中什么场景会用到"/>
          <p:cNvSpPr txBox="1"/>
          <p:nvPr/>
        </p:nvSpPr>
        <p:spPr>
          <a:xfrm>
            <a:off x="527685" y="2081294"/>
            <a:ext cx="8088630" cy="980910"/>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b="1" dirty="0">
                <a:ea typeface="楷体"/>
              </a:rPr>
              <a:t>数据流覆盖：</a:t>
            </a:r>
            <a:r>
              <a:rPr lang="zh-CN" altLang="en-US" sz="2000" dirty="0">
                <a:ea typeface="楷体"/>
              </a:rPr>
              <a:t>数据流程图、代码中变量的定义与引用</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zh-CN" sz="2000" b="1" dirty="0">
                <a:ea typeface="楷体"/>
              </a:rPr>
              <a:t>控制流覆盖</a:t>
            </a:r>
            <a:r>
              <a:rPr lang="zh-CN" altLang="en-US" sz="2000" b="1" dirty="0">
                <a:ea typeface="楷体"/>
              </a:rPr>
              <a:t>：</a:t>
            </a:r>
            <a:r>
              <a:rPr lang="zh-CN" altLang="en-US" sz="2000" dirty="0">
                <a:ea typeface="楷体"/>
              </a:rPr>
              <a:t>业务流程基本路径覆盖，代码中的逻辑覆盖</a:t>
            </a:r>
            <a:endParaRPr lang="en-US" altLang="zh-CN" sz="2000" dirty="0">
              <a:ea typeface="楷体"/>
            </a:endParaRPr>
          </a:p>
        </p:txBody>
      </p:sp>
    </p:spTree>
    <p:extLst>
      <p:ext uri="{BB962C8B-B14F-4D97-AF65-F5344CB8AC3E}">
        <p14:creationId xmlns:p14="http://schemas.microsoft.com/office/powerpoint/2010/main" val="3995452711"/>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3.5</a:t>
            </a:r>
            <a:r>
              <a:rPr lang="zh-CN" altLang="en-US" sz="4500" b="1" dirty="0">
                <a:ln w="19050">
                  <a:noFill/>
                </a:ln>
                <a:solidFill>
                  <a:srgbClr val="FFFFFF"/>
                </a:solidFill>
                <a:latin typeface="微软雅黑" panose="020B0503020204020204" charset="-122"/>
                <a:ea typeface="微软雅黑" panose="020B0503020204020204" charset="-122"/>
              </a:rPr>
              <a:t> 基于</a:t>
            </a:r>
            <a:r>
              <a:rPr lang="zh-CN" altLang="zh-CN" sz="4500" b="1" dirty="0">
                <a:ln w="19050">
                  <a:noFill/>
                </a:ln>
                <a:solidFill>
                  <a:srgbClr val="FFFFFF"/>
                </a:solidFill>
                <a:latin typeface="微软雅黑" panose="020B0503020204020204" charset="-122"/>
                <a:ea typeface="微软雅黑" panose="020B0503020204020204" charset="-122"/>
              </a:rPr>
              <a:t>缺陷模式的测试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635906C9-4C55-08C9-909A-18B32A1C6473}"/>
              </a:ext>
            </a:extLst>
          </p:cNvPr>
          <p:cNvSpPr txBox="1"/>
          <p:nvPr/>
        </p:nvSpPr>
        <p:spPr>
          <a:xfrm>
            <a:off x="3679963" y="3078610"/>
            <a:ext cx="3128341" cy="1382238"/>
          </a:xfrm>
          <a:prstGeom prst="rect">
            <a:avLst/>
          </a:prstGeom>
          <a:noFill/>
        </p:spPr>
        <p:txBody>
          <a:bodyPr wrap="square">
            <a:spAutoFit/>
          </a:bodyPr>
          <a:lstStyle/>
          <a:p>
            <a:pPr algn="just">
              <a:lnSpc>
                <a:spcPct val="150000"/>
              </a:lnSpc>
            </a:pPr>
            <a:r>
              <a:rPr lang="en-US"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3.5.1 </a:t>
            </a:r>
            <a:r>
              <a:rPr lang="zh-CN"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常见的缺陷模式</a:t>
            </a:r>
          </a:p>
          <a:p>
            <a:pPr algn="just">
              <a:lnSpc>
                <a:spcPct val="150000"/>
              </a:lnSpc>
            </a:pPr>
            <a:r>
              <a:rPr lang="en-US"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3.5.2 DPBT</a:t>
            </a:r>
            <a:r>
              <a:rPr lang="zh-CN"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en-US"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自动化实现</a:t>
            </a:r>
            <a:endParaRPr lang="zh-CN"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endParaRPr lang="zh-CN" altLang="zh-CN" sz="1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73080578"/>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96245" y="164350"/>
            <a:ext cx="4752528" cy="571500"/>
          </a:xfrm>
        </p:spPr>
        <p:txBody>
          <a:bodyPr/>
          <a:lstStyle/>
          <a:p>
            <a:r>
              <a:rPr lang="en-US" altLang="zh-CN" dirty="0">
                <a:latin typeface="微软雅黑" panose="020B0503020204020204" pitchFamily="34" charset="-122"/>
                <a:ea typeface="微软雅黑" panose="020B0503020204020204" pitchFamily="34" charset="-122"/>
              </a:rPr>
              <a:t>3.5.1</a:t>
            </a:r>
            <a:r>
              <a:rPr lang="zh-CN" altLang="en-US" dirty="0">
                <a:latin typeface="微软雅黑" panose="020B0503020204020204" pitchFamily="34" charset="-122"/>
                <a:ea typeface="微软雅黑" panose="020B0503020204020204" pitchFamily="34" charset="-122"/>
              </a:rPr>
              <a:t> 常见的</a:t>
            </a:r>
            <a:r>
              <a:rPr lang="zh-CN" altLang="zh-CN" dirty="0">
                <a:latin typeface="微软雅黑" panose="020B0503020204020204" pitchFamily="34" charset="-122"/>
                <a:ea typeface="微软雅黑" panose="020B0503020204020204" pitchFamily="34" charset="-122"/>
              </a:rPr>
              <a:t>缺陷模式</a:t>
            </a:r>
            <a:endParaRPr lang="en-US" altLang="zh-CN" dirty="0">
              <a:latin typeface="微软雅黑" panose="020B0503020204020204" pitchFamily="34" charset="-122"/>
              <a:ea typeface="微软雅黑" panose="020B0503020204020204" pitchFamily="34" charset="-122"/>
            </a:endParaRPr>
          </a:p>
        </p:txBody>
      </p:sp>
      <p:sp>
        <p:nvSpPr>
          <p:cNvPr id="78851" name="Rectangle 3"/>
          <p:cNvSpPr>
            <a:spLocks noGrp="1" noChangeArrowheads="1"/>
          </p:cNvSpPr>
          <p:nvPr>
            <p:ph type="body" idx="1"/>
          </p:nvPr>
        </p:nvSpPr>
        <p:spPr>
          <a:xfrm>
            <a:off x="1365365" y="1188313"/>
            <a:ext cx="2855596" cy="2985527"/>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故障模型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安全漏洞模型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性能模型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并发故障模型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不良习惯模型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代码国际化模型</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易诱骗代码模型</a:t>
            </a:r>
            <a:endParaRPr lang="en-US" altLang="zh-CN" sz="1800" dirty="0">
              <a:effectLst>
                <a:outerShdw blurRad="38100" dist="38100" dir="2700000" algn="tl">
                  <a:srgbClr val="FFFFFF"/>
                </a:outerShdw>
              </a:effectLst>
              <a:latin typeface="宋体"/>
              <a:ea typeface="宋体"/>
              <a:cs typeface="宋体"/>
            </a:endParaRPr>
          </a:p>
        </p:txBody>
      </p:sp>
      <p:pic>
        <p:nvPicPr>
          <p:cNvPr id="140292" name="Picture 4" descr="http://vif.tugraz.at/uploads/pics/model-based_02.jpg"/>
          <p:cNvPicPr>
            <a:picLocks noChangeAspect="1" noChangeArrowheads="1"/>
          </p:cNvPicPr>
          <p:nvPr/>
        </p:nvPicPr>
        <p:blipFill>
          <a:blip r:embed="rId3" cstate="print"/>
          <a:srcRect/>
          <a:stretch>
            <a:fillRect/>
          </a:stretch>
        </p:blipFill>
        <p:spPr bwMode="auto">
          <a:xfrm>
            <a:off x="4923040" y="1383619"/>
            <a:ext cx="2307896" cy="2790221"/>
          </a:xfrm>
          <a:prstGeom prst="rect">
            <a:avLst/>
          </a:prstGeom>
          <a:noFill/>
        </p:spPr>
      </p:pic>
    </p:spTree>
    <p:extLst>
      <p:ext uri="{BB962C8B-B14F-4D97-AF65-F5344CB8AC3E}">
        <p14:creationId xmlns:p14="http://schemas.microsoft.com/office/powerpoint/2010/main" val="142875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51621" y="147398"/>
            <a:ext cx="5421795" cy="571500"/>
          </a:xfrm>
        </p:spPr>
        <p:txBody>
          <a:bodyPr>
            <a:normAutofit/>
          </a:bodyPr>
          <a:lstStyle/>
          <a:p>
            <a:r>
              <a:rPr lang="en-US" altLang="zh-CN" dirty="0">
                <a:latin typeface="微软雅黑" panose="020B0503020204020204" pitchFamily="34" charset="-122"/>
                <a:ea typeface="微软雅黑" panose="020B0503020204020204" pitchFamily="34" charset="-122"/>
              </a:rPr>
              <a:t>3.5.2</a:t>
            </a:r>
            <a:r>
              <a:rPr lang="zh-CN" altLang="en-US" dirty="0">
                <a:latin typeface="微软雅黑" panose="020B0503020204020204" pitchFamily="34" charset="-122"/>
                <a:ea typeface="微软雅黑" panose="020B0503020204020204" pitchFamily="34" charset="-122"/>
              </a:rPr>
              <a:t> </a:t>
            </a:r>
            <a:r>
              <a:rPr lang="en-US" altLang="zh-CN" sz="2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DPBT</a:t>
            </a:r>
            <a:r>
              <a:rPr lang="zh-CN" altLang="zh-CN" sz="2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en-US" sz="28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自动化实现</a:t>
            </a:r>
            <a:endParaRPr lang="en-US" altLang="zh-CN" dirty="0">
              <a:latin typeface="微软雅黑" panose="020B0503020204020204" pitchFamily="34" charset="-122"/>
              <a:ea typeface="微软雅黑" panose="020B0503020204020204" pitchFamily="34" charset="-122"/>
            </a:endParaRPr>
          </a:p>
        </p:txBody>
      </p:sp>
      <p:sp>
        <p:nvSpPr>
          <p:cNvPr id="79875" name="Rectangle 3"/>
          <p:cNvSpPr>
            <a:spLocks noGrp="1" noChangeArrowheads="1"/>
          </p:cNvSpPr>
          <p:nvPr>
            <p:ph type="body" idx="1"/>
          </p:nvPr>
        </p:nvSpPr>
        <p:spPr>
          <a:xfrm>
            <a:off x="1655676" y="1499177"/>
            <a:ext cx="5832648" cy="3039666"/>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预处理</a:t>
            </a:r>
            <a:r>
              <a:rPr lang="en-US" altLang="zh-CN" sz="1800" dirty="0">
                <a:effectLst>
                  <a:outerShdw blurRad="38100" dist="38100" dir="2700000" algn="tl">
                    <a:srgbClr val="FFFFFF"/>
                  </a:outerShdw>
                </a:effectLst>
                <a:ea typeface="宋体"/>
                <a:cs typeface="宋体"/>
              </a:rPr>
              <a:t>/</a:t>
            </a:r>
            <a:r>
              <a:rPr lang="zh-CN" altLang="en-US" sz="1800" dirty="0">
                <a:effectLst>
                  <a:outerShdw blurRad="38100" dist="38100" dir="2700000" algn="tl">
                    <a:srgbClr val="FFFFFF"/>
                  </a:outerShdw>
                </a:effectLst>
                <a:ea typeface="宋体"/>
                <a:cs typeface="宋体"/>
              </a:rPr>
              <a:t>预编译</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词法分析</a:t>
            </a:r>
            <a:r>
              <a:rPr lang="en-US" altLang="zh-CN" sz="1800" dirty="0">
                <a:effectLst>
                  <a:outerShdw blurRad="38100" dist="38100" dir="2700000" algn="tl">
                    <a:srgbClr val="FFFFFF"/>
                  </a:outerShdw>
                </a:effectLst>
                <a:ea typeface="宋体"/>
                <a:cs typeface="宋体"/>
              </a:rPr>
              <a:t>(Lexical Analysis)</a:t>
            </a:r>
            <a:endParaRPr lang="zh-CN" altLang="zh-CN" sz="1800" dirty="0">
              <a:effectLst>
                <a:outerShdw blurRad="38100" dist="38100" dir="2700000" algn="tl">
                  <a:srgbClr val="FFFFFF"/>
                </a:outerShdw>
              </a:effectLst>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语法分析</a:t>
            </a:r>
            <a:r>
              <a:rPr lang="en-US" altLang="zh-CN" sz="1800" dirty="0">
                <a:effectLst>
                  <a:outerShdw blurRad="38100" dist="38100" dir="2700000" algn="tl">
                    <a:srgbClr val="FFFFFF"/>
                  </a:outerShdw>
                </a:effectLst>
                <a:ea typeface="宋体"/>
                <a:cs typeface="宋体"/>
              </a:rPr>
              <a:t>( Parsing) </a:t>
            </a:r>
            <a:r>
              <a:rPr lang="zh-CN" altLang="en-US" sz="1800" dirty="0">
                <a:effectLst>
                  <a:outerShdw blurRad="38100" dist="38100" dir="2700000" algn="tl">
                    <a:srgbClr val="FFFFFF"/>
                  </a:outerShdw>
                </a:effectLst>
                <a:ea typeface="宋体"/>
                <a:cs typeface="宋体"/>
              </a:rPr>
              <a:t>和语义处理</a:t>
            </a:r>
            <a:r>
              <a:rPr lang="en-US" altLang="zh-CN" sz="1800" dirty="0">
                <a:effectLst>
                  <a:outerShdw blurRad="38100" dist="38100" dir="2700000" algn="tl">
                    <a:srgbClr val="FFFFFF"/>
                  </a:outerShdw>
                </a:effectLst>
                <a:ea typeface="宋体"/>
                <a:cs typeface="宋体"/>
              </a:rPr>
              <a:t>( Semantic Analysis)</a:t>
            </a:r>
            <a:endParaRPr lang="zh-CN" altLang="zh-CN" sz="1800" dirty="0">
              <a:effectLst>
                <a:outerShdw blurRad="38100" dist="38100" dir="2700000" algn="tl">
                  <a:srgbClr val="FFFFFF"/>
                </a:outerShdw>
              </a:effectLst>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抽象语法树生成</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控制流图生成</a:t>
            </a:r>
          </a:p>
          <a:p>
            <a:pPr marL="266700" indent="-266700" eaLnBrk="0" hangingPunct="0">
              <a:spcBef>
                <a:spcPct val="0"/>
              </a:spcBef>
              <a:buClr>
                <a:srgbClr val="91AC4E"/>
              </a:buClr>
              <a:buSzPct val="80000"/>
              <a:buFont typeface="Wingdings" pitchFamily="2" charset="2"/>
              <a:buChar char="p"/>
              <a:defRPr/>
            </a:pPr>
            <a:r>
              <a:rPr lang="en-US" altLang="zh-CN" sz="1800" dirty="0">
                <a:effectLst>
                  <a:outerShdw blurRad="38100" dist="38100" dir="2700000" algn="tl">
                    <a:srgbClr val="FFFFFF"/>
                  </a:outerShdw>
                </a:effectLst>
                <a:ea typeface="宋体"/>
                <a:cs typeface="宋体"/>
              </a:rPr>
              <a:t>IP </a:t>
            </a:r>
            <a:r>
              <a:rPr lang="zh-CN" altLang="en-US" sz="1800" dirty="0">
                <a:effectLst>
                  <a:outerShdw blurRad="38100" dist="38100" dir="2700000" algn="tl">
                    <a:srgbClr val="FFFFFF"/>
                  </a:outerShdw>
                </a:effectLst>
                <a:ea typeface="宋体"/>
                <a:cs typeface="宋体"/>
              </a:rPr>
              <a:t>扫描</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ea typeface="宋体"/>
                <a:cs typeface="宋体"/>
              </a:rPr>
              <a:t>人工确认</a:t>
            </a:r>
            <a:endParaRPr lang="en-US" altLang="zh-CN" sz="1800" dirty="0">
              <a:effectLst>
                <a:outerShdw blurRad="38100" dist="38100" dir="2700000" algn="tl">
                  <a:srgbClr val="FFFFFF"/>
                </a:outerShdw>
              </a:effectLst>
              <a:ea typeface="宋体"/>
              <a:cs typeface="宋体"/>
            </a:endParaRPr>
          </a:p>
        </p:txBody>
      </p:sp>
      <p:sp>
        <p:nvSpPr>
          <p:cNvPr id="2" name="文本框 1">
            <a:extLst>
              <a:ext uri="{FF2B5EF4-FFF2-40B4-BE49-F238E27FC236}">
                <a16:creationId xmlns:a16="http://schemas.microsoft.com/office/drawing/2014/main" id="{18BCC609-645C-F84F-1B72-BC4FC37E697F}"/>
              </a:ext>
            </a:extLst>
          </p:cNvPr>
          <p:cNvSpPr txBox="1"/>
          <p:nvPr/>
        </p:nvSpPr>
        <p:spPr>
          <a:xfrm>
            <a:off x="1023730" y="884583"/>
            <a:ext cx="3654142" cy="369332"/>
          </a:xfrm>
          <a:prstGeom prst="rect">
            <a:avLst/>
          </a:prstGeom>
          <a:noFill/>
        </p:spPr>
        <p:txBody>
          <a:bodyPr wrap="none" rtlCol="0">
            <a:spAutoFit/>
          </a:bodyPr>
          <a:lstStyle/>
          <a:p>
            <a:r>
              <a:rPr kumimoji="1" lang="en-US" altLang="zh-CN" dirty="0"/>
              <a:t>DPBT</a:t>
            </a:r>
            <a:r>
              <a:rPr kumimoji="1" lang="zh-CN" altLang="en-US" dirty="0"/>
              <a:t>：</a:t>
            </a:r>
            <a:r>
              <a:rPr kumimoji="1" lang="en-US" altLang="zh-CN" dirty="0"/>
              <a:t>Defect-Pattern-Based</a:t>
            </a:r>
            <a:r>
              <a:rPr kumimoji="1" lang="zh-CN" altLang="en-US" dirty="0"/>
              <a:t> </a:t>
            </a:r>
            <a:r>
              <a:rPr kumimoji="1" lang="en-US" altLang="zh-CN" dirty="0"/>
              <a:t>Testing</a:t>
            </a:r>
            <a:r>
              <a:rPr kumimoji="1" lang="zh-CN" altLang="en-US" dirty="0"/>
              <a:t> </a:t>
            </a:r>
          </a:p>
        </p:txBody>
      </p:sp>
    </p:spTree>
    <p:extLst>
      <p:ext uri="{BB962C8B-B14F-4D97-AF65-F5344CB8AC3E}">
        <p14:creationId xmlns:p14="http://schemas.microsoft.com/office/powerpoint/2010/main" val="226128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114" y="238030"/>
            <a:ext cx="4572555" cy="421481"/>
          </a:xfrm>
        </p:spPr>
        <p:txBody>
          <a:bodyPr>
            <a:normAutofit fontScale="90000"/>
          </a:bodyPr>
          <a:lstStyle/>
          <a:p>
            <a:r>
              <a:rPr lang="zh-CN" altLang="en-US" dirty="0">
                <a:latin typeface="微软雅黑" panose="020B0503020204020204" pitchFamily="34" charset="-122"/>
                <a:ea typeface="微软雅黑" panose="020B0503020204020204" pitchFamily="34" charset="-122"/>
              </a:rPr>
              <a:t>方法论：测试方法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7</a:t>
            </a:fld>
            <a:endParaRPr lang="en-US" altLang="zh-CN"/>
          </a:p>
        </p:txBody>
      </p:sp>
      <p:sp>
        <p:nvSpPr>
          <p:cNvPr id="6" name="Text Box 4"/>
          <p:cNvSpPr txBox="1">
            <a:spLocks noChangeArrowheads="1"/>
          </p:cNvSpPr>
          <p:nvPr/>
        </p:nvSpPr>
        <p:spPr bwMode="auto">
          <a:xfrm>
            <a:off x="1124330" y="1403462"/>
            <a:ext cx="3212539" cy="2236190"/>
          </a:xfrm>
          <a:prstGeom prst="rect">
            <a:avLst/>
          </a:prstGeom>
          <a:solidFill>
            <a:srgbClr val="FFFFFF">
              <a:alpha val="40000"/>
            </a:srgbClr>
          </a:solidFill>
          <a:ln w="9525">
            <a:noFill/>
            <a:miter lim="800000"/>
            <a:headEnd/>
            <a:tailEnd/>
          </a:ln>
          <a:effectLst/>
        </p:spPr>
        <p:txBody>
          <a:bodyPr wrap="square" lIns="0" tIns="0" rIns="0" bIns="0">
            <a:spAutoFit/>
          </a:bodyPr>
          <a:lstStyle/>
          <a:p>
            <a:pPr marL="257175" indent="-257175">
              <a:lnSpc>
                <a:spcPct val="150000"/>
              </a:lnSpc>
              <a:buClr>
                <a:schemeClr val="accent1"/>
              </a:buClr>
              <a:buSzPct val="75000"/>
              <a:buFont typeface="Wingdings" charset="2"/>
              <a:buChar char="p"/>
              <a:defRPr/>
            </a:pPr>
            <a:r>
              <a:rPr lang="zh-CN" altLang="en-US" sz="2000" b="1" dirty="0">
                <a:effectLst>
                  <a:outerShdw blurRad="38100" dist="38100" dir="2700000" algn="tl">
                    <a:srgbClr val="FFFFFF"/>
                  </a:outerShdw>
                </a:effectLst>
                <a:latin typeface="宋体"/>
                <a:ea typeface="宋体"/>
                <a:cs typeface="宋体"/>
              </a:rPr>
              <a:t>上下文驱动方法</a:t>
            </a:r>
          </a:p>
          <a:p>
            <a:pPr marL="257175" indent="-257175">
              <a:lnSpc>
                <a:spcPct val="150000"/>
              </a:lnSpc>
              <a:buClr>
                <a:schemeClr val="accent1"/>
              </a:buClr>
              <a:buSzPct val="75000"/>
              <a:buFont typeface="Wingdings" charset="2"/>
              <a:buChar char="p"/>
              <a:defRPr/>
            </a:pPr>
            <a:r>
              <a:rPr lang="en-US" altLang="en-US" sz="2000" b="1" dirty="0">
                <a:effectLst>
                  <a:outerShdw blurRad="38100" dist="38100" dir="2700000" algn="tl">
                    <a:srgbClr val="FFFFFF"/>
                  </a:outerShdw>
                </a:effectLst>
                <a:latin typeface="宋体"/>
                <a:ea typeface="宋体"/>
                <a:cs typeface="宋体"/>
              </a:rPr>
              <a:t>基于需求验证的方法</a:t>
            </a:r>
            <a:endParaRPr lang="zh-CN" altLang="en-US" sz="2000" b="1" dirty="0">
              <a:effectLst>
                <a:outerShdw blurRad="38100" dist="38100" dir="2700000" algn="tl">
                  <a:srgbClr val="FFFFFF"/>
                </a:outerShdw>
              </a:effectLst>
              <a:latin typeface="宋体"/>
              <a:ea typeface="宋体"/>
              <a:cs typeface="宋体"/>
            </a:endParaRPr>
          </a:p>
          <a:p>
            <a:pPr marL="257175" indent="-257175">
              <a:lnSpc>
                <a:spcPct val="150000"/>
              </a:lnSpc>
              <a:buClr>
                <a:schemeClr val="accent1"/>
              </a:buClr>
              <a:buSzPct val="75000"/>
              <a:buFont typeface="Wingdings" charset="2"/>
              <a:buChar char="p"/>
              <a:defRPr/>
            </a:pPr>
            <a:r>
              <a:rPr lang="en-US" altLang="en-US" sz="2000" b="1" dirty="0">
                <a:effectLst>
                  <a:outerShdw blurRad="38100" dist="38100" dir="2700000" algn="tl">
                    <a:srgbClr val="FFFFFF"/>
                  </a:outerShdw>
                </a:effectLst>
                <a:latin typeface="宋体"/>
                <a:ea typeface="宋体"/>
                <a:cs typeface="宋体"/>
              </a:rPr>
              <a:t>基于场景的测试方法</a:t>
            </a:r>
            <a:endParaRPr lang="zh-CN" altLang="en-US" sz="2000" b="1" dirty="0">
              <a:effectLst>
                <a:outerShdw blurRad="38100" dist="38100" dir="2700000" algn="tl">
                  <a:srgbClr val="FFFFFF"/>
                </a:outerShdw>
              </a:effectLst>
              <a:latin typeface="宋体"/>
              <a:ea typeface="宋体"/>
              <a:cs typeface="宋体"/>
            </a:endParaRPr>
          </a:p>
          <a:p>
            <a:pPr marL="257175" indent="-257175">
              <a:lnSpc>
                <a:spcPct val="150000"/>
              </a:lnSpc>
              <a:buClr>
                <a:schemeClr val="accent1"/>
              </a:buClr>
              <a:buSzPct val="75000"/>
              <a:buFont typeface="Wingdings" charset="2"/>
              <a:buChar char="p"/>
              <a:defRPr/>
            </a:pPr>
            <a:r>
              <a:rPr lang="zh-CN" altLang="en-US" sz="2000" b="1" dirty="0">
                <a:effectLst>
                  <a:outerShdw blurRad="38100" dist="38100" dir="2700000" algn="tl">
                    <a:srgbClr val="FFFFFF"/>
                  </a:outerShdw>
                </a:effectLst>
                <a:latin typeface="宋体"/>
                <a:ea typeface="宋体"/>
                <a:cs typeface="宋体"/>
              </a:rPr>
              <a:t>基于模型的</a:t>
            </a:r>
            <a:r>
              <a:rPr lang="en-US" altLang="en-US" sz="2000" b="1" dirty="0">
                <a:effectLst>
                  <a:outerShdw blurRad="38100" dist="38100" dir="2700000" algn="tl">
                    <a:srgbClr val="FFFFFF"/>
                  </a:outerShdw>
                </a:effectLst>
                <a:latin typeface="宋体"/>
                <a:ea typeface="宋体"/>
                <a:cs typeface="宋体"/>
              </a:rPr>
              <a:t>方法</a:t>
            </a:r>
            <a:endParaRPr lang="zh-CN" altLang="en-US" sz="2000" b="1" dirty="0">
              <a:effectLst>
                <a:outerShdw blurRad="38100" dist="38100" dir="2700000" algn="tl">
                  <a:srgbClr val="FFFFFF"/>
                </a:outerShdw>
              </a:effectLst>
              <a:latin typeface="宋体"/>
              <a:ea typeface="宋体"/>
              <a:cs typeface="宋体"/>
            </a:endParaRPr>
          </a:p>
          <a:p>
            <a:pPr marL="257175" indent="-257175">
              <a:lnSpc>
                <a:spcPct val="150000"/>
              </a:lnSpc>
              <a:buClr>
                <a:schemeClr val="accent1"/>
              </a:buClr>
              <a:buSzPct val="75000"/>
              <a:buFont typeface="Wingdings" charset="2"/>
              <a:buChar char="p"/>
              <a:defRPr/>
            </a:pPr>
            <a:r>
              <a:rPr lang="en-US" altLang="en-US" sz="2000" b="1" dirty="0">
                <a:effectLst>
                  <a:outerShdw blurRad="38100" dist="38100" dir="2700000" algn="tl">
                    <a:srgbClr val="FFFFFF"/>
                  </a:outerShdw>
                </a:effectLst>
                <a:latin typeface="宋体"/>
                <a:ea typeface="宋体"/>
                <a:cs typeface="宋体"/>
              </a:rPr>
              <a:t>基于经验的方法</a:t>
            </a:r>
            <a:endParaRPr lang="zh-CN" altLang="en-US" sz="2000" b="1" dirty="0">
              <a:effectLst>
                <a:outerShdw blurRad="38100" dist="38100" dir="2700000" algn="tl">
                  <a:srgbClr val="FFFFFF"/>
                </a:outerShdw>
              </a:effectLst>
              <a:latin typeface="宋体"/>
              <a:ea typeface="宋体"/>
              <a:cs typeface="宋体"/>
            </a:endParaRPr>
          </a:p>
        </p:txBody>
      </p:sp>
      <p:sp>
        <p:nvSpPr>
          <p:cNvPr id="7" name="右大括号 6"/>
          <p:cNvSpPr/>
          <p:nvPr/>
        </p:nvSpPr>
        <p:spPr bwMode="auto">
          <a:xfrm>
            <a:off x="6192180" y="2301720"/>
            <a:ext cx="378042" cy="1350150"/>
          </a:xfrm>
          <a:prstGeom prst="rightBrace">
            <a:avLst>
              <a:gd name="adj1" fmla="val 36869"/>
              <a:gd name="adj2" fmla="val 50000"/>
            </a:avLst>
          </a:prstGeom>
          <a:noFill/>
          <a:ln w="28575" cap="flat" cmpd="sng" algn="ctr">
            <a:solidFill>
              <a:schemeClr val="accent2">
                <a:lumMod val="20000"/>
                <a:lumOff val="8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zh-CN" altLang="en-US" sz="1350" i="1">
              <a:latin typeface="Arial" charset="0"/>
              <a:ea typeface="宋体" pitchFamily="2" charset="-122"/>
            </a:endParaRPr>
          </a:p>
        </p:txBody>
      </p:sp>
      <p:pic>
        <p:nvPicPr>
          <p:cNvPr id="3" name="图片 2" descr="testing-and-test-automatio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920" y="1477531"/>
            <a:ext cx="4172415" cy="2796769"/>
          </a:xfrm>
          <a:prstGeom prst="rect">
            <a:avLst/>
          </a:prstGeom>
        </p:spPr>
      </p:pic>
    </p:spTree>
    <p:extLst>
      <p:ext uri="{BB962C8B-B14F-4D97-AF65-F5344CB8AC3E}">
        <p14:creationId xmlns:p14="http://schemas.microsoft.com/office/powerpoint/2010/main" val="1887225855"/>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73682" y="113952"/>
            <a:ext cx="4050495" cy="681872"/>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zh-CN" altLang="en-US" sz="2800" b="1" dirty="0">
                <a:solidFill>
                  <a:srgbClr val="0070C0"/>
                </a:solidFill>
                <a:latin typeface="微软雅黑" panose="020B0503020204020204" pitchFamily="34" charset="-122"/>
                <a:ea typeface="微软雅黑" panose="020B0503020204020204" pitchFamily="34" charset="-122"/>
              </a:rPr>
              <a:t>实现的通用框架</a:t>
            </a:r>
          </a:p>
        </p:txBody>
      </p:sp>
      <p:sp>
        <p:nvSpPr>
          <p:cNvPr id="5" name="椭圆 4"/>
          <p:cNvSpPr/>
          <p:nvPr/>
        </p:nvSpPr>
        <p:spPr>
          <a:xfrm>
            <a:off x="950635" y="2626497"/>
            <a:ext cx="1133607" cy="33146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OWASP</a:t>
            </a:r>
          </a:p>
        </p:txBody>
      </p:sp>
      <p:cxnSp>
        <p:nvCxnSpPr>
          <p:cNvPr id="6" name="直线箭头连接符 5"/>
          <p:cNvCxnSpPr>
            <a:cxnSpLocks/>
            <a:stCxn id="15" idx="2"/>
            <a:endCxn id="7" idx="0"/>
          </p:cNvCxnSpPr>
          <p:nvPr/>
        </p:nvCxnSpPr>
        <p:spPr>
          <a:xfrm flipH="1">
            <a:off x="5094282" y="1758683"/>
            <a:ext cx="3089" cy="596630"/>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7" name="矩形 6"/>
          <p:cNvSpPr/>
          <p:nvPr/>
        </p:nvSpPr>
        <p:spPr>
          <a:xfrm>
            <a:off x="4473298" y="2355313"/>
            <a:ext cx="1241968" cy="41661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程序状态空间</a:t>
            </a:r>
          </a:p>
        </p:txBody>
      </p:sp>
      <p:cxnSp>
        <p:nvCxnSpPr>
          <p:cNvPr id="8" name="直线箭头连接符 7"/>
          <p:cNvCxnSpPr>
            <a:cxnSpLocks/>
            <a:stCxn id="7" idx="2"/>
            <a:endCxn id="10" idx="0"/>
          </p:cNvCxnSpPr>
          <p:nvPr/>
        </p:nvCxnSpPr>
        <p:spPr>
          <a:xfrm>
            <a:off x="5094282" y="2771926"/>
            <a:ext cx="12441" cy="532509"/>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9" name="圆角矩形 9"/>
          <p:cNvSpPr/>
          <p:nvPr/>
        </p:nvSpPr>
        <p:spPr>
          <a:xfrm>
            <a:off x="2744810" y="3320138"/>
            <a:ext cx="665753" cy="569213"/>
          </a:xfrm>
          <a:prstGeom prst="roundRect">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缺陷模式</a:t>
            </a:r>
          </a:p>
        </p:txBody>
      </p:sp>
      <p:sp>
        <p:nvSpPr>
          <p:cNvPr id="10" name="矩形 9"/>
          <p:cNvSpPr/>
          <p:nvPr/>
        </p:nvSpPr>
        <p:spPr>
          <a:xfrm>
            <a:off x="4251415" y="3304435"/>
            <a:ext cx="1710614" cy="58491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基于缺陷模式的</a:t>
            </a:r>
          </a:p>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逻辑表达式</a:t>
            </a:r>
          </a:p>
        </p:txBody>
      </p:sp>
      <p:cxnSp>
        <p:nvCxnSpPr>
          <p:cNvPr id="11" name="直线箭头连接符 22"/>
          <p:cNvCxnSpPr>
            <a:cxnSpLocks/>
            <a:stCxn id="9" idx="3"/>
            <a:endCxn id="10" idx="1"/>
          </p:cNvCxnSpPr>
          <p:nvPr/>
        </p:nvCxnSpPr>
        <p:spPr>
          <a:xfrm flipV="1">
            <a:off x="3410563" y="3596893"/>
            <a:ext cx="840853" cy="7852"/>
          </a:xfrm>
          <a:prstGeom prst="straightConnector1">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cxnSp>
        <p:nvCxnSpPr>
          <p:cNvPr id="12" name="直线箭头连接符 17"/>
          <p:cNvCxnSpPr/>
          <p:nvPr/>
        </p:nvCxnSpPr>
        <p:spPr>
          <a:xfrm flipV="1">
            <a:off x="1387370" y="1543996"/>
            <a:ext cx="696872" cy="7113"/>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3" name="矩形 12"/>
          <p:cNvSpPr/>
          <p:nvPr/>
        </p:nvSpPr>
        <p:spPr>
          <a:xfrm>
            <a:off x="2129666" y="1262363"/>
            <a:ext cx="980694" cy="56921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20" dirty="0">
                <a:solidFill>
                  <a:schemeClr val="tx1"/>
                </a:solidFill>
                <a:latin typeface="Microsoft YaHei" panose="020B0503020204020204" pitchFamily="34" charset="-122"/>
                <a:ea typeface="Microsoft YaHei" panose="020B0503020204020204" pitchFamily="34" charset="-122"/>
                <a:sym typeface="+mn-ea"/>
              </a:rPr>
              <a:t>抽象</a:t>
            </a:r>
          </a:p>
          <a:p>
            <a:pPr lvl="0" algn="ctr"/>
            <a:r>
              <a:rPr lang="zh-CN" altLang="en-US" sz="1620" dirty="0">
                <a:solidFill>
                  <a:schemeClr val="tx1"/>
                </a:solidFill>
                <a:latin typeface="Microsoft YaHei" panose="020B0503020204020204" pitchFamily="34" charset="-122"/>
                <a:ea typeface="Microsoft YaHei" panose="020B0503020204020204" pitchFamily="34" charset="-122"/>
                <a:sym typeface="+mn-ea"/>
              </a:rPr>
              <a:t>语法树</a:t>
            </a:r>
          </a:p>
        </p:txBody>
      </p:sp>
      <p:cxnSp>
        <p:nvCxnSpPr>
          <p:cNvPr id="14" name="直线箭头连接符 19"/>
          <p:cNvCxnSpPr>
            <a:cxnSpLocks/>
            <a:stCxn id="13" idx="3"/>
            <a:endCxn id="15" idx="1"/>
          </p:cNvCxnSpPr>
          <p:nvPr/>
        </p:nvCxnSpPr>
        <p:spPr>
          <a:xfrm flipV="1">
            <a:off x="3110360" y="1524375"/>
            <a:ext cx="1294140" cy="22596"/>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5" name="矩形 14"/>
          <p:cNvSpPr/>
          <p:nvPr/>
        </p:nvSpPr>
        <p:spPr>
          <a:xfrm>
            <a:off x="4404500" y="1290066"/>
            <a:ext cx="1385742" cy="46861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数据流等基本分析方法</a:t>
            </a:r>
          </a:p>
        </p:txBody>
      </p:sp>
      <p:sp>
        <p:nvSpPr>
          <p:cNvPr id="16" name="左大括号 15"/>
          <p:cNvSpPr/>
          <p:nvPr/>
        </p:nvSpPr>
        <p:spPr>
          <a:xfrm>
            <a:off x="5804213" y="892711"/>
            <a:ext cx="282645" cy="12865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60">
              <a:latin typeface="Microsoft YaHei" panose="020B0503020204020204" pitchFamily="34" charset="-122"/>
              <a:ea typeface="Microsoft YaHei" panose="020B0503020204020204" pitchFamily="34" charset="-122"/>
            </a:endParaRPr>
          </a:p>
        </p:txBody>
      </p:sp>
      <p:sp>
        <p:nvSpPr>
          <p:cNvPr id="17" name="文本框 16"/>
          <p:cNvSpPr txBox="1"/>
          <p:nvPr/>
        </p:nvSpPr>
        <p:spPr>
          <a:xfrm>
            <a:off x="1620812" y="1219043"/>
            <a:ext cx="508473" cy="286232"/>
          </a:xfrm>
          <a:prstGeom prst="rect">
            <a:avLst/>
          </a:prstGeom>
          <a:noFill/>
        </p:spPr>
        <p:txBody>
          <a:bodyPr wrap="none" rtlCol="0">
            <a:spAutoFit/>
          </a:bodyPr>
          <a:lstStyle/>
          <a:p>
            <a:pPr algn="ctr"/>
            <a:r>
              <a:rPr lang="zh-CN" altLang="en-US" sz="1260" dirty="0">
                <a:latin typeface="Microsoft YaHei" panose="020B0503020204020204" pitchFamily="34" charset="-122"/>
                <a:ea typeface="Microsoft YaHei" panose="020B0503020204020204" pitchFamily="34" charset="-122"/>
              </a:rPr>
              <a:t>解析</a:t>
            </a:r>
          </a:p>
        </p:txBody>
      </p:sp>
      <p:sp>
        <p:nvSpPr>
          <p:cNvPr id="18" name="椭圆 17"/>
          <p:cNvSpPr/>
          <p:nvPr/>
        </p:nvSpPr>
        <p:spPr>
          <a:xfrm>
            <a:off x="981023" y="3861502"/>
            <a:ext cx="1039887" cy="30597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CERT</a:t>
            </a:r>
          </a:p>
        </p:txBody>
      </p:sp>
      <p:sp>
        <p:nvSpPr>
          <p:cNvPr id="19" name="椭圆 18"/>
          <p:cNvSpPr/>
          <p:nvPr/>
        </p:nvSpPr>
        <p:spPr>
          <a:xfrm>
            <a:off x="1025484" y="3247261"/>
            <a:ext cx="929665" cy="37490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CWE</a:t>
            </a:r>
          </a:p>
        </p:txBody>
      </p:sp>
      <p:sp>
        <p:nvSpPr>
          <p:cNvPr id="20" name="椭圆 19"/>
          <p:cNvSpPr/>
          <p:nvPr/>
        </p:nvSpPr>
        <p:spPr>
          <a:xfrm>
            <a:off x="6165297" y="755338"/>
            <a:ext cx="1165996"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函数调用</a:t>
            </a:r>
          </a:p>
        </p:txBody>
      </p:sp>
      <p:sp>
        <p:nvSpPr>
          <p:cNvPr id="21" name="椭圆 20"/>
          <p:cNvSpPr/>
          <p:nvPr/>
        </p:nvSpPr>
        <p:spPr>
          <a:xfrm>
            <a:off x="6165122" y="1181685"/>
            <a:ext cx="1166170" cy="30404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SSA</a:t>
            </a:r>
          </a:p>
        </p:txBody>
      </p:sp>
      <p:sp>
        <p:nvSpPr>
          <p:cNvPr id="22" name="椭圆 21"/>
          <p:cNvSpPr/>
          <p:nvPr/>
        </p:nvSpPr>
        <p:spPr>
          <a:xfrm>
            <a:off x="6165122" y="1588954"/>
            <a:ext cx="1166170" cy="30062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指向分析</a:t>
            </a:r>
          </a:p>
        </p:txBody>
      </p:sp>
      <p:sp>
        <p:nvSpPr>
          <p:cNvPr id="23" name="椭圆 22"/>
          <p:cNvSpPr/>
          <p:nvPr/>
        </p:nvSpPr>
        <p:spPr>
          <a:xfrm>
            <a:off x="6165296" y="1980712"/>
            <a:ext cx="1166170" cy="27721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前后支配</a:t>
            </a:r>
          </a:p>
        </p:txBody>
      </p:sp>
      <p:sp>
        <p:nvSpPr>
          <p:cNvPr id="24" name="椭圆 23"/>
          <p:cNvSpPr/>
          <p:nvPr/>
        </p:nvSpPr>
        <p:spPr>
          <a:xfrm>
            <a:off x="7409729" y="810101"/>
            <a:ext cx="983516" cy="40193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Mod-effect</a:t>
            </a:r>
          </a:p>
        </p:txBody>
      </p:sp>
      <p:sp>
        <p:nvSpPr>
          <p:cNvPr id="25" name="椭圆 24"/>
          <p:cNvSpPr/>
          <p:nvPr/>
        </p:nvSpPr>
        <p:spPr>
          <a:xfrm>
            <a:off x="7435842" y="1283457"/>
            <a:ext cx="959757"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多态分析</a:t>
            </a:r>
          </a:p>
        </p:txBody>
      </p:sp>
      <p:sp>
        <p:nvSpPr>
          <p:cNvPr id="26" name="椭圆 25"/>
          <p:cNvSpPr/>
          <p:nvPr/>
        </p:nvSpPr>
        <p:spPr>
          <a:xfrm>
            <a:off x="7412083" y="1720899"/>
            <a:ext cx="983516" cy="47114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全局变量分析</a:t>
            </a:r>
          </a:p>
        </p:txBody>
      </p:sp>
      <p:cxnSp>
        <p:nvCxnSpPr>
          <p:cNvPr id="28" name="直线箭头连接符 22"/>
          <p:cNvCxnSpPr>
            <a:cxnSpLocks/>
            <a:stCxn id="5" idx="6"/>
            <a:endCxn id="9" idx="1"/>
          </p:cNvCxnSpPr>
          <p:nvPr/>
        </p:nvCxnSpPr>
        <p:spPr>
          <a:xfrm>
            <a:off x="2084242" y="2792230"/>
            <a:ext cx="660569" cy="812515"/>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2"/>
          <p:cNvCxnSpPr>
            <a:cxnSpLocks/>
            <a:stCxn id="18" idx="6"/>
            <a:endCxn id="9" idx="1"/>
          </p:cNvCxnSpPr>
          <p:nvPr/>
        </p:nvCxnSpPr>
        <p:spPr>
          <a:xfrm flipV="1">
            <a:off x="2020909" y="3604745"/>
            <a:ext cx="723901" cy="409746"/>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2"/>
          <p:cNvCxnSpPr>
            <a:cxnSpLocks/>
            <a:stCxn id="19" idx="6"/>
            <a:endCxn id="9" idx="1"/>
          </p:cNvCxnSpPr>
          <p:nvPr/>
        </p:nvCxnSpPr>
        <p:spPr>
          <a:xfrm>
            <a:off x="1955148" y="3434713"/>
            <a:ext cx="789662" cy="170032"/>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337225" y="1029938"/>
            <a:ext cx="786587" cy="448039"/>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抽象解释</a:t>
            </a:r>
          </a:p>
        </p:txBody>
      </p:sp>
      <p:sp>
        <p:nvSpPr>
          <p:cNvPr id="32" name="椭圆 31"/>
          <p:cNvSpPr/>
          <p:nvPr/>
        </p:nvSpPr>
        <p:spPr>
          <a:xfrm>
            <a:off x="3391047" y="1587047"/>
            <a:ext cx="840584" cy="37903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符号执行</a:t>
            </a:r>
          </a:p>
        </p:txBody>
      </p:sp>
      <p:sp>
        <p:nvSpPr>
          <p:cNvPr id="33" name="椭圆 32"/>
          <p:cNvSpPr/>
          <p:nvPr/>
        </p:nvSpPr>
        <p:spPr>
          <a:xfrm>
            <a:off x="3374984" y="2052988"/>
            <a:ext cx="946452" cy="30938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图可达</a:t>
            </a:r>
          </a:p>
        </p:txBody>
      </p:sp>
      <p:sp>
        <p:nvSpPr>
          <p:cNvPr id="34" name="爆炸形: 8 pt  81"/>
          <p:cNvSpPr/>
          <p:nvPr/>
        </p:nvSpPr>
        <p:spPr>
          <a:xfrm>
            <a:off x="326672" y="1029938"/>
            <a:ext cx="1402147" cy="1024487"/>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60" dirty="0">
                <a:solidFill>
                  <a:schemeClr val="tx1"/>
                </a:solidFill>
                <a:latin typeface="Microsoft YaHei" panose="020B0503020204020204" pitchFamily="34" charset="-122"/>
                <a:ea typeface="Microsoft YaHei" panose="020B0503020204020204" pitchFamily="34" charset="-122"/>
              </a:rPr>
              <a:t>被测源程序</a:t>
            </a:r>
          </a:p>
        </p:txBody>
      </p:sp>
      <p:sp>
        <p:nvSpPr>
          <p:cNvPr id="35" name="椭圆 34"/>
          <p:cNvSpPr/>
          <p:nvPr/>
        </p:nvSpPr>
        <p:spPr>
          <a:xfrm>
            <a:off x="7295743" y="2539280"/>
            <a:ext cx="860148" cy="4272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60" dirty="0">
                <a:solidFill>
                  <a:schemeClr val="tx1"/>
                </a:solidFill>
                <a:latin typeface="Microsoft YaHei" panose="020B0503020204020204" pitchFamily="34" charset="-122"/>
                <a:ea typeface="Microsoft YaHei" panose="020B0503020204020204" pitchFamily="34" charset="-122"/>
              </a:rPr>
              <a:t>SMT</a:t>
            </a:r>
          </a:p>
        </p:txBody>
      </p:sp>
      <p:cxnSp>
        <p:nvCxnSpPr>
          <p:cNvPr id="36" name="直线箭头连接符 14"/>
          <p:cNvCxnSpPr>
            <a:cxnSpLocks/>
            <a:stCxn id="10" idx="3"/>
            <a:endCxn id="39" idx="1"/>
          </p:cNvCxnSpPr>
          <p:nvPr/>
        </p:nvCxnSpPr>
        <p:spPr>
          <a:xfrm>
            <a:off x="5962030" y="3596894"/>
            <a:ext cx="1019273" cy="4040"/>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cxnSp>
        <p:nvCxnSpPr>
          <p:cNvPr id="37" name="直线箭头连接符 62"/>
          <p:cNvCxnSpPr>
            <a:cxnSpLocks/>
            <a:stCxn id="39" idx="2"/>
          </p:cNvCxnSpPr>
          <p:nvPr/>
        </p:nvCxnSpPr>
        <p:spPr>
          <a:xfrm>
            <a:off x="7725817" y="3777176"/>
            <a:ext cx="0" cy="436425"/>
          </a:xfrm>
          <a:prstGeom prst="straightConnector1">
            <a:avLst/>
          </a:prstGeom>
          <a:ln w="28575">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折角形 63"/>
          <p:cNvSpPr/>
          <p:nvPr/>
        </p:nvSpPr>
        <p:spPr>
          <a:xfrm>
            <a:off x="7216180" y="4183018"/>
            <a:ext cx="1019273" cy="352486"/>
          </a:xfrm>
          <a:prstGeom prst="foldedCorner">
            <a:avLst>
              <a:gd name="adj" fmla="val 50000"/>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检测结果</a:t>
            </a:r>
          </a:p>
        </p:txBody>
      </p:sp>
      <p:sp>
        <p:nvSpPr>
          <p:cNvPr id="39" name="矩形 38"/>
          <p:cNvSpPr/>
          <p:nvPr/>
        </p:nvSpPr>
        <p:spPr>
          <a:xfrm>
            <a:off x="6981303" y="3424690"/>
            <a:ext cx="1489028" cy="35248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逻辑表达式求解</a:t>
            </a:r>
          </a:p>
        </p:txBody>
      </p:sp>
      <p:cxnSp>
        <p:nvCxnSpPr>
          <p:cNvPr id="40" name="直线连接符 65"/>
          <p:cNvCxnSpPr>
            <a:cxnSpLocks/>
          </p:cNvCxnSpPr>
          <p:nvPr/>
        </p:nvCxnSpPr>
        <p:spPr>
          <a:xfrm flipH="1" flipV="1">
            <a:off x="7761366" y="2951750"/>
            <a:ext cx="1" cy="472940"/>
          </a:xfrm>
          <a:prstGeom prst="line">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sp>
        <p:nvSpPr>
          <p:cNvPr id="3" name="文本框 2">
            <a:extLst>
              <a:ext uri="{FF2B5EF4-FFF2-40B4-BE49-F238E27FC236}">
                <a16:creationId xmlns:a16="http://schemas.microsoft.com/office/drawing/2014/main" id="{10D2DA2A-339C-4DBA-7CA1-F2360888B474}"/>
              </a:ext>
            </a:extLst>
          </p:cNvPr>
          <p:cNvSpPr txBox="1"/>
          <p:nvPr/>
        </p:nvSpPr>
        <p:spPr>
          <a:xfrm>
            <a:off x="4154759" y="4324104"/>
            <a:ext cx="2857994" cy="461665"/>
          </a:xfrm>
          <a:prstGeom prst="rect">
            <a:avLst/>
          </a:prstGeom>
          <a:noFill/>
        </p:spPr>
        <p:txBody>
          <a:bodyPr wrap="square">
            <a:spAutoFit/>
          </a:bodyPr>
          <a:lstStyle/>
          <a:p>
            <a:r>
              <a:rPr lang="zh-CN" altLang="en-US" sz="1200" dirty="0">
                <a:solidFill>
                  <a:schemeClr val="bg1">
                    <a:lumMod val="50000"/>
                  </a:schemeClr>
                </a:solidFill>
                <a:latin typeface="Arial" panose="020B0604020202020204" pitchFamily="34" charset="0"/>
                <a:cs typeface="Arial" panose="020B0604020202020204" pitchFamily="34" charset="0"/>
              </a:rPr>
              <a:t>SSA：Static Single-Assignment</a:t>
            </a:r>
            <a:endParaRPr lang="en-US" altLang="zh-CN" sz="1200" dirty="0">
              <a:solidFill>
                <a:schemeClr val="bg1">
                  <a:lumMod val="50000"/>
                </a:schemeClr>
              </a:solidFill>
              <a:latin typeface="Arial" panose="020B0604020202020204" pitchFamily="34" charset="0"/>
              <a:cs typeface="Arial" panose="020B0604020202020204" pitchFamily="34" charset="0"/>
            </a:endParaRPr>
          </a:p>
          <a:p>
            <a:r>
              <a:rPr lang="en" altLang="zh-CN" sz="1200" dirty="0">
                <a:solidFill>
                  <a:schemeClr val="bg1">
                    <a:lumMod val="50000"/>
                  </a:schemeClr>
                </a:solidFill>
                <a:latin typeface="Arial" panose="020B0604020202020204" pitchFamily="34" charset="0"/>
                <a:cs typeface="Arial" panose="020B0604020202020204" pitchFamily="34" charset="0"/>
              </a:rPr>
              <a:t>SMT</a:t>
            </a:r>
            <a:r>
              <a:rPr lang="zh-CN" altLang="en" sz="1200" dirty="0">
                <a:solidFill>
                  <a:schemeClr val="bg1">
                    <a:lumMod val="50000"/>
                  </a:schemeClr>
                </a:solidFill>
                <a:latin typeface="Arial" panose="020B0604020202020204" pitchFamily="34" charset="0"/>
                <a:cs typeface="Arial" panose="020B0604020202020204" pitchFamily="34" charset="0"/>
              </a:rPr>
              <a:t>：</a:t>
            </a:r>
            <a:r>
              <a:rPr lang="en" altLang="zh-CN" sz="1200" dirty="0">
                <a:solidFill>
                  <a:schemeClr val="bg1">
                    <a:lumMod val="50000"/>
                  </a:schemeClr>
                </a:solidFill>
                <a:latin typeface="Arial" panose="020B0604020202020204" pitchFamily="34" charset="0"/>
                <a:cs typeface="Arial" panose="020B0604020202020204" pitchFamily="34" charset="0"/>
              </a:rPr>
              <a:t>satisfiability modulo theories</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41" name="文本框 40">
            <a:extLst>
              <a:ext uri="{FF2B5EF4-FFF2-40B4-BE49-F238E27FC236}">
                <a16:creationId xmlns:a16="http://schemas.microsoft.com/office/drawing/2014/main" id="{7E4BCBBA-2EF5-EFD8-8E4E-8CF8B4B0317A}"/>
              </a:ext>
            </a:extLst>
          </p:cNvPr>
          <p:cNvSpPr txBox="1"/>
          <p:nvPr/>
        </p:nvSpPr>
        <p:spPr>
          <a:xfrm>
            <a:off x="573682" y="4430714"/>
            <a:ext cx="3021120" cy="276999"/>
          </a:xfrm>
          <a:prstGeom prst="rect">
            <a:avLst/>
          </a:prstGeom>
          <a:noFill/>
        </p:spPr>
        <p:txBody>
          <a:bodyPr wrap="square">
            <a:spAutoFit/>
          </a:bodyPr>
          <a:lstStyle/>
          <a:p>
            <a:r>
              <a:rPr lang="en" altLang="zh-CN" sz="1200" dirty="0">
                <a:solidFill>
                  <a:schemeClr val="bg1">
                    <a:lumMod val="50000"/>
                  </a:schemeClr>
                </a:solidFill>
                <a:latin typeface="Arial" panose="020B0604020202020204" pitchFamily="34" charset="0"/>
                <a:cs typeface="Arial" panose="020B0604020202020204" pitchFamily="34" charset="0"/>
              </a:rPr>
              <a:t>CWE</a:t>
            </a:r>
            <a:r>
              <a:rPr lang="zh-CN" altLang="en-US" sz="1200" dirty="0">
                <a:solidFill>
                  <a:schemeClr val="bg1">
                    <a:lumMod val="50000"/>
                  </a:schemeClr>
                </a:solidFill>
                <a:latin typeface="Arial" panose="020B0604020202020204" pitchFamily="34" charset="0"/>
                <a:cs typeface="Arial" panose="020B0604020202020204" pitchFamily="34" charset="0"/>
              </a:rPr>
              <a:t>：</a:t>
            </a:r>
            <a:r>
              <a:rPr lang="en" altLang="zh-CN" sz="1200" dirty="0">
                <a:solidFill>
                  <a:schemeClr val="bg1">
                    <a:lumMod val="50000"/>
                  </a:schemeClr>
                </a:solidFill>
                <a:latin typeface="Arial" panose="020B0604020202020204" pitchFamily="34" charset="0"/>
                <a:cs typeface="Arial" panose="020B0604020202020204" pitchFamily="34" charset="0"/>
              </a:rPr>
              <a:t>Common Weakness Enumeration</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DDFB0A5A-F106-1C4B-E1B6-B62B2D8FBCC1}"/>
              </a:ext>
            </a:extLst>
          </p:cNvPr>
          <p:cNvSpPr txBox="1"/>
          <p:nvPr/>
        </p:nvSpPr>
        <p:spPr>
          <a:xfrm>
            <a:off x="3853900" y="4814784"/>
            <a:ext cx="3441843" cy="276999"/>
          </a:xfrm>
          <a:prstGeom prst="rect">
            <a:avLst/>
          </a:prstGeom>
          <a:solidFill>
            <a:schemeClr val="accent4">
              <a:lumMod val="20000"/>
              <a:lumOff val="80000"/>
            </a:schemeClr>
          </a:solidFill>
        </p:spPr>
        <p:txBody>
          <a:bodyPr wrap="square">
            <a:spAutoFit/>
          </a:bodyPr>
          <a:lstStyle/>
          <a:p>
            <a:r>
              <a:rPr lang="en" altLang="zh-CN" sz="1200" b="0" i="1" dirty="0">
                <a:solidFill>
                  <a:srgbClr val="121212"/>
                </a:solidFill>
                <a:effectLst/>
                <a:latin typeface="-apple-system"/>
              </a:rPr>
              <a:t>Handbook of satisfiability</a:t>
            </a:r>
            <a:r>
              <a:rPr lang="en" altLang="zh-CN" sz="1200" b="0" i="0" dirty="0">
                <a:solidFill>
                  <a:srgbClr val="121212"/>
                </a:solidFill>
                <a:effectLst/>
                <a:latin typeface="-apple-system"/>
              </a:rPr>
              <a:t>. Vol. 185. IOS press, 2009</a:t>
            </a:r>
            <a:endParaRPr lang="zh-CN" altLang="en-US" sz="1200" dirty="0"/>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3.6</a:t>
            </a:r>
            <a:r>
              <a:rPr lang="zh-CN" altLang="en-US" sz="4800" b="1" dirty="0">
                <a:ln w="19050">
                  <a:noFill/>
                </a:ln>
                <a:solidFill>
                  <a:srgbClr val="FFFFFF"/>
                </a:solidFill>
                <a:latin typeface="微软雅黑" panose="020B0503020204020204" charset="-122"/>
                <a:ea typeface="微软雅黑" panose="020B0503020204020204" charset="-122"/>
              </a:rPr>
              <a:t> 基于</a:t>
            </a:r>
            <a:r>
              <a:rPr lang="zh-CN" altLang="zh-CN" sz="4800" b="1" dirty="0">
                <a:ln w="19050">
                  <a:noFill/>
                </a:ln>
                <a:solidFill>
                  <a:srgbClr val="FFFFFF"/>
                </a:solidFill>
                <a:latin typeface="微软雅黑" panose="020B0503020204020204" charset="-122"/>
                <a:ea typeface="微软雅黑" panose="020B0503020204020204" charset="-122"/>
              </a:rPr>
              <a:t>模型</a:t>
            </a:r>
            <a:r>
              <a:rPr lang="zh-CN" altLang="en-US" sz="4800" b="1" dirty="0">
                <a:ln w="19050">
                  <a:noFill/>
                </a:ln>
                <a:solidFill>
                  <a:srgbClr val="FFFFFF"/>
                </a:solidFill>
                <a:latin typeface="微软雅黑" panose="020B0503020204020204" charset="-122"/>
                <a:ea typeface="微软雅黑" panose="020B0503020204020204" charset="-122"/>
              </a:rPr>
              <a:t>的测试</a:t>
            </a:r>
            <a:endParaRPr lang="zh-CN" altLang="zh-CN" sz="45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08DFBC27-A2A1-0816-E771-D999F3E650CA}"/>
              </a:ext>
            </a:extLst>
          </p:cNvPr>
          <p:cNvSpPr txBox="1"/>
          <p:nvPr/>
        </p:nvSpPr>
        <p:spPr>
          <a:xfrm>
            <a:off x="2748971" y="2908745"/>
            <a:ext cx="4211153" cy="523220"/>
          </a:xfrm>
          <a:prstGeom prst="rect">
            <a:avLst/>
          </a:prstGeom>
          <a:noFill/>
        </p:spPr>
        <p:txBody>
          <a:bodyPr wrap="none" rtlCol="0">
            <a:spAutoFit/>
          </a:bodyPr>
          <a:lstStyle/>
          <a:p>
            <a:r>
              <a:rPr kumimoji="1" lang="en-US" altLang="zh-CN" sz="2800" dirty="0">
                <a:solidFill>
                  <a:schemeClr val="accent1">
                    <a:lumMod val="75000"/>
                  </a:schemeClr>
                </a:solidFill>
              </a:rPr>
              <a:t>MBT</a:t>
            </a:r>
            <a:r>
              <a:rPr kumimoji="1" lang="zh-CN" altLang="en-US" sz="2800" dirty="0">
                <a:solidFill>
                  <a:schemeClr val="accent1">
                    <a:lumMod val="75000"/>
                  </a:schemeClr>
                </a:solidFill>
              </a:rPr>
              <a:t>：</a:t>
            </a:r>
            <a:r>
              <a:rPr kumimoji="1" lang="en-US" altLang="zh-CN" sz="2800" dirty="0">
                <a:solidFill>
                  <a:schemeClr val="accent1">
                    <a:lumMod val="75000"/>
                  </a:schemeClr>
                </a:solidFill>
              </a:rPr>
              <a:t>Model-based</a:t>
            </a:r>
            <a:r>
              <a:rPr kumimoji="1" lang="zh-CN" altLang="en-US" sz="2800" dirty="0">
                <a:solidFill>
                  <a:schemeClr val="accent1">
                    <a:lumMod val="75000"/>
                  </a:schemeClr>
                </a:solidFill>
              </a:rPr>
              <a:t> </a:t>
            </a:r>
            <a:r>
              <a:rPr kumimoji="1" lang="en-US" altLang="zh-CN" sz="2800" dirty="0">
                <a:solidFill>
                  <a:schemeClr val="accent1">
                    <a:lumMod val="75000"/>
                  </a:schemeClr>
                </a:solidFill>
              </a:rPr>
              <a:t>testing</a:t>
            </a:r>
            <a:endParaRPr kumimoji="1" lang="zh-CN" altLang="en-US" sz="2800" dirty="0">
              <a:solidFill>
                <a:schemeClr val="accent1">
                  <a:lumMod val="75000"/>
                </a:schemeClr>
              </a:solidFill>
            </a:endParaRPr>
          </a:p>
        </p:txBody>
      </p:sp>
      <p:sp>
        <p:nvSpPr>
          <p:cNvPr id="4" name="文本框 3">
            <a:extLst>
              <a:ext uri="{FF2B5EF4-FFF2-40B4-BE49-F238E27FC236}">
                <a16:creationId xmlns:a16="http://schemas.microsoft.com/office/drawing/2014/main" id="{B5A1EEE8-3F5A-E78F-58D2-648BF564D2D6}"/>
              </a:ext>
            </a:extLst>
          </p:cNvPr>
          <p:cNvSpPr txBox="1"/>
          <p:nvPr/>
        </p:nvSpPr>
        <p:spPr>
          <a:xfrm>
            <a:off x="3494128" y="3431965"/>
            <a:ext cx="2720837" cy="961225"/>
          </a:xfrm>
          <a:prstGeom prst="rect">
            <a:avLst/>
          </a:prstGeom>
          <a:noFill/>
        </p:spPr>
        <p:txBody>
          <a:bodyPr wrap="square">
            <a:spAutoFit/>
          </a:bodyPr>
          <a:lstStyle/>
          <a:p>
            <a:pPr algn="just">
              <a:lnSpc>
                <a:spcPct val="150000"/>
              </a:lnSpc>
            </a:pPr>
            <a:r>
              <a:rPr lang="en-US"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3.6.1 </a:t>
            </a:r>
            <a:r>
              <a:rPr lang="zh-CN"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功能图法</a:t>
            </a:r>
            <a:endParaRPr lang="en-US" altLang="zh-CN" sz="2000" kern="1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20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3.6.2 </a:t>
            </a:r>
            <a:r>
              <a:rPr lang="zh-CN" altLang="zh-CN" sz="2000" dirty="0">
                <a:solidFill>
                  <a:schemeClr val="accent5">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模糊测试方法</a:t>
            </a:r>
            <a:r>
              <a:rPr lang="en-US" altLang="zh-CN" sz="1800" dirty="0">
                <a:effectLst/>
                <a:ea typeface="DengXian" panose="02010600030101010101" pitchFamily="2" charset="-122"/>
                <a:cs typeface="Times New Roman" panose="02020603050405020304" pitchFamily="18" charset="0"/>
              </a:rPr>
              <a:t>	</a:t>
            </a:r>
            <a:r>
              <a:rPr lang="zh-CN" altLang="zh-CN" dirty="0">
                <a:effectLst/>
              </a:rPr>
              <a:t> </a:t>
            </a:r>
            <a:endParaRPr lang="zh-CN" altLang="en-US" dirty="0"/>
          </a:p>
        </p:txBody>
      </p:sp>
    </p:spTree>
    <p:extLst>
      <p:ext uri="{BB962C8B-B14F-4D97-AF65-F5344CB8AC3E}">
        <p14:creationId xmlns:p14="http://schemas.microsoft.com/office/powerpoint/2010/main" val="3058650282"/>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83773" y="153491"/>
            <a:ext cx="4698206" cy="667941"/>
          </a:xfrm>
        </p:spPr>
        <p:txBody>
          <a:bodyPr/>
          <a:lstStyle/>
          <a:p>
            <a:r>
              <a:rPr kumimoji="1" lang="zh-CN" altLang="en-US" dirty="0">
                <a:latin typeface="微软雅黑" panose="020B0503020204020204" pitchFamily="34" charset="-122"/>
                <a:ea typeface="微软雅黑" panose="020B0503020204020204" pitchFamily="34" charset="-122"/>
              </a:rPr>
              <a:t>什么是</a:t>
            </a:r>
            <a:r>
              <a:rPr kumimoji="1" lang="en-US" altLang="zh-CN" dirty="0">
                <a:latin typeface="微软雅黑" panose="020B0503020204020204" pitchFamily="34" charset="-122"/>
                <a:ea typeface="微软雅黑" panose="020B0503020204020204" pitchFamily="34" charset="-122"/>
              </a:rPr>
              <a:t>MBT</a:t>
            </a:r>
            <a:r>
              <a:rPr kumimoji="1" lang="zh-CN" altLang="en-US"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39222E52-0386-5474-333D-E1786C18EC58}"/>
              </a:ext>
            </a:extLst>
          </p:cNvPr>
          <p:cNvSpPr txBox="1"/>
          <p:nvPr/>
        </p:nvSpPr>
        <p:spPr>
          <a:xfrm>
            <a:off x="337160" y="1275005"/>
            <a:ext cx="3231950" cy="2217851"/>
          </a:xfrm>
          <a:prstGeom prst="rect">
            <a:avLst/>
          </a:prstGeom>
          <a:noFill/>
        </p:spPr>
        <p:txBody>
          <a:bodyPr wrap="square">
            <a:spAutoFit/>
          </a:bodyPr>
          <a:lstStyle/>
          <a:p>
            <a:pPr marL="0" indent="0">
              <a:lnSpc>
                <a:spcPct val="130000"/>
              </a:lnSpc>
            </a:pPr>
            <a:r>
              <a:rPr lang="zh-CN" altLang="en-US" sz="1800" dirty="0">
                <a:solidFill>
                  <a:schemeClr val="accent5">
                    <a:lumMod val="75000"/>
                  </a:schemeClr>
                </a:solidFill>
                <a:latin typeface="Microsoft YaHei" panose="020B0503020204020204" pitchFamily="34" charset="-122"/>
                <a:ea typeface="Microsoft YaHei" panose="020B0503020204020204" pitchFamily="34" charset="-122"/>
                <a:cs typeface="Times New Roman" pitchFamily="18" charset="0"/>
              </a:rPr>
              <a:t>基于模型的测试 </a:t>
            </a:r>
            <a:r>
              <a:rPr lang="en-US" altLang="zh-CN" sz="1800" dirty="0">
                <a:solidFill>
                  <a:schemeClr val="accent5">
                    <a:lumMod val="75000"/>
                  </a:schemeClr>
                </a:solidFill>
                <a:latin typeface="Microsoft YaHei" panose="020B0503020204020204" pitchFamily="34" charset="-122"/>
                <a:ea typeface="Microsoft YaHei" panose="020B0503020204020204" pitchFamily="34" charset="-122"/>
                <a:cs typeface="Arial"/>
              </a:rPr>
              <a:t>(MBT, </a:t>
            </a:r>
            <a:r>
              <a:rPr lang="en-IN" altLang="zh-CN" sz="1800" dirty="0">
                <a:solidFill>
                  <a:schemeClr val="accent5">
                    <a:lumMod val="75000"/>
                  </a:schemeClr>
                </a:solidFill>
                <a:latin typeface="Microsoft YaHei" panose="020B0503020204020204" pitchFamily="34" charset="-122"/>
                <a:ea typeface="Microsoft YaHei" panose="020B0503020204020204" pitchFamily="34" charset="-122"/>
                <a:cs typeface="Arial"/>
              </a:rPr>
              <a:t>Model-based testing</a:t>
            </a:r>
            <a:r>
              <a:rPr lang="en-US" altLang="zh-CN" sz="1800" dirty="0">
                <a:solidFill>
                  <a:schemeClr val="accent5">
                    <a:lumMod val="75000"/>
                  </a:schemeClr>
                </a:solidFill>
                <a:latin typeface="Microsoft YaHei" panose="020B0503020204020204" pitchFamily="34" charset="-122"/>
                <a:ea typeface="Microsoft YaHei" panose="020B0503020204020204" pitchFamily="34" charset="-122"/>
                <a:cs typeface="Arial"/>
              </a:rPr>
              <a:t>)</a:t>
            </a:r>
            <a:r>
              <a:rPr lang="zh-CN" altLang="en-US" sz="1800" dirty="0">
                <a:solidFill>
                  <a:schemeClr val="accent5">
                    <a:lumMod val="75000"/>
                  </a:schemeClr>
                </a:solidFill>
                <a:latin typeface="Microsoft YaHei" panose="020B0503020204020204" pitchFamily="34" charset="-122"/>
                <a:ea typeface="Microsoft YaHei" panose="020B0503020204020204" pitchFamily="34" charset="-122"/>
                <a:cs typeface="Arial"/>
              </a:rPr>
              <a:t>：</a:t>
            </a:r>
            <a:r>
              <a:rPr lang="zh-CN" altLang="en-US" sz="1800" dirty="0">
                <a:solidFill>
                  <a:schemeClr val="accent5">
                    <a:lumMod val="75000"/>
                  </a:schemeClr>
                </a:solidFill>
                <a:latin typeface="Microsoft YaHei" panose="020B0503020204020204" pitchFamily="34" charset="-122"/>
                <a:ea typeface="Microsoft YaHei" panose="020B0503020204020204" pitchFamily="34" charset="-122"/>
                <a:cs typeface="Times New Roman" pitchFamily="18" charset="0"/>
              </a:rPr>
              <a:t>通过构建能够正确描述被测软件系统功能特性的模型，然后基于这个模型产生测试用例并执行这些测试用例的过程</a:t>
            </a:r>
            <a:endParaRPr lang="en-US" altLang="zh-CN" sz="1800" dirty="0">
              <a:solidFill>
                <a:schemeClr val="accent5">
                  <a:lumMod val="75000"/>
                </a:schemeClr>
              </a:solidFill>
              <a:latin typeface="Microsoft YaHei" panose="020B0503020204020204" pitchFamily="34" charset="-122"/>
              <a:ea typeface="Microsoft YaHei" panose="020B0503020204020204" pitchFamily="34" charset="-122"/>
            </a:endParaRPr>
          </a:p>
        </p:txBody>
      </p:sp>
      <p:pic>
        <p:nvPicPr>
          <p:cNvPr id="4" name="图片 3" descr="屏幕快照 2017-04-26 上午8.33.46.png">
            <a:extLst>
              <a:ext uri="{FF2B5EF4-FFF2-40B4-BE49-F238E27FC236}">
                <a16:creationId xmlns:a16="http://schemas.microsoft.com/office/drawing/2014/main" id="{CB712C26-00E3-40B0-1F94-9CDF45FBC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09" y="693613"/>
            <a:ext cx="5248336" cy="3632581"/>
          </a:xfrm>
          <a:prstGeom prst="rect">
            <a:avLst/>
          </a:prstGeom>
        </p:spPr>
      </p:pic>
    </p:spTree>
    <p:extLst>
      <p:ext uri="{BB962C8B-B14F-4D97-AF65-F5344CB8AC3E}">
        <p14:creationId xmlns:p14="http://schemas.microsoft.com/office/powerpoint/2010/main" val="4031612228"/>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E9C92E1-C733-552F-FAB2-73C29F5FA8F7}"/>
              </a:ext>
            </a:extLst>
          </p:cNvPr>
          <p:cNvPicPr>
            <a:picLocks noChangeAspect="1" noChangeArrowheads="1"/>
          </p:cNvPicPr>
          <p:nvPr/>
        </p:nvPicPr>
        <p:blipFill>
          <a:blip r:embed="rId2" cstate="print"/>
          <a:srcRect/>
          <a:stretch>
            <a:fillRect/>
          </a:stretch>
        </p:blipFill>
        <p:spPr bwMode="auto">
          <a:xfrm>
            <a:off x="4283377" y="358961"/>
            <a:ext cx="4447668" cy="4257643"/>
          </a:xfrm>
          <a:prstGeom prst="rect">
            <a:avLst/>
          </a:prstGeom>
          <a:noFill/>
          <a:ln w="9525">
            <a:noFill/>
            <a:miter lim="800000"/>
            <a:headEnd/>
            <a:tailEnd/>
          </a:ln>
        </p:spPr>
      </p:pic>
      <p:sp>
        <p:nvSpPr>
          <p:cNvPr id="2" name="标题 1">
            <a:extLst>
              <a:ext uri="{FF2B5EF4-FFF2-40B4-BE49-F238E27FC236}">
                <a16:creationId xmlns:a16="http://schemas.microsoft.com/office/drawing/2014/main" id="{39D50580-F4B6-5880-8C16-1E60CBB2C30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MBT</a:t>
            </a:r>
            <a:r>
              <a:rPr lang="zh-CN" altLang="en-US" dirty="0">
                <a:latin typeface="微软雅黑" panose="020B0503020204020204" pitchFamily="34" charset="-122"/>
                <a:ea typeface="微软雅黑" panose="020B0503020204020204" pitchFamily="34" charset="-122"/>
              </a:rPr>
              <a:t>基本原理（实施过程）</a:t>
            </a:r>
            <a:endParaRPr kumimoji="1" lang="zh-CN" altLang="en-US" dirty="0"/>
          </a:p>
        </p:txBody>
      </p:sp>
      <p:sp>
        <p:nvSpPr>
          <p:cNvPr id="3" name="文本占位符 2">
            <a:extLst>
              <a:ext uri="{FF2B5EF4-FFF2-40B4-BE49-F238E27FC236}">
                <a16:creationId xmlns:a16="http://schemas.microsoft.com/office/drawing/2014/main" id="{5E91EEAE-0BAD-2022-7D35-BB7290C27ACB}"/>
              </a:ext>
            </a:extLst>
          </p:cNvPr>
          <p:cNvSpPr>
            <a:spLocks noGrp="1"/>
          </p:cNvSpPr>
          <p:nvPr>
            <p:ph type="body" sz="quarter" idx="11"/>
          </p:nvPr>
        </p:nvSpPr>
        <p:spPr>
          <a:xfrm>
            <a:off x="637545" y="1265550"/>
            <a:ext cx="3645832" cy="2900074"/>
          </a:xfrm>
        </p:spPr>
        <p:txBody>
          <a:bodyPr>
            <a:noAutofit/>
          </a:bodyPr>
          <a:lstStyle/>
          <a:p>
            <a:pPr marL="311150" indent="-311150">
              <a:buFontTx/>
              <a:buAutoNum type="arabicParenR"/>
            </a:pPr>
            <a:r>
              <a:rPr lang="zh-CN" altLang="en-US" sz="1800" dirty="0">
                <a:cs typeface="Times New Roman" pitchFamily="18" charset="0"/>
              </a:rPr>
              <a:t>为被测试系统（</a:t>
            </a:r>
            <a:r>
              <a:rPr lang="en-US" altLang="zh-CN" sz="1800" dirty="0">
                <a:cs typeface="Times New Roman" pitchFamily="18" charset="0"/>
              </a:rPr>
              <a:t>SUT</a:t>
            </a:r>
            <a:r>
              <a:rPr lang="zh-CN" altLang="en-US" sz="1800" dirty="0">
                <a:cs typeface="Times New Roman" pitchFamily="18" charset="0"/>
              </a:rPr>
              <a:t>）建模</a:t>
            </a:r>
            <a:endParaRPr lang="en-US" altLang="zh-CN" sz="1800" dirty="0">
              <a:cs typeface="Times New Roman" pitchFamily="18" charset="0"/>
            </a:endParaRPr>
          </a:p>
          <a:p>
            <a:pPr marL="311150" indent="-311150">
              <a:buFontTx/>
              <a:buAutoNum type="arabicParenR"/>
            </a:pPr>
            <a:r>
              <a:rPr lang="zh-CN" altLang="en-US" sz="1800" dirty="0">
                <a:cs typeface="Times New Roman" pitchFamily="18" charset="0"/>
              </a:rPr>
              <a:t>基于模型产生测试用例</a:t>
            </a:r>
            <a:endParaRPr lang="en-US" altLang="zh-CN" sz="1800" dirty="0">
              <a:cs typeface="Times New Roman" pitchFamily="18" charset="0"/>
            </a:endParaRPr>
          </a:p>
          <a:p>
            <a:pPr marL="311150" indent="-311150">
              <a:buFontTx/>
              <a:buAutoNum type="arabicParenR"/>
            </a:pPr>
            <a:r>
              <a:rPr lang="zh-CN" altLang="en-US" sz="1800" dirty="0">
                <a:cs typeface="Times New Roman" pitchFamily="18" charset="0"/>
              </a:rPr>
              <a:t>将抽象的测试具体化使测试用例具有可执行性</a:t>
            </a:r>
            <a:endParaRPr lang="en-US" altLang="zh-CN" sz="1800" dirty="0">
              <a:cs typeface="Times New Roman" pitchFamily="18" charset="0"/>
            </a:endParaRPr>
          </a:p>
          <a:p>
            <a:pPr marL="311150" indent="-311150">
              <a:buFontTx/>
              <a:buAutoNum type="arabicParenR"/>
            </a:pPr>
            <a:r>
              <a:rPr lang="zh-CN" altLang="en-US" sz="1800" dirty="0">
                <a:cs typeface="Times New Roman" pitchFamily="18" charset="0"/>
              </a:rPr>
              <a:t>执行测试</a:t>
            </a:r>
            <a:endParaRPr lang="en-US" altLang="zh-CN" sz="1800" dirty="0">
              <a:cs typeface="Times New Roman" pitchFamily="18" charset="0"/>
            </a:endParaRPr>
          </a:p>
          <a:p>
            <a:pPr marL="311150" indent="-311150">
              <a:buFontTx/>
              <a:buAutoNum type="arabicParenR"/>
            </a:pPr>
            <a:r>
              <a:rPr lang="zh-CN" altLang="en-US" sz="1800" dirty="0">
                <a:cs typeface="Times New Roman" pitchFamily="18" charset="0"/>
              </a:rPr>
              <a:t>分析测试结果</a:t>
            </a:r>
            <a:endParaRPr kumimoji="1" lang="zh-CN" altLang="en-US" sz="1800" dirty="0"/>
          </a:p>
        </p:txBody>
      </p:sp>
    </p:spTree>
    <p:extLst>
      <p:ext uri="{BB962C8B-B14F-4D97-AF65-F5344CB8AC3E}">
        <p14:creationId xmlns:p14="http://schemas.microsoft.com/office/powerpoint/2010/main" val="1780200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EMA model achitecture.png"/>
          <p:cNvPicPr>
            <a:picLocks noChangeAspect="1"/>
          </p:cNvPicPr>
          <p:nvPr/>
        </p:nvPicPr>
        <p:blipFill>
          <a:blip r:embed="rId2" cstate="print"/>
          <a:stretch>
            <a:fillRect/>
          </a:stretch>
        </p:blipFill>
        <p:spPr>
          <a:xfrm>
            <a:off x="1878018" y="0"/>
            <a:ext cx="5804931" cy="5143500"/>
          </a:xfrm>
          <a:prstGeom prst="rect">
            <a:avLst/>
          </a:prstGeom>
        </p:spPr>
      </p:pic>
      <p:sp>
        <p:nvSpPr>
          <p:cNvPr id="5" name="矩形 4"/>
          <p:cNvSpPr/>
          <p:nvPr/>
        </p:nvSpPr>
        <p:spPr>
          <a:xfrm>
            <a:off x="546652" y="0"/>
            <a:ext cx="2985992" cy="662489"/>
          </a:xfrm>
          <a:prstGeom prst="rect">
            <a:avLst/>
          </a:prstGeom>
        </p:spPr>
        <p:txBody>
          <a:bodyPr wrap="square">
            <a:spAutoFit/>
          </a:bodyPr>
          <a:lstStyle/>
          <a:p>
            <a:pP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MBT </a:t>
            </a:r>
            <a:r>
              <a:rPr lang="zh-CN" altLang="en-US" sz="2800" b="1" dirty="0">
                <a:solidFill>
                  <a:srgbClr val="0070C0"/>
                </a:solidFill>
                <a:latin typeface="微软雅黑" panose="020B0503020204020204" pitchFamily="34" charset="-122"/>
                <a:ea typeface="微软雅黑" panose="020B0503020204020204" pitchFamily="34" charset="-122"/>
              </a:rPr>
              <a:t>架构</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377327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99D3E-B8DD-8D74-FCAC-DBD19E7A2E2A}"/>
              </a:ext>
            </a:extLst>
          </p:cNvPr>
          <p:cNvSpPr>
            <a:spLocks noGrp="1"/>
          </p:cNvSpPr>
          <p:nvPr>
            <p:ph type="title"/>
          </p:nvPr>
        </p:nvSpPr>
        <p:spPr/>
        <p:txBody>
          <a:bodyPr/>
          <a:lstStyle/>
          <a:p>
            <a:r>
              <a:rPr kumimoji="1" lang="zh-CN" altLang="en-US" dirty="0"/>
              <a:t>常见的</a:t>
            </a:r>
            <a:r>
              <a:rPr kumimoji="1" lang="en-US" altLang="zh-CN" dirty="0"/>
              <a:t>MBT</a:t>
            </a:r>
            <a:r>
              <a:rPr kumimoji="1" lang="zh-CN" altLang="en-US" dirty="0"/>
              <a:t>方法</a:t>
            </a:r>
          </a:p>
        </p:txBody>
      </p:sp>
      <p:sp>
        <p:nvSpPr>
          <p:cNvPr id="3" name="文本占位符 2">
            <a:extLst>
              <a:ext uri="{FF2B5EF4-FFF2-40B4-BE49-F238E27FC236}">
                <a16:creationId xmlns:a16="http://schemas.microsoft.com/office/drawing/2014/main" id="{1D78EACA-0FE6-9351-C467-7E9A8376BCC9}"/>
              </a:ext>
            </a:extLst>
          </p:cNvPr>
          <p:cNvSpPr>
            <a:spLocks noGrp="1"/>
          </p:cNvSpPr>
          <p:nvPr>
            <p:ph type="body" sz="quarter" idx="11"/>
          </p:nvPr>
        </p:nvSpPr>
        <p:spPr>
          <a:xfrm>
            <a:off x="334538" y="954564"/>
            <a:ext cx="8386676" cy="3908144"/>
          </a:xfrm>
        </p:spPr>
        <p:txBody>
          <a:bodyPr>
            <a:normAutofit fontScale="92500" lnSpcReduction="10000"/>
          </a:bodyPr>
          <a:lstStyle/>
          <a:p>
            <a:r>
              <a:rPr lang="zh-CN" altLang="zh-CN" sz="1800" b="1" kern="1200" dirty="0">
                <a:solidFill>
                  <a:srgbClr val="0000FF"/>
                </a:solidFill>
                <a:effectLst>
                  <a:outerShdw blurRad="38100" dist="38100" dir="2700000" algn="tl">
                    <a:srgbClr val="FFFFFF"/>
                  </a:outerShdw>
                </a:effectLst>
                <a:cs typeface="宋体"/>
              </a:rPr>
              <a:t>有限状态机</a:t>
            </a:r>
            <a:r>
              <a:rPr lang="zh-CN" altLang="zh-CN" sz="1800" kern="1200" dirty="0">
                <a:effectLst>
                  <a:outerShdw blurRad="38100" dist="38100" dir="2700000" algn="tl">
                    <a:srgbClr val="FFFFFF"/>
                  </a:outerShdw>
                </a:effectLst>
                <a:cs typeface="宋体"/>
              </a:rPr>
              <a:t>（</a:t>
            </a:r>
            <a:r>
              <a:rPr lang="en-US" altLang="zh-CN" sz="1800" kern="1200" dirty="0">
                <a:effectLst>
                  <a:outerShdw blurRad="38100" dist="38100" dir="2700000" algn="tl">
                    <a:srgbClr val="FFFFFF"/>
                  </a:outerShdw>
                </a:effectLst>
                <a:cs typeface="宋体"/>
              </a:rPr>
              <a:t>finite state machines</a:t>
            </a:r>
            <a:r>
              <a:rPr lang="zh-CN" altLang="zh-CN" sz="1800" kern="1200" dirty="0">
                <a:effectLst>
                  <a:outerShdw blurRad="38100" dist="38100" dir="2700000" algn="tl">
                    <a:srgbClr val="FFFFFF"/>
                  </a:outerShdw>
                </a:effectLst>
                <a:cs typeface="宋体"/>
              </a:rPr>
              <a:t>，</a:t>
            </a:r>
            <a:r>
              <a:rPr lang="en-US" altLang="zh-CN" sz="1800" kern="1200" dirty="0">
                <a:effectLst>
                  <a:outerShdw blurRad="38100" dist="38100" dir="2700000" algn="tl">
                    <a:srgbClr val="FFFFFF"/>
                  </a:outerShdw>
                </a:effectLst>
                <a:cs typeface="宋体"/>
              </a:rPr>
              <a:t>FSM</a:t>
            </a:r>
            <a:r>
              <a:rPr lang="zh-CN" altLang="zh-CN" sz="1800" kern="1200" dirty="0">
                <a:effectLst>
                  <a:outerShdw blurRad="38100" dist="38100" dir="2700000" algn="tl">
                    <a:srgbClr val="FFFFFF"/>
                  </a:outerShdw>
                </a:effectLst>
                <a:cs typeface="宋体"/>
              </a:rPr>
              <a:t>），包括扩展的有限状态机（</a:t>
            </a:r>
            <a:r>
              <a:rPr lang="en-US" altLang="zh-CN" sz="1800" kern="1200" dirty="0">
                <a:effectLst>
                  <a:outerShdw blurRad="38100" dist="38100" dir="2700000" algn="tl">
                    <a:srgbClr val="FFFFFF"/>
                  </a:outerShdw>
                </a:effectLst>
                <a:cs typeface="宋体"/>
              </a:rPr>
              <a:t>EFSM</a:t>
            </a:r>
            <a:r>
              <a:rPr lang="zh-CN" altLang="zh-CN" sz="1800" kern="1200" dirty="0">
                <a:effectLst>
                  <a:outerShdw blurRad="38100" dist="38100" dir="2700000" algn="tl">
                    <a:srgbClr val="FFFFFF"/>
                  </a:outerShdw>
                </a:effectLst>
                <a:cs typeface="宋体"/>
              </a:rPr>
              <a:t>）</a:t>
            </a:r>
            <a:endParaRPr lang="en-US" altLang="zh-CN" sz="1800" kern="1200" dirty="0">
              <a:effectLst>
                <a:outerShdw blurRad="38100" dist="38100" dir="2700000" algn="tl">
                  <a:srgbClr val="FFFFFF"/>
                </a:outerShdw>
              </a:effectLst>
              <a:cs typeface="宋体"/>
            </a:endParaRPr>
          </a:p>
          <a:p>
            <a:r>
              <a:rPr lang="zh-CN" altLang="en-US" sz="1800" b="1" dirty="0">
                <a:solidFill>
                  <a:srgbClr val="0000FF"/>
                </a:solidFill>
                <a:effectLst>
                  <a:outerShdw blurRad="38100" dist="38100" dir="2700000" algn="tl">
                    <a:srgbClr val="FFFFFF"/>
                  </a:outerShdw>
                </a:effectLst>
              </a:rPr>
              <a:t>符号执行</a:t>
            </a:r>
            <a:r>
              <a:rPr lang="en" altLang="zh-CN" sz="1800" kern="1200" dirty="0">
                <a:effectLst>
                  <a:outerShdw blurRad="38100" dist="38100" dir="2700000" algn="tl">
                    <a:srgbClr val="FFFFFF"/>
                  </a:outerShdw>
                </a:effectLst>
                <a:cs typeface="宋体"/>
              </a:rPr>
              <a:t>(Symbolic Execution) </a:t>
            </a:r>
            <a:r>
              <a:rPr lang="zh-CN" altLang="en-US" sz="1800" kern="1200" dirty="0">
                <a:effectLst>
                  <a:outerShdw blurRad="38100" dist="38100" dir="2700000" algn="tl">
                    <a:srgbClr val="FFFFFF"/>
                  </a:outerShdw>
                </a:effectLst>
                <a:cs typeface="宋体"/>
              </a:rPr>
              <a:t>是指一种使用符号值代替数字值执行程序的程序分析技术</a:t>
            </a:r>
            <a:endParaRPr lang="en-US" altLang="zh-CN" sz="1800" kern="1200" dirty="0">
              <a:effectLst>
                <a:outerShdw blurRad="38100" dist="38100" dir="2700000" algn="tl">
                  <a:srgbClr val="FFFFFF"/>
                </a:outerShdw>
              </a:effectLst>
              <a:cs typeface="宋体"/>
            </a:endParaRPr>
          </a:p>
          <a:p>
            <a:r>
              <a:rPr lang="zh-CN" altLang="zh-CN" sz="1800" b="1" dirty="0">
                <a:solidFill>
                  <a:srgbClr val="0000FF"/>
                </a:solidFill>
                <a:effectLst>
                  <a:outerShdw blurRad="38100" dist="38100" dir="2700000" algn="tl">
                    <a:srgbClr val="FFFFFF"/>
                  </a:outerShdw>
                </a:effectLst>
              </a:rPr>
              <a:t>定理证明</a:t>
            </a:r>
            <a:r>
              <a:rPr lang="zh-CN" altLang="zh-CN" sz="1800" kern="1200" dirty="0">
                <a:effectLst>
                  <a:outerShdw blurRad="38100" dist="38100" dir="2700000" algn="tl">
                    <a:srgbClr val="FFFFFF"/>
                  </a:outerShdw>
                </a:effectLst>
                <a:cs typeface="宋体"/>
              </a:rPr>
              <a:t>（</a:t>
            </a:r>
            <a:r>
              <a:rPr lang="en-US" altLang="zh-CN" sz="1800" kern="1200" dirty="0">
                <a:effectLst>
                  <a:outerShdw blurRad="38100" dist="38100" dir="2700000" algn="tl">
                    <a:srgbClr val="FFFFFF"/>
                  </a:outerShdw>
                </a:effectLst>
                <a:cs typeface="宋体"/>
              </a:rPr>
              <a:t>Theorem proving</a:t>
            </a:r>
            <a:r>
              <a:rPr lang="zh-CN" altLang="zh-CN" sz="1800" kern="1200" dirty="0">
                <a:effectLst>
                  <a:outerShdw blurRad="38100" dist="38100" dir="2700000" algn="tl">
                    <a:srgbClr val="FFFFFF"/>
                  </a:outerShdw>
                </a:effectLst>
                <a:cs typeface="宋体"/>
              </a:rPr>
              <a:t>）通过一组能够明确定义系统行为的逻辑表达式 （谓词）来完成模型构建</a:t>
            </a:r>
            <a:endParaRPr lang="en-US" altLang="zh-CN" sz="1800" kern="1200" dirty="0">
              <a:effectLst>
                <a:outerShdw blurRad="38100" dist="38100" dir="2700000" algn="tl">
                  <a:srgbClr val="FFFFFF"/>
                </a:outerShdw>
              </a:effectLst>
              <a:cs typeface="宋体"/>
            </a:endParaRPr>
          </a:p>
          <a:p>
            <a:r>
              <a:rPr lang="zh-CN" altLang="zh-CN" sz="1800" b="1" dirty="0">
                <a:solidFill>
                  <a:srgbClr val="0000FF"/>
                </a:solidFill>
                <a:effectLst>
                  <a:outerShdw blurRad="38100" dist="38100" dir="2700000" algn="tl">
                    <a:srgbClr val="FFFFFF"/>
                  </a:outerShdw>
                </a:effectLst>
              </a:rPr>
              <a:t>模型检验</a:t>
            </a:r>
            <a:r>
              <a:rPr lang="zh-CN" altLang="zh-CN" sz="1800" kern="1200" dirty="0">
                <a:effectLst>
                  <a:outerShdw blurRad="38100" dist="38100" dir="2700000" algn="tl">
                    <a:srgbClr val="FFFFFF"/>
                  </a:outerShdw>
                </a:effectLst>
                <a:cs typeface="宋体"/>
              </a:rPr>
              <a:t>（</a:t>
            </a:r>
            <a:r>
              <a:rPr lang="en-US" altLang="zh-CN" sz="1800" kern="1200" dirty="0">
                <a:effectLst>
                  <a:outerShdw blurRad="38100" dist="38100" dir="2700000" algn="tl">
                    <a:srgbClr val="FFFFFF"/>
                  </a:outerShdw>
                </a:effectLst>
                <a:cs typeface="宋体"/>
              </a:rPr>
              <a:t>Model checking</a:t>
            </a:r>
            <a:r>
              <a:rPr lang="zh-CN" altLang="zh-CN" sz="1800" kern="1200" dirty="0">
                <a:effectLst>
                  <a:outerShdw blurRad="38100" dist="38100" dir="2700000" algn="tl">
                    <a:srgbClr val="FFFFFF"/>
                  </a:outerShdw>
                </a:effectLst>
                <a:cs typeface="宋体"/>
              </a:rPr>
              <a:t>）对属性的测试，如果属性在模型中是有效的，模型检验能发现证据或反例</a:t>
            </a:r>
            <a:endParaRPr lang="en-US" altLang="zh-CN" sz="1800" kern="1200" dirty="0">
              <a:effectLst>
                <a:outerShdw blurRad="38100" dist="38100" dir="2700000" algn="tl">
                  <a:srgbClr val="FFFFFF"/>
                </a:outerShdw>
              </a:effectLst>
              <a:cs typeface="宋体"/>
            </a:endParaRPr>
          </a:p>
          <a:p>
            <a:r>
              <a:rPr lang="zh-CN" altLang="zh-CN" sz="1800" b="1" dirty="0">
                <a:solidFill>
                  <a:srgbClr val="0000FF"/>
                </a:solidFill>
                <a:effectLst>
                  <a:outerShdw blurRad="38100" dist="38100" dir="2700000" algn="tl">
                    <a:srgbClr val="FFFFFF"/>
                  </a:outerShdw>
                </a:effectLst>
              </a:rPr>
              <a:t>随机／半随机模型</a:t>
            </a:r>
            <a:r>
              <a:rPr kumimoji="1" lang="zh-CN" altLang="en-US" sz="1800" dirty="0">
                <a:effectLst>
                  <a:outerShdw blurRad="38100" dist="38100" dir="2700000" algn="tl">
                    <a:srgbClr val="FFFFFF"/>
                  </a:outerShdw>
                </a:effectLst>
              </a:rPr>
              <a:t>（如模糊测试方法、变异测试、</a:t>
            </a:r>
            <a:r>
              <a:rPr lang="zh-CN" altLang="zh-CN" sz="1800" kern="1200" dirty="0">
                <a:effectLst>
                  <a:outerShdw blurRad="38100" dist="38100" dir="2700000" algn="tl">
                    <a:srgbClr val="FFFFFF"/>
                  </a:outerShdw>
                </a:effectLst>
                <a:cs typeface="宋体"/>
              </a:rPr>
              <a:t>马尔科夫链</a:t>
            </a:r>
            <a:r>
              <a:rPr lang="zh-CN" altLang="en-US" sz="1800" kern="1200" dirty="0">
                <a:effectLst>
                  <a:outerShdw blurRad="38100" dist="38100" dir="2700000" algn="tl">
                    <a:srgbClr val="FFFFFF"/>
                  </a:outerShdw>
                </a:effectLst>
                <a:cs typeface="宋体"/>
              </a:rPr>
              <a:t>）</a:t>
            </a:r>
            <a:endParaRPr lang="en-US" altLang="zh-CN" sz="1800" kern="1200" dirty="0">
              <a:effectLst>
                <a:outerShdw blurRad="38100" dist="38100" dir="2700000" algn="tl">
                  <a:srgbClr val="FFFFFF"/>
                </a:outerShdw>
              </a:effectLst>
              <a:cs typeface="宋体"/>
            </a:endParaRPr>
          </a:p>
          <a:p>
            <a:r>
              <a:rPr lang="zh-CN" altLang="en-US" sz="1800" b="1" dirty="0">
                <a:solidFill>
                  <a:srgbClr val="0000FF"/>
                </a:solidFill>
                <a:effectLst>
                  <a:outerShdw blurRad="38100" dist="38100" dir="2700000" algn="tl">
                    <a:srgbClr val="FFFFFF"/>
                  </a:outerShdw>
                </a:effectLst>
              </a:rPr>
              <a:t>其它方法</a:t>
            </a:r>
            <a:r>
              <a:rPr lang="zh-CN" altLang="en-US" sz="1800" kern="1200" dirty="0">
                <a:effectLst>
                  <a:outerShdw blurRad="38100" dist="38100" dir="2700000" algn="tl">
                    <a:srgbClr val="FFFFFF"/>
                  </a:outerShdw>
                </a:effectLst>
                <a:cs typeface="宋体"/>
              </a:rPr>
              <a:t>：基于</a:t>
            </a:r>
            <a:r>
              <a:rPr lang="en" altLang="zh-CN" sz="1800" kern="1200" dirty="0">
                <a:effectLst>
                  <a:outerShdw blurRad="38100" dist="38100" dir="2700000" algn="tl">
                    <a:srgbClr val="FFFFFF"/>
                  </a:outerShdw>
                </a:effectLst>
                <a:cs typeface="宋体"/>
              </a:rPr>
              <a:t>UML</a:t>
            </a:r>
            <a:r>
              <a:rPr lang="zh-CN" altLang="en-US" sz="1800" kern="1200" dirty="0">
                <a:effectLst>
                  <a:outerShdw blurRad="38100" dist="38100" dir="2700000" algn="tl">
                    <a:srgbClr val="FFFFFF"/>
                  </a:outerShdw>
                </a:effectLst>
                <a:cs typeface="宋体"/>
              </a:rPr>
              <a:t>的</a:t>
            </a:r>
            <a:r>
              <a:rPr lang="en" altLang="zh-CN" sz="1800" kern="1200" dirty="0">
                <a:effectLst>
                  <a:outerShdw blurRad="38100" dist="38100" dir="2700000" algn="tl">
                    <a:srgbClr val="FFFFFF"/>
                  </a:outerShdw>
                </a:effectLst>
                <a:cs typeface="宋体"/>
              </a:rPr>
              <a:t>MBT</a:t>
            </a:r>
            <a:r>
              <a:rPr lang="zh-CN" altLang="en-US" sz="1800" kern="1200" dirty="0">
                <a:effectLst>
                  <a:outerShdw blurRad="38100" dist="38100" dir="2700000" algn="tl">
                    <a:srgbClr val="FFFFFF"/>
                  </a:outerShdw>
                </a:effectLst>
                <a:cs typeface="宋体"/>
              </a:rPr>
              <a:t>、</a:t>
            </a:r>
            <a:r>
              <a:rPr kumimoji="1" lang="zh-CN" altLang="en-US" sz="1800" dirty="0"/>
              <a:t>因果图方法等</a:t>
            </a:r>
            <a:endParaRPr kumimoji="1" lang="en-US" altLang="zh-CN" sz="1800" dirty="0"/>
          </a:p>
        </p:txBody>
      </p:sp>
    </p:spTree>
    <p:extLst>
      <p:ext uri="{BB962C8B-B14F-4D97-AF65-F5344CB8AC3E}">
        <p14:creationId xmlns:p14="http://schemas.microsoft.com/office/powerpoint/2010/main" val="2586748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48224" y="131541"/>
            <a:ext cx="4279515" cy="625339"/>
          </a:xfrm>
        </p:spPr>
        <p:txBody>
          <a:bodyPr/>
          <a:lstStyle/>
          <a:p>
            <a:r>
              <a:rPr lang="en-US" altLang="zh-CN" dirty="0"/>
              <a:t>3.6.1 功能图法</a:t>
            </a:r>
            <a:endParaRPr lang="zh-CN" altLang="en-US" dirty="0"/>
          </a:p>
        </p:txBody>
      </p:sp>
      <p:sp>
        <p:nvSpPr>
          <p:cNvPr id="2140163" name="Rectangle 3"/>
          <p:cNvSpPr>
            <a:spLocks noGrp="1" noChangeArrowheads="1"/>
          </p:cNvSpPr>
          <p:nvPr>
            <p:ph type="body" idx="1"/>
          </p:nvPr>
        </p:nvSpPr>
        <p:spPr>
          <a:xfrm>
            <a:off x="648224" y="1072579"/>
            <a:ext cx="7709978" cy="2684413"/>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每个程序的功能通常由静态说明和动态说明组成</a:t>
            </a:r>
            <a:endPar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endParaRPr>
          </a:p>
          <a:p>
            <a:pPr marL="541338" indent="-306388" eaLnBrk="0" hangingPunct="0">
              <a:lnSpc>
                <a:spcPct val="150000"/>
              </a:lnSpc>
              <a:spcBef>
                <a:spcPct val="0"/>
              </a:spcBef>
              <a:buClr>
                <a:srgbClr val="91AC4E"/>
              </a:buClr>
              <a:buSzPct val="80000"/>
              <a:buFont typeface="Wingdings" charset="2"/>
              <a:buChar char="²"/>
              <a:defRPr/>
            </a:pP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静态说明描述了输入条件和输出条件之间的对应关系</a:t>
            </a:r>
            <a:endPar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endParaRPr>
          </a:p>
          <a:p>
            <a:pPr marL="541338" indent="-306388" eaLnBrk="0" hangingPunct="0">
              <a:lnSpc>
                <a:spcPct val="150000"/>
              </a:lnSpc>
              <a:spcBef>
                <a:spcPct val="0"/>
              </a:spcBef>
              <a:buClr>
                <a:srgbClr val="91AC4E"/>
              </a:buClr>
              <a:buSzPct val="80000"/>
              <a:buFont typeface="Wingdings" charset="2"/>
              <a:buChar char="²"/>
              <a:defRPr/>
            </a:pP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动态说明描述了输入数据的次序或者转移的次序</a:t>
            </a:r>
            <a:endPar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功能图法就是为了解决动态说明问题的一种测试用例的设计方法 </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功能图由状态迁移图（</a:t>
            </a:r>
            <a:r>
              <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state transition diagram</a:t>
            </a: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a:t>
            </a:r>
            <a:r>
              <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STD</a:t>
            </a: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）和逻辑功能模型（</a:t>
            </a:r>
            <a:r>
              <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logic function model</a:t>
            </a: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 </a:t>
            </a:r>
            <a:r>
              <a:rPr lang="en-US" altLang="zh-CN"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LFM</a:t>
            </a:r>
            <a:r>
              <a:rPr lang="zh-CN" altLang="en-US" sz="1800" dirty="0">
                <a:effectLst>
                  <a:outerShdw blurRad="38100" dist="38100" dir="2700000" algn="tl">
                    <a:srgbClr val="FFFFFF"/>
                  </a:outerShdw>
                </a:effectLst>
                <a:latin typeface="Arial" panose="020B0604020202020204" pitchFamily="34" charset="0"/>
                <a:ea typeface="SimSun" panose="02010600030101010101" pitchFamily="2" charset="-122"/>
                <a:cs typeface="Arial" panose="020B0604020202020204" pitchFamily="34" charset="0"/>
              </a:rPr>
              <a:t>）构成 </a:t>
            </a:r>
          </a:p>
        </p:txBody>
      </p:sp>
    </p:spTree>
    <p:extLst>
      <p:ext uri="{BB962C8B-B14F-4D97-AF65-F5344CB8AC3E}">
        <p14:creationId xmlns:p14="http://schemas.microsoft.com/office/powerpoint/2010/main" val="84225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40163">
                                            <p:txEl>
                                              <p:pRg st="4" end="4"/>
                                            </p:txEl>
                                          </p:spTgt>
                                        </p:tgtEl>
                                        <p:attrNameLst>
                                          <p:attrName>style.visibility</p:attrName>
                                        </p:attrNameLst>
                                      </p:cBhvr>
                                      <p:to>
                                        <p:strVal val="visible"/>
                                      </p:to>
                                    </p:set>
                                    <p:animEffect transition="in" filter="strips(downRight)">
                                      <p:cBhvr>
                                        <p:cTn id="7" dur="500"/>
                                        <p:tgtEl>
                                          <p:spTgt spid="2140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32656" y="265082"/>
            <a:ext cx="4410537" cy="421481"/>
          </a:xfrm>
        </p:spPr>
        <p:txBody>
          <a:bodyPr>
            <a:noAutofit/>
          </a:bodyPr>
          <a:lstStyle/>
          <a:p>
            <a:r>
              <a:rPr lang="zh-CN" altLang="en-US" dirty="0"/>
              <a:t>状态迁移图 </a:t>
            </a:r>
          </a:p>
        </p:txBody>
      </p:sp>
      <p:sp>
        <p:nvSpPr>
          <p:cNvPr id="66563" name="Rectangle 3"/>
          <p:cNvSpPr>
            <a:spLocks noGrp="1" noChangeArrowheads="1"/>
          </p:cNvSpPr>
          <p:nvPr>
            <p:ph type="body" idx="1"/>
          </p:nvPr>
        </p:nvSpPr>
        <p:spPr>
          <a:xfrm>
            <a:off x="709900" y="809964"/>
            <a:ext cx="7977015" cy="1039416"/>
          </a:xfrm>
        </p:spPr>
        <p:txBody>
          <a:bodyPr>
            <a:normAutofit/>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状态迁移图，描述系统状态变化的动态信息</a:t>
            </a:r>
            <a:r>
              <a:rPr lang="en-US" altLang="zh-CN" sz="1800" dirty="0">
                <a:effectLst>
                  <a:outerShdw blurRad="38100" dist="38100" dir="2700000" algn="tl">
                    <a:srgbClr val="FFFFFF"/>
                  </a:outerShdw>
                </a:effectLst>
                <a:latin typeface="宋体"/>
                <a:ea typeface="宋体"/>
                <a:cs typeface="宋体"/>
              </a:rPr>
              <a:t>——</a:t>
            </a:r>
            <a:r>
              <a:rPr lang="zh-CN" altLang="en-US" sz="1800" dirty="0">
                <a:effectLst>
                  <a:outerShdw blurRad="38100" dist="38100" dir="2700000" algn="tl">
                    <a:srgbClr val="FFFFFF"/>
                  </a:outerShdw>
                </a:effectLst>
                <a:latin typeface="宋体"/>
                <a:ea typeface="宋体"/>
                <a:cs typeface="宋体"/>
              </a:rPr>
              <a:t>动态说明，由状态和迁移来描述，状态指出数据输入的位置（或时间），而迁移则指明状态的改变 </a:t>
            </a:r>
          </a:p>
        </p:txBody>
      </p:sp>
      <p:pic>
        <p:nvPicPr>
          <p:cNvPr id="66564" name="Picture 5" descr="6-10"/>
          <p:cNvPicPr>
            <a:picLocks noChangeAspect="1" noChangeArrowheads="1"/>
          </p:cNvPicPr>
          <p:nvPr/>
        </p:nvPicPr>
        <p:blipFill>
          <a:blip r:embed="rId3" cstate="print"/>
          <a:srcRect/>
          <a:stretch>
            <a:fillRect/>
          </a:stretch>
        </p:blipFill>
        <p:spPr bwMode="auto">
          <a:xfrm>
            <a:off x="1689061" y="1972781"/>
            <a:ext cx="6018694" cy="2532044"/>
          </a:xfrm>
          <a:prstGeom prst="rect">
            <a:avLst/>
          </a:prstGeom>
          <a:noFill/>
          <a:ln w="9525">
            <a:noFill/>
            <a:miter lim="800000"/>
            <a:headEnd/>
            <a:tailEnd/>
          </a:ln>
        </p:spPr>
      </p:pic>
    </p:spTree>
    <p:extLst>
      <p:ext uri="{BB962C8B-B14F-4D97-AF65-F5344CB8AC3E}">
        <p14:creationId xmlns:p14="http://schemas.microsoft.com/office/powerpoint/2010/main" val="3243883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88234" y="261049"/>
            <a:ext cx="4800600" cy="365522"/>
          </a:xfrm>
        </p:spPr>
        <p:txBody>
          <a:bodyPr>
            <a:noAutofit/>
          </a:bodyPr>
          <a:lstStyle/>
          <a:p>
            <a:r>
              <a:rPr lang="zh-CN" altLang="en-US" dirty="0"/>
              <a:t>如何设计测试用例？</a:t>
            </a:r>
          </a:p>
        </p:txBody>
      </p:sp>
      <p:sp>
        <p:nvSpPr>
          <p:cNvPr id="67587" name="Rectangle 3"/>
          <p:cNvSpPr>
            <a:spLocks noGrp="1" noChangeArrowheads="1"/>
          </p:cNvSpPr>
          <p:nvPr>
            <p:ph type="body" idx="1"/>
          </p:nvPr>
        </p:nvSpPr>
        <p:spPr>
          <a:xfrm>
            <a:off x="1185900" y="1583112"/>
            <a:ext cx="6815100" cy="1451372"/>
          </a:xfrm>
        </p:spPr>
        <p:txBody>
          <a:bodyPr>
            <a:noAutofit/>
          </a:bodyPr>
          <a:lstStyle/>
          <a:p>
            <a:pPr marL="400050" indent="-400050">
              <a:buFont typeface="Wingdings" charset="2"/>
              <a:buChar char="²"/>
            </a:pPr>
            <a:r>
              <a:rPr lang="zh-CN" altLang="en-US" sz="1800" dirty="0">
                <a:solidFill>
                  <a:schemeClr val="accent1">
                    <a:lumMod val="50000"/>
                  </a:schemeClr>
                </a:solidFill>
                <a:latin typeface="楷体"/>
                <a:ea typeface="楷体"/>
                <a:cs typeface="楷体"/>
              </a:rPr>
              <a:t>从功能逻辑模型（决策表或因果图）导出局部测试用例，覆盖各个状态的各种输入数据的组合</a:t>
            </a:r>
          </a:p>
          <a:p>
            <a:pPr marL="400050" indent="-400050">
              <a:buFont typeface="Wingdings" charset="2"/>
              <a:buChar char="²"/>
            </a:pPr>
            <a:r>
              <a:rPr lang="zh-CN" altLang="en-US" sz="1800" dirty="0">
                <a:solidFill>
                  <a:schemeClr val="accent1">
                    <a:lumMod val="50000"/>
                  </a:schemeClr>
                </a:solidFill>
                <a:latin typeface="楷体"/>
                <a:ea typeface="楷体"/>
                <a:cs typeface="楷体"/>
              </a:rPr>
              <a:t>从状态迁移图导出整体的测试用例，以覆盖系统（程序）控制的逻辑路径</a:t>
            </a:r>
          </a:p>
        </p:txBody>
      </p:sp>
      <p:sp>
        <p:nvSpPr>
          <p:cNvPr id="67588" name="Rectangle 5"/>
          <p:cNvSpPr>
            <a:spLocks noChangeArrowheads="1"/>
          </p:cNvSpPr>
          <p:nvPr/>
        </p:nvSpPr>
        <p:spPr bwMode="auto">
          <a:xfrm>
            <a:off x="784881" y="919005"/>
            <a:ext cx="7335389" cy="553998"/>
          </a:xfrm>
          <a:prstGeom prst="rect">
            <a:avLst/>
          </a:prstGeom>
          <a:noFill/>
          <a:ln w="9525" algn="ctr">
            <a:noFill/>
            <a:miter lim="800000"/>
            <a:headEnd/>
            <a:tailEnd/>
          </a:ln>
        </p:spPr>
        <p:txBody>
          <a:bodyPr wrap="square" lIns="0" tIns="0" rIns="0" bIns="0" anchor="ctr">
            <a:spAutoFit/>
          </a:bodyPr>
          <a:lstStyle/>
          <a:p>
            <a:r>
              <a:rPr lang="zh-CN" altLang="en-US" dirty="0">
                <a:effectLst>
                  <a:outerShdw blurRad="38100" dist="38100" dir="2700000" algn="tl">
                    <a:srgbClr val="FFFFFF"/>
                  </a:outerShdw>
                </a:effectLst>
                <a:latin typeface="宋体"/>
                <a:ea typeface="宋体"/>
                <a:cs typeface="宋体"/>
              </a:rPr>
              <a:t>功能图法设计测试用例，就是如何覆盖软件所表现出来的所有状态，可以转化为两个层次</a:t>
            </a:r>
            <a:r>
              <a:rPr lang="zh-CN" altLang="en-US" dirty="0">
                <a:solidFill>
                  <a:srgbClr val="CA351C"/>
                </a:solidFill>
                <a:latin typeface="楷体_GB2312" pitchFamily="49" charset="-122"/>
                <a:ea typeface="楷体_GB2312" pitchFamily="49" charset="-122"/>
              </a:rPr>
              <a:t>的测试用例</a:t>
            </a:r>
          </a:p>
        </p:txBody>
      </p:sp>
      <p:sp>
        <p:nvSpPr>
          <p:cNvPr id="67589" name="Rectangle 6"/>
          <p:cNvSpPr>
            <a:spLocks noChangeArrowheads="1"/>
          </p:cNvSpPr>
          <p:nvPr/>
        </p:nvSpPr>
        <p:spPr bwMode="auto">
          <a:xfrm>
            <a:off x="874795" y="3451836"/>
            <a:ext cx="7543647" cy="1029193"/>
          </a:xfrm>
          <a:prstGeom prst="rect">
            <a:avLst/>
          </a:prstGeom>
          <a:noFill/>
          <a:ln w="9525" algn="ctr">
            <a:noFill/>
            <a:miter lim="800000"/>
            <a:headEnd/>
            <a:tailEnd/>
          </a:ln>
        </p:spPr>
        <p:txBody>
          <a:bodyPr wrap="square" lIns="0" tIns="0" rIns="0" bIns="0" anchor="ctr">
            <a:spAutoFit/>
          </a:bodyPr>
          <a:lstStyle/>
          <a:p>
            <a:pPr>
              <a:lnSpc>
                <a:spcPct val="130000"/>
              </a:lnSpc>
            </a:pPr>
            <a:r>
              <a:rPr lang="zh-CN" altLang="en-US" dirty="0">
                <a:latin typeface="宋体"/>
                <a:ea typeface="宋体"/>
                <a:cs typeface="宋体"/>
              </a:rPr>
              <a:t>功能图法是综合运用黑盒方法和白盒方法来设计测试用例，即整体上选用白盒方法</a:t>
            </a:r>
            <a:r>
              <a:rPr lang="en-US" altLang="zh-CN" dirty="0">
                <a:latin typeface="宋体"/>
                <a:ea typeface="宋体"/>
                <a:cs typeface="宋体"/>
              </a:rPr>
              <a:t>——</a:t>
            </a:r>
            <a:r>
              <a:rPr lang="zh-CN" altLang="en-US" dirty="0">
                <a:latin typeface="宋体"/>
                <a:ea typeface="宋体"/>
                <a:cs typeface="宋体"/>
              </a:rPr>
              <a:t>路径覆盖、分支和条件覆盖等，而局部上选用的是黑盒方法</a:t>
            </a:r>
            <a:r>
              <a:rPr lang="en-US" altLang="zh-CN" dirty="0">
                <a:latin typeface="宋体"/>
                <a:ea typeface="宋体"/>
                <a:cs typeface="宋体"/>
              </a:rPr>
              <a:t>——</a:t>
            </a:r>
            <a:r>
              <a:rPr lang="zh-CN" altLang="en-US" dirty="0">
                <a:latin typeface="宋体"/>
                <a:ea typeface="宋体"/>
                <a:cs typeface="宋体"/>
              </a:rPr>
              <a:t>决策表或因果图方法 </a:t>
            </a:r>
          </a:p>
        </p:txBody>
      </p:sp>
    </p:spTree>
    <p:extLst>
      <p:ext uri="{BB962C8B-B14F-4D97-AF65-F5344CB8AC3E}">
        <p14:creationId xmlns:p14="http://schemas.microsoft.com/office/powerpoint/2010/main" val="997894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580499" y="235641"/>
            <a:ext cx="5422244" cy="421482"/>
          </a:xfrm>
        </p:spPr>
        <p:txBody>
          <a:bodyPr>
            <a:normAutofit fontScale="90000"/>
          </a:bodyPr>
          <a:lstStyle/>
          <a:p>
            <a:pPr>
              <a:buClr>
                <a:schemeClr val="accent4"/>
              </a:buClr>
            </a:pPr>
            <a:r>
              <a:rPr lang="en-US" altLang="zh-CN" dirty="0"/>
              <a:t>3.6.2</a:t>
            </a:r>
            <a:r>
              <a:rPr lang="zh-CN" altLang="en-US" dirty="0"/>
              <a:t> 模糊测试方法</a:t>
            </a:r>
          </a:p>
        </p:txBody>
      </p:sp>
      <p:sp>
        <p:nvSpPr>
          <p:cNvPr id="7171" name="内容占位符 2"/>
          <p:cNvSpPr>
            <a:spLocks noGrp="1"/>
          </p:cNvSpPr>
          <p:nvPr>
            <p:ph idx="1"/>
          </p:nvPr>
        </p:nvSpPr>
        <p:spPr>
          <a:xfrm>
            <a:off x="464301" y="1470028"/>
            <a:ext cx="5234267" cy="2534176"/>
          </a:xfrm>
        </p:spPr>
        <p:txBody>
          <a:bodyPr>
            <a:normAutofit/>
          </a:bodyPr>
          <a:lstStyle/>
          <a:p>
            <a:pPr marL="320040" lvl="1" indent="-320040">
              <a:spcBef>
                <a:spcPts val="237"/>
              </a:spcBef>
              <a:buClr>
                <a:srgbClr val="91AC4E"/>
              </a:buClr>
              <a:buSzPct val="80000"/>
              <a:buFont typeface="Wingdings" charset="0"/>
              <a:buChar char="p"/>
              <a:tabLst>
                <a:tab pos="205740" algn="l"/>
              </a:tabLst>
            </a:pPr>
            <a:r>
              <a:rPr lang="zh-CN" altLang="en-US" b="1" dirty="0">
                <a:solidFill>
                  <a:srgbClr val="0000FF"/>
                </a:solidFill>
                <a:latin typeface="Arial" charset="0"/>
                <a:ea typeface="宋体" charset="0"/>
                <a:cs typeface="宋体" charset="0"/>
              </a:rPr>
              <a:t>模糊测试</a:t>
            </a:r>
            <a:r>
              <a:rPr lang="zh-CN" altLang="en-US" dirty="0">
                <a:latin typeface="Arial" charset="0"/>
                <a:ea typeface="宋体" charset="0"/>
                <a:cs typeface="宋体" charset="0"/>
              </a:rPr>
              <a:t>：在一个被测试程序中附加上随机数据（</a:t>
            </a:r>
            <a:r>
              <a:rPr lang="en-US" altLang="zh-CN" dirty="0">
                <a:latin typeface="Arial" charset="0"/>
                <a:ea typeface="宋体" charset="0"/>
                <a:cs typeface="宋体" charset="0"/>
              </a:rPr>
              <a:t>fuzz</a:t>
            </a:r>
            <a:r>
              <a:rPr lang="zh-CN" altLang="en-US" dirty="0">
                <a:latin typeface="Arial" charset="0"/>
                <a:ea typeface="宋体" charset="0"/>
                <a:cs typeface="宋体" charset="0"/>
              </a:rPr>
              <a:t>）作为程序的输入。如果被测试程序出现问题（例如 </a:t>
            </a:r>
            <a:r>
              <a:rPr lang="en-US" altLang="zh-CN" dirty="0">
                <a:latin typeface="Arial" charset="0"/>
                <a:ea typeface="宋体" charset="0"/>
                <a:cs typeface="宋体" charset="0"/>
              </a:rPr>
              <a:t>Crush ,</a:t>
            </a:r>
            <a:r>
              <a:rPr lang="zh-CN" altLang="en-US" dirty="0">
                <a:latin typeface="Arial" charset="0"/>
                <a:ea typeface="宋体" charset="0"/>
                <a:cs typeface="宋体" charset="0"/>
              </a:rPr>
              <a:t>或者异常退出），就可以定位程序的缺陷。</a:t>
            </a:r>
          </a:p>
          <a:p>
            <a:pPr marL="320040" lvl="1" indent="-320040">
              <a:spcBef>
                <a:spcPts val="237"/>
              </a:spcBef>
              <a:buClr>
                <a:srgbClr val="91AC4E"/>
              </a:buClr>
              <a:buSzPct val="80000"/>
              <a:buFont typeface="Wingdings" charset="0"/>
              <a:buChar char="p"/>
              <a:tabLst>
                <a:tab pos="205740" algn="l"/>
              </a:tabLst>
            </a:pPr>
            <a:r>
              <a:rPr lang="zh-CN" altLang="en-US" dirty="0">
                <a:latin typeface="Arial" charset="0"/>
                <a:ea typeface="宋体" charset="0"/>
                <a:cs typeface="宋体" charset="0"/>
              </a:rPr>
              <a:t>模糊测试的巨大优势：测试设计极其简单，系统的行为先入为主。</a:t>
            </a:r>
            <a:endParaRPr lang="en-US" altLang="zh-CN" dirty="0">
              <a:latin typeface="Arial" charset="0"/>
              <a:ea typeface="宋体" charset="0"/>
              <a:cs typeface="宋体" charset="0"/>
            </a:endParaRPr>
          </a:p>
        </p:txBody>
      </p:sp>
      <p:sp>
        <p:nvSpPr>
          <p:cNvPr id="81924" name="灯片编号占位符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B5F15DFA-F1A8-A547-AE4A-54BB6B21DFFB}" type="slidenum">
              <a:rPr lang="en-US" altLang="zh-CN"/>
              <a:pPr eaLnBrk="1" hangingPunct="1"/>
              <a:t>79</a:t>
            </a:fld>
            <a:endParaRPr lang="en-US" altLang="zh-CN"/>
          </a:p>
        </p:txBody>
      </p:sp>
      <p:pic>
        <p:nvPicPr>
          <p:cNvPr id="81925" name="Picture 4" descr="http://fuzzing.org/wp-content/book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974" y="1237115"/>
            <a:ext cx="2333059" cy="2874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文本框 2">
            <a:extLst>
              <a:ext uri="{FF2B5EF4-FFF2-40B4-BE49-F238E27FC236}">
                <a16:creationId xmlns:a16="http://schemas.microsoft.com/office/drawing/2014/main" id="{C29AE23B-898E-60DE-6797-E610BCF5C9BE}"/>
              </a:ext>
            </a:extLst>
          </p:cNvPr>
          <p:cNvSpPr txBox="1"/>
          <p:nvPr/>
        </p:nvSpPr>
        <p:spPr>
          <a:xfrm>
            <a:off x="510925" y="773539"/>
            <a:ext cx="1645679" cy="369332"/>
          </a:xfrm>
          <a:prstGeom prst="rect">
            <a:avLst/>
          </a:prstGeom>
          <a:noFill/>
        </p:spPr>
        <p:txBody>
          <a:bodyPr wrap="square">
            <a:spAutoFit/>
          </a:bodyPr>
          <a:lstStyle/>
          <a:p>
            <a:r>
              <a:rPr lang="en-US" altLang="zh-CN" dirty="0"/>
              <a:t>Fuzz Testing</a:t>
            </a:r>
            <a:endParaRPr lang="zh-CN" altLang="en-US" dirty="0"/>
          </a:p>
        </p:txBody>
      </p:sp>
    </p:spTree>
    <p:extLst>
      <p:ext uri="{BB962C8B-B14F-4D97-AF65-F5344CB8AC3E}">
        <p14:creationId xmlns:p14="http://schemas.microsoft.com/office/powerpoint/2010/main" val="113684663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41" y="309857"/>
            <a:ext cx="4734573" cy="421481"/>
          </a:xfrm>
        </p:spPr>
        <p:txBody>
          <a:bodyPr>
            <a:noAutofit/>
          </a:bodyPr>
          <a:lstStyle/>
          <a:p>
            <a:r>
              <a:rPr lang="en-US" altLang="zh-CN" dirty="0">
                <a:latin typeface="微软雅黑" panose="020B0503020204020204" pitchFamily="34" charset="-122"/>
                <a:ea typeface="微软雅黑" panose="020B0503020204020204" pitchFamily="34" charset="-122"/>
              </a:rPr>
              <a:t>SWBOK</a:t>
            </a:r>
            <a:r>
              <a:rPr lang="zh-CN" altLang="en-US" dirty="0">
                <a:latin typeface="微软雅黑" panose="020B0503020204020204" pitchFamily="34" charset="-122"/>
                <a:ea typeface="微软雅黑" panose="020B0503020204020204" pitchFamily="34" charset="-122"/>
              </a:rPr>
              <a:t>对测试方法的分类</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8</a:t>
            </a:fld>
            <a:endParaRPr lang="en-US" altLang="zh-CN"/>
          </a:p>
        </p:txBody>
      </p:sp>
      <p:graphicFrame>
        <p:nvGraphicFramePr>
          <p:cNvPr id="13" name="表格 12"/>
          <p:cNvGraphicFramePr>
            <a:graphicFrameLocks noGrp="1"/>
          </p:cNvGraphicFramePr>
          <p:nvPr>
            <p:extLst>
              <p:ext uri="{D42A27DB-BD31-4B8C-83A1-F6EECF244321}">
                <p14:modId xmlns:p14="http://schemas.microsoft.com/office/powerpoint/2010/main" val="1092255453"/>
              </p:ext>
            </p:extLst>
          </p:nvPr>
        </p:nvGraphicFramePr>
        <p:xfrm>
          <a:off x="581141" y="918555"/>
          <a:ext cx="8040344" cy="3703320"/>
        </p:xfrm>
        <a:graphic>
          <a:graphicData uri="http://schemas.openxmlformats.org/drawingml/2006/table">
            <a:tbl>
              <a:tblPr firstRow="1" bandRow="1">
                <a:tableStyleId>{5C22544A-7EE6-4342-B048-85BDC9FD1C3A}</a:tableStyleId>
              </a:tblPr>
              <a:tblGrid>
                <a:gridCol w="1839592">
                  <a:extLst>
                    <a:ext uri="{9D8B030D-6E8A-4147-A177-3AD203B41FA5}">
                      <a16:colId xmlns:a16="http://schemas.microsoft.com/office/drawing/2014/main" val="20000"/>
                    </a:ext>
                  </a:extLst>
                </a:gridCol>
                <a:gridCol w="4944565">
                  <a:extLst>
                    <a:ext uri="{9D8B030D-6E8A-4147-A177-3AD203B41FA5}">
                      <a16:colId xmlns:a16="http://schemas.microsoft.com/office/drawing/2014/main" val="20001"/>
                    </a:ext>
                  </a:extLst>
                </a:gridCol>
                <a:gridCol w="1256187">
                  <a:extLst>
                    <a:ext uri="{9D8B030D-6E8A-4147-A177-3AD203B41FA5}">
                      <a16:colId xmlns:a16="http://schemas.microsoft.com/office/drawing/2014/main" val="20002"/>
                    </a:ext>
                  </a:extLst>
                </a:gridCol>
              </a:tblGrid>
              <a:tr h="617220">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zh-CN" altLang="en-US" sz="1800" kern="1200" dirty="0">
                          <a:solidFill>
                            <a:schemeClr val="bg1">
                              <a:lumMod val="95000"/>
                            </a:schemeClr>
                          </a:solidFill>
                          <a:latin typeface="Microsoft YaHei" panose="020B0503020204020204" pitchFamily="34" charset="-122"/>
                          <a:ea typeface="Microsoft YaHei" panose="020B0503020204020204" pitchFamily="34" charset="-122"/>
                          <a:cs typeface="+mn-cs"/>
                        </a:rPr>
                        <a:t>基于输入域的测试（</a:t>
                      </a:r>
                      <a:r>
                        <a:rPr lang="en-US" altLang="zh-CN" sz="1800" kern="1200" dirty="0">
                          <a:solidFill>
                            <a:schemeClr val="bg1">
                              <a:lumMod val="95000"/>
                            </a:schemeClr>
                          </a:solidFill>
                          <a:latin typeface="Microsoft YaHei" panose="020B0503020204020204" pitchFamily="34" charset="-122"/>
                          <a:ea typeface="Microsoft YaHei" panose="020B0503020204020204" pitchFamily="34" charset="-122"/>
                          <a:cs typeface="+mn-cs"/>
                        </a:rPr>
                        <a:t>IDBT</a:t>
                      </a:r>
                      <a:r>
                        <a:rPr lang="zh-CN" altLang="en-US" sz="1800" kern="1200" dirty="0">
                          <a:solidFill>
                            <a:schemeClr val="bg1">
                              <a:lumMod val="95000"/>
                            </a:schemeClr>
                          </a:solidFill>
                          <a:latin typeface="Microsoft YaHei" panose="020B0503020204020204" pitchFamily="34" charset="-122"/>
                          <a:ea typeface="Microsoft YaHei" panose="020B0503020204020204" pitchFamily="34" charset="-122"/>
                          <a:cs typeface="+mn-cs"/>
                        </a:rPr>
                        <a:t>）</a:t>
                      </a:r>
                    </a:p>
                  </a:txBody>
                  <a:tcPr marL="68580" marR="68580" marT="34290" marB="34290"/>
                </a:tc>
                <a:tc>
                  <a:txBody>
                    <a:bodyPr/>
                    <a:lstStyle/>
                    <a:p>
                      <a:r>
                        <a:rPr lang="zh-CN" altLang="en-US" sz="1800" dirty="0">
                          <a:solidFill>
                            <a:schemeClr val="bg1">
                              <a:lumMod val="95000"/>
                            </a:schemeClr>
                          </a:solidFill>
                          <a:latin typeface="Microsoft YaHei" panose="020B0503020204020204" pitchFamily="34" charset="-122"/>
                          <a:ea typeface="Microsoft YaHei" panose="020B0503020204020204" pitchFamily="34" charset="-122"/>
                          <a:cs typeface="宋体"/>
                        </a:rPr>
                        <a:t>等价类、边界值、两两组合（</a:t>
                      </a:r>
                      <a:r>
                        <a:rPr lang="en-US" altLang="zh-CN" sz="1800" dirty="0">
                          <a:solidFill>
                            <a:schemeClr val="bg1">
                              <a:lumMod val="95000"/>
                            </a:schemeClr>
                          </a:solidFill>
                          <a:latin typeface="Microsoft YaHei" panose="020B0503020204020204" pitchFamily="34" charset="-122"/>
                          <a:ea typeface="Microsoft YaHei" panose="020B0503020204020204" pitchFamily="34" charset="-122"/>
                          <a:cs typeface="宋体"/>
                        </a:rPr>
                        <a:t>pairwise</a:t>
                      </a:r>
                      <a:r>
                        <a:rPr lang="zh-CN" altLang="en-US" sz="1800" dirty="0">
                          <a:solidFill>
                            <a:schemeClr val="bg1">
                              <a:lumMod val="95000"/>
                            </a:schemeClr>
                          </a:solidFill>
                          <a:latin typeface="Microsoft YaHei" panose="020B0503020204020204" pitchFamily="34" charset="-122"/>
                          <a:ea typeface="Microsoft YaHei" panose="020B0503020204020204" pitchFamily="34" charset="-122"/>
                          <a:cs typeface="宋体"/>
                        </a:rPr>
                        <a:t>）、随机测试</a:t>
                      </a:r>
                    </a:p>
                  </a:txBody>
                  <a:tcPr marL="68580" marR="68580" marT="34290" marB="34290"/>
                </a:tc>
                <a:tc>
                  <a:txBody>
                    <a:bodyPr/>
                    <a:lstStyle/>
                    <a:p>
                      <a:r>
                        <a:rPr lang="zh-CN" altLang="en-US" sz="1800" dirty="0">
                          <a:solidFill>
                            <a:schemeClr val="bg1">
                              <a:lumMod val="95000"/>
                            </a:schemeClr>
                          </a:solidFill>
                          <a:latin typeface="Microsoft YaHei" panose="020B0503020204020204" pitchFamily="34" charset="-122"/>
                          <a:ea typeface="Microsoft YaHei" panose="020B0503020204020204" pitchFamily="34" charset="-122"/>
                          <a:cs typeface="宋体"/>
                        </a:rPr>
                        <a:t>黑盒测试</a:t>
                      </a:r>
                    </a:p>
                  </a:txBody>
                  <a:tcPr marL="68580" marR="68580" marT="34290" marB="34290"/>
                </a:tc>
                <a:extLst>
                  <a:ext uri="{0D108BD9-81ED-4DB2-BD59-A6C34878D82A}">
                    <a16:rowId xmlns:a16="http://schemas.microsoft.com/office/drawing/2014/main" val="10000"/>
                  </a:ext>
                </a:extLst>
              </a:tr>
              <a:tr h="6172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800" i="0" dirty="0">
                          <a:solidFill>
                            <a:srgbClr val="800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基于代码的测试 （</a:t>
                      </a:r>
                      <a:r>
                        <a:rPr lang="en-US" altLang="zh-CN" sz="1800" i="0" dirty="0">
                          <a:solidFill>
                            <a:srgbClr val="800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CBT</a:t>
                      </a:r>
                      <a:r>
                        <a:rPr lang="zh-CN" altLang="en-US" sz="1800" i="0" dirty="0">
                          <a:solidFill>
                            <a:srgbClr val="800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基于控制流的标准、基于数据流的标准、</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CBT</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参考模型</a:t>
                      </a: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白盒测试</a:t>
                      </a:r>
                    </a:p>
                  </a:txBody>
                  <a:tcPr marL="68580" marR="68580" marT="34290" marB="34290"/>
                </a:tc>
                <a:extLst>
                  <a:ext uri="{0D108BD9-81ED-4DB2-BD59-A6C34878D82A}">
                    <a16:rowId xmlns:a16="http://schemas.microsoft.com/office/drawing/2014/main" val="10001"/>
                  </a:ext>
                </a:extLst>
              </a:tr>
              <a:tr h="58506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800" i="0" dirty="0">
                          <a:solidFill>
                            <a:srgbClr val="FF66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基于故障模式的测试（</a:t>
                      </a:r>
                      <a:r>
                        <a:rPr lang="en-US" altLang="zh-CN" sz="1800" i="0" dirty="0">
                          <a:solidFill>
                            <a:srgbClr val="FF66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FBT</a:t>
                      </a:r>
                      <a:r>
                        <a:rPr lang="zh-CN" altLang="en-US" sz="1800" i="0" dirty="0">
                          <a:solidFill>
                            <a:srgbClr val="FF66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故障模型、错误猜测法、变异测试</a:t>
                      </a:r>
                    </a:p>
                  </a:txBody>
                  <a:tcPr marL="68580" marR="68580" marT="34290" marB="34290"/>
                </a:tc>
                <a:tc>
                  <a:txBody>
                    <a:bodyPr/>
                    <a:lstStyle/>
                    <a:p>
                      <a:endPar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endParaRPr>
                    </a:p>
                  </a:txBody>
                  <a:tcPr marL="68580" marR="68580" marT="34290" marB="34290"/>
                </a:tc>
                <a:extLst>
                  <a:ext uri="{0D108BD9-81ED-4DB2-BD59-A6C34878D82A}">
                    <a16:rowId xmlns:a16="http://schemas.microsoft.com/office/drawing/2014/main" val="10002"/>
                  </a:ext>
                </a:extLst>
              </a:tr>
              <a:tr h="58506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800" i="0" dirty="0">
                          <a:solidFill>
                            <a:srgbClr val="008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基于使用的测试（</a:t>
                      </a:r>
                      <a:r>
                        <a:rPr lang="en-US" altLang="zh-CN" sz="1800" i="0" dirty="0">
                          <a:solidFill>
                            <a:srgbClr val="008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UBT</a:t>
                      </a:r>
                      <a:r>
                        <a:rPr lang="zh-CN" altLang="en-US" sz="1800" i="0" dirty="0">
                          <a:solidFill>
                            <a:srgbClr val="008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操作配置</a:t>
                      </a:r>
                      <a:r>
                        <a:rPr lang="zh-CN" altLang="en-US" sz="14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400" dirty="0">
                          <a:solidFill>
                            <a:schemeClr val="accent5">
                              <a:lumMod val="25000"/>
                            </a:schemeClr>
                          </a:solidFill>
                          <a:latin typeface="Microsoft YaHei" panose="020B0503020204020204" pitchFamily="34" charset="-122"/>
                          <a:ea typeface="Microsoft YaHei" panose="020B0503020204020204" pitchFamily="34" charset="-122"/>
                          <a:cs typeface="宋体"/>
                        </a:rPr>
                        <a:t>operational</a:t>
                      </a:r>
                      <a:r>
                        <a:rPr lang="zh-CN" altLang="en-US" sz="1400" dirty="0">
                          <a:solidFill>
                            <a:schemeClr val="accent5">
                              <a:lumMod val="25000"/>
                            </a:schemeClr>
                          </a:solidFill>
                          <a:latin typeface="Microsoft YaHei" panose="020B0503020204020204" pitchFamily="34" charset="-122"/>
                          <a:ea typeface="Microsoft YaHei" panose="020B0503020204020204" pitchFamily="34" charset="-122"/>
                          <a:cs typeface="宋体"/>
                        </a:rPr>
                        <a:t> </a:t>
                      </a:r>
                      <a:r>
                        <a:rPr lang="en-US" altLang="zh-CN" sz="1400" dirty="0">
                          <a:solidFill>
                            <a:schemeClr val="accent5">
                              <a:lumMod val="25000"/>
                            </a:schemeClr>
                          </a:solidFill>
                          <a:latin typeface="Microsoft YaHei" panose="020B0503020204020204" pitchFamily="34" charset="-122"/>
                          <a:ea typeface="Microsoft YaHei" panose="020B0503020204020204" pitchFamily="34" charset="-122"/>
                          <a:cs typeface="宋体"/>
                        </a:rPr>
                        <a:t>profile</a:t>
                      </a:r>
                      <a:r>
                        <a:rPr lang="zh-CN" altLang="en-US" sz="1400" dirty="0">
                          <a:solidFill>
                            <a:schemeClr val="accent5">
                              <a:lumMod val="25000"/>
                            </a:schemeClr>
                          </a:solidFill>
                          <a:latin typeface="Microsoft YaHei" panose="020B0503020204020204" pitchFamily="34" charset="-122"/>
                          <a:ea typeface="Microsoft YaHei" panose="020B0503020204020204" pitchFamily="34" charset="-122"/>
                          <a:cs typeface="宋体"/>
                        </a:rPr>
                        <a:t>）、用户观察启发</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黑盒测试</a:t>
                      </a:r>
                    </a:p>
                  </a:txBody>
                  <a:tcPr marL="68580" marR="68580" marT="34290" marB="34290"/>
                </a:tc>
                <a:extLst>
                  <a:ext uri="{0D108BD9-81ED-4DB2-BD59-A6C34878D82A}">
                    <a16:rowId xmlns:a16="http://schemas.microsoft.com/office/drawing/2014/main" val="10003"/>
                  </a:ext>
                </a:extLst>
              </a:tr>
              <a:tr h="6172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800" i="0" dirty="0">
                          <a:solidFill>
                            <a:srgbClr val="3366FF"/>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基于模型的测试（</a:t>
                      </a:r>
                      <a:r>
                        <a:rPr lang="en-US" altLang="zh-CN" sz="1800" i="0" dirty="0">
                          <a:solidFill>
                            <a:srgbClr val="3366FF"/>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MBT</a:t>
                      </a:r>
                      <a:r>
                        <a:rPr lang="zh-CN" altLang="en-US" sz="1800" i="0" dirty="0">
                          <a:solidFill>
                            <a:srgbClr val="3366FF"/>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决策表、有限状态机、形式化验证、</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TTCN3</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、工作流模型</a:t>
                      </a:r>
                    </a:p>
                  </a:txBody>
                  <a:tcPr marL="68580" marR="68580" marT="34290" marB="34290"/>
                </a:tc>
                <a:tc>
                  <a:txBody>
                    <a:bodyPr/>
                    <a:lstStyle/>
                    <a:p>
                      <a:endPar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endParaRPr>
                    </a:p>
                  </a:txBody>
                  <a:tcPr marL="68580" marR="68580" marT="34290" marB="34290"/>
                </a:tc>
                <a:extLst>
                  <a:ext uri="{0D108BD9-81ED-4DB2-BD59-A6C34878D82A}">
                    <a16:rowId xmlns:a16="http://schemas.microsoft.com/office/drawing/2014/main" val="10004"/>
                  </a:ext>
                </a:extLst>
              </a:tr>
              <a:tr h="6172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800" i="0" dirty="0">
                          <a:solidFill>
                            <a:srgbClr val="00009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基于应用特性的测试（</a:t>
                      </a:r>
                      <a:r>
                        <a:rPr lang="en-US" altLang="zh-CN" sz="1800" i="0" dirty="0">
                          <a:solidFill>
                            <a:srgbClr val="00009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TBNA</a:t>
                      </a:r>
                      <a:r>
                        <a:rPr lang="zh-CN" altLang="en-US" sz="1800" i="0" dirty="0">
                          <a:solidFill>
                            <a:srgbClr val="00009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p>
                  </a:txBody>
                  <a:tcPr marL="68580" marR="68580" marT="34290" marB="34290"/>
                </a:tc>
                <a:tc>
                  <a:txBody>
                    <a:bodyPr/>
                    <a:lstStyle/>
                    <a:p>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OOS</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web</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real-time</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SOA</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embedded</a:t>
                      </a:r>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a:t>
                      </a:r>
                      <a:r>
                        <a:rPr lang="en-US" altLang="zh-CN" sz="1800" dirty="0">
                          <a:solidFill>
                            <a:schemeClr val="accent5">
                              <a:lumMod val="25000"/>
                            </a:schemeClr>
                          </a:solidFill>
                          <a:latin typeface="Microsoft YaHei" panose="020B0503020204020204" pitchFamily="34" charset="-122"/>
                          <a:ea typeface="Microsoft YaHei" panose="020B0503020204020204" pitchFamily="34" charset="-122"/>
                          <a:cs typeface="宋体"/>
                        </a:rPr>
                        <a:t>safe-critical</a:t>
                      </a:r>
                      <a:endPar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endParaRPr>
                    </a:p>
                  </a:txBody>
                  <a:tcPr marL="68580" marR="68580" marT="34290" marB="34290"/>
                </a:tc>
                <a:tc>
                  <a:txBody>
                    <a:bodyPr/>
                    <a:lstStyle/>
                    <a:p>
                      <a:r>
                        <a:rPr lang="zh-CN" altLang="en-US" sz="1800" dirty="0">
                          <a:solidFill>
                            <a:schemeClr val="accent5">
                              <a:lumMod val="25000"/>
                            </a:schemeClr>
                          </a:solidFill>
                          <a:latin typeface="Microsoft YaHei" panose="020B0503020204020204" pitchFamily="34" charset="-122"/>
                          <a:ea typeface="Microsoft YaHei" panose="020B0503020204020204" pitchFamily="34" charset="-122"/>
                          <a:cs typeface="宋体"/>
                        </a:rPr>
                        <a:t>应用领域</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8482722"/>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465449" y="328730"/>
            <a:ext cx="5487070" cy="421481"/>
          </a:xfrm>
        </p:spPr>
        <p:txBody>
          <a:bodyPr>
            <a:noAutofit/>
          </a:bodyPr>
          <a:lstStyle/>
          <a:p>
            <a:pPr>
              <a:buClr>
                <a:schemeClr val="accent4"/>
              </a:buClr>
            </a:pPr>
            <a:r>
              <a:rPr lang="zh-CN" altLang="en-US" dirty="0"/>
              <a:t>几种不同模糊器的构造</a:t>
            </a:r>
          </a:p>
        </p:txBody>
      </p:sp>
      <p:sp>
        <p:nvSpPr>
          <p:cNvPr id="83971" name="灯片编号占位符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0"/>
                <a:cs typeface="宋体" charset="0"/>
              </a:defRPr>
            </a:lvl1pPr>
            <a:lvl2pPr marL="668655" indent="-257175" eaLnBrk="0" hangingPunct="0">
              <a:defRPr i="1">
                <a:solidFill>
                  <a:schemeClr val="tx1"/>
                </a:solidFill>
                <a:latin typeface="Arial" charset="0"/>
                <a:ea typeface="宋体" charset="0"/>
              </a:defRPr>
            </a:lvl2pPr>
            <a:lvl3pPr marL="1028700" indent="-205740" eaLnBrk="0" hangingPunct="0">
              <a:defRPr i="1">
                <a:solidFill>
                  <a:schemeClr val="tx1"/>
                </a:solidFill>
                <a:latin typeface="Arial" charset="0"/>
                <a:ea typeface="宋体" charset="0"/>
              </a:defRPr>
            </a:lvl3pPr>
            <a:lvl4pPr marL="1440180" indent="-205740" eaLnBrk="0" hangingPunct="0">
              <a:defRPr i="1">
                <a:solidFill>
                  <a:schemeClr val="tx1"/>
                </a:solidFill>
                <a:latin typeface="Arial" charset="0"/>
                <a:ea typeface="宋体" charset="0"/>
              </a:defRPr>
            </a:lvl4pPr>
            <a:lvl5pPr marL="1851660" indent="-205740" eaLnBrk="0" hangingPunct="0">
              <a:defRPr i="1">
                <a:solidFill>
                  <a:schemeClr val="tx1"/>
                </a:solidFill>
                <a:latin typeface="Arial" charset="0"/>
                <a:ea typeface="宋体" charset="0"/>
              </a:defRPr>
            </a:lvl5pPr>
            <a:lvl6pPr marL="2263140" indent="-205740" eaLnBrk="0" fontAlgn="base" hangingPunct="0">
              <a:spcBef>
                <a:spcPct val="0"/>
              </a:spcBef>
              <a:spcAft>
                <a:spcPct val="0"/>
              </a:spcAft>
              <a:defRPr i="1">
                <a:solidFill>
                  <a:schemeClr val="tx1"/>
                </a:solidFill>
                <a:latin typeface="Arial" charset="0"/>
                <a:ea typeface="宋体" charset="0"/>
              </a:defRPr>
            </a:lvl6pPr>
            <a:lvl7pPr marL="2674620" indent="-205740" eaLnBrk="0" fontAlgn="base" hangingPunct="0">
              <a:spcBef>
                <a:spcPct val="0"/>
              </a:spcBef>
              <a:spcAft>
                <a:spcPct val="0"/>
              </a:spcAft>
              <a:defRPr i="1">
                <a:solidFill>
                  <a:schemeClr val="tx1"/>
                </a:solidFill>
                <a:latin typeface="Arial" charset="0"/>
                <a:ea typeface="宋体" charset="0"/>
              </a:defRPr>
            </a:lvl7pPr>
            <a:lvl8pPr marL="3086100" indent="-205740" eaLnBrk="0" fontAlgn="base" hangingPunct="0">
              <a:spcBef>
                <a:spcPct val="0"/>
              </a:spcBef>
              <a:spcAft>
                <a:spcPct val="0"/>
              </a:spcAft>
              <a:defRPr i="1">
                <a:solidFill>
                  <a:schemeClr val="tx1"/>
                </a:solidFill>
                <a:latin typeface="Arial" charset="0"/>
                <a:ea typeface="宋体" charset="0"/>
              </a:defRPr>
            </a:lvl8pPr>
            <a:lvl9pPr marL="3497580" indent="-205740" eaLnBrk="0" fontAlgn="base" hangingPunct="0">
              <a:spcBef>
                <a:spcPct val="0"/>
              </a:spcBef>
              <a:spcAft>
                <a:spcPct val="0"/>
              </a:spcAft>
              <a:defRPr i="1">
                <a:solidFill>
                  <a:schemeClr val="tx1"/>
                </a:solidFill>
                <a:latin typeface="Arial" charset="0"/>
                <a:ea typeface="宋体" charset="0"/>
              </a:defRPr>
            </a:lvl9pPr>
          </a:lstStyle>
          <a:p>
            <a:pPr eaLnBrk="1" hangingPunct="1"/>
            <a:fld id="{6FD90BFC-4C22-BD48-8B3F-B1DD3536E6B3}" type="slidenum">
              <a:rPr lang="en-US" altLang="zh-CN"/>
              <a:pPr eaLnBrk="1" hangingPunct="1"/>
              <a:t>80</a:t>
            </a:fld>
            <a:endParaRPr lang="en-US" altLang="zh-CN"/>
          </a:p>
        </p:txBody>
      </p:sp>
      <p:sp>
        <p:nvSpPr>
          <p:cNvPr id="83972" name="矩形 2"/>
          <p:cNvSpPr>
            <a:spLocks noChangeArrowheads="1"/>
          </p:cNvSpPr>
          <p:nvPr/>
        </p:nvSpPr>
        <p:spPr bwMode="auto">
          <a:xfrm>
            <a:off x="599347" y="978541"/>
            <a:ext cx="7945306" cy="3349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黑盒随机模糊，</a:t>
            </a:r>
            <a:r>
              <a:rPr lang="zh-CN" altLang="en-US" dirty="0">
                <a:latin typeface="KaiTi" panose="02010609060101010101" pitchFamily="49" charset="-122"/>
                <a:ea typeface="KaiTi" panose="02010609060101010101" pitchFamily="49" charset="-122"/>
              </a:rPr>
              <a:t>对正确格式的输入数据进行随机变异，然后用这些变异的输入运行程序，看是否能够触发异常。</a:t>
            </a:r>
            <a:endParaRPr lang="en-US" altLang="zh-CN" dirty="0">
              <a:latin typeface="KaiTi" panose="02010609060101010101" pitchFamily="49" charset="-122"/>
              <a:ea typeface="KaiTi" panose="02010609060101010101" pitchFamily="49" charset="-122"/>
            </a:endParaRPr>
          </a:p>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基于语法的模糊，</a:t>
            </a:r>
            <a:r>
              <a:rPr lang="zh-CN" altLang="en-US" dirty="0">
                <a:latin typeface="KaiTi" panose="02010609060101010101" pitchFamily="49" charset="-122"/>
                <a:ea typeface="KaiTi" panose="02010609060101010101" pitchFamily="49" charset="-122"/>
              </a:rPr>
              <a:t>是模糊复杂格式输入的替代方法，需要指定输入格式的输入语法、哪些输入部分要进行模糊化以及如何模糊化</a:t>
            </a:r>
            <a:r>
              <a:rPr lang="zh-CN" altLang="en-US" dirty="0">
                <a:latin typeface="Microsoft YaHei" panose="020B0503020204020204" pitchFamily="34" charset="-122"/>
                <a:ea typeface="Microsoft YaHei" panose="020B0503020204020204" pitchFamily="34" charset="-122"/>
              </a:rPr>
              <a:t>。</a:t>
            </a:r>
          </a:p>
          <a:p>
            <a:pPr marL="320040" lvl="1" indent="-320040">
              <a:lnSpc>
                <a:spcPct val="130000"/>
              </a:lnSpc>
              <a:spcBef>
                <a:spcPts val="237"/>
              </a:spcBef>
              <a:buClr>
                <a:srgbClr val="91AC4E"/>
              </a:buClr>
              <a:buSzPct val="80000"/>
              <a:buFont typeface="Wingdings" charset="0"/>
              <a:buChar char="p"/>
              <a:tabLst>
                <a:tab pos="205740" algn="l"/>
              </a:tabLst>
            </a:pPr>
            <a:r>
              <a:rPr lang="zh-CN" altLang="en-US" dirty="0">
                <a:latin typeface="Microsoft YaHei" panose="020B0503020204020204" pitchFamily="34" charset="-122"/>
                <a:ea typeface="Microsoft YaHei" panose="020B0503020204020204" pitchFamily="34" charset="-122"/>
              </a:rPr>
              <a:t>白盒模糊处理，</a:t>
            </a:r>
            <a:r>
              <a:rPr lang="zh-CN" altLang="en-US" dirty="0">
                <a:latin typeface="KaiTi" panose="02010609060101010101" pitchFamily="49" charset="-122"/>
                <a:ea typeface="KaiTi" panose="02010609060101010101" pitchFamily="49" charset="-122"/>
              </a:rPr>
              <a:t>由微软研究院于</a:t>
            </a:r>
            <a:r>
              <a:rPr lang="en-US" altLang="zh-CN" dirty="0">
                <a:latin typeface="KaiTi" panose="02010609060101010101" pitchFamily="49" charset="-122"/>
                <a:ea typeface="KaiTi" panose="02010609060101010101" pitchFamily="49" charset="-122"/>
              </a:rPr>
              <a:t>2008</a:t>
            </a:r>
            <a:r>
              <a:rPr lang="zh-CN" altLang="en-US" dirty="0">
                <a:latin typeface="KaiTi" panose="02010609060101010101" pitchFamily="49" charset="-122"/>
                <a:ea typeface="KaiTi" panose="02010609060101010101" pitchFamily="49" charset="-122"/>
              </a:rPr>
              <a:t>年首创，这种方法包括：动态地执行被测程序，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a:t>
            </a:r>
          </a:p>
        </p:txBody>
      </p:sp>
    </p:spTree>
    <p:extLst>
      <p:ext uri="{BB962C8B-B14F-4D97-AF65-F5344CB8AC3E}">
        <p14:creationId xmlns:p14="http://schemas.microsoft.com/office/powerpoint/2010/main" val="4267578465"/>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CE3A8-C031-6037-7C67-68334D0F0A59}"/>
              </a:ext>
            </a:extLst>
          </p:cNvPr>
          <p:cNvSpPr>
            <a:spLocks noGrp="1"/>
          </p:cNvSpPr>
          <p:nvPr>
            <p:ph type="title"/>
          </p:nvPr>
        </p:nvSpPr>
        <p:spPr>
          <a:xfrm>
            <a:off x="507880" y="300036"/>
            <a:ext cx="6215062" cy="421482"/>
          </a:xfrm>
        </p:spPr>
        <p:txBody>
          <a:bodyPr>
            <a:normAutofit fontScale="90000"/>
          </a:bodyPr>
          <a:lstStyle/>
          <a:p>
            <a:pPr>
              <a:buClr>
                <a:schemeClr val="accent4"/>
              </a:buClr>
            </a:pPr>
            <a:r>
              <a:rPr lang="en" altLang="zh-CN" dirty="0"/>
              <a:t>American fuzzy lop</a:t>
            </a:r>
            <a:r>
              <a:rPr lang="zh-CN" altLang="en" dirty="0"/>
              <a:t>方法</a:t>
            </a:r>
            <a:endParaRPr lang="zh-CN" altLang="en-US" dirty="0"/>
          </a:p>
        </p:txBody>
      </p:sp>
      <p:sp>
        <p:nvSpPr>
          <p:cNvPr id="3" name="内容占位符 2">
            <a:extLst>
              <a:ext uri="{FF2B5EF4-FFF2-40B4-BE49-F238E27FC236}">
                <a16:creationId xmlns:a16="http://schemas.microsoft.com/office/drawing/2014/main" id="{2CD8B198-AC29-D806-7BA7-1BBC1C2952DA}"/>
              </a:ext>
            </a:extLst>
          </p:cNvPr>
          <p:cNvSpPr>
            <a:spLocks noGrp="1"/>
          </p:cNvSpPr>
          <p:nvPr>
            <p:ph idx="1"/>
          </p:nvPr>
        </p:nvSpPr>
        <p:spPr>
          <a:xfrm>
            <a:off x="507880" y="939997"/>
            <a:ext cx="8049524" cy="3485353"/>
          </a:xfrm>
        </p:spPr>
        <p:txBody>
          <a:bodyPr>
            <a:normAutofit fontScale="62500" lnSpcReduction="20000"/>
          </a:bodyPr>
          <a:lstStyle/>
          <a:p>
            <a:pPr marL="0" indent="0">
              <a:buNone/>
            </a:pPr>
            <a:r>
              <a:rPr kumimoji="1" lang="en" altLang="zh-CN" dirty="0"/>
              <a:t>AFL</a:t>
            </a:r>
            <a:r>
              <a:rPr kumimoji="1" lang="zh-CN" altLang="en-US" dirty="0"/>
              <a:t>是一款开源的模糊测试工具，是当今使用最广泛的</a:t>
            </a:r>
            <a:r>
              <a:rPr kumimoji="1" lang="en" altLang="zh-CN" dirty="0" err="1"/>
              <a:t>Fuzzer</a:t>
            </a:r>
            <a:r>
              <a:rPr kumimoji="1" lang="zh-CN" altLang="en" dirty="0"/>
              <a:t>，</a:t>
            </a:r>
            <a:r>
              <a:rPr kumimoji="1" lang="zh-CN" altLang="en-US" dirty="0"/>
              <a:t>这个工具在程序执行前对程序源码进行</a:t>
            </a:r>
            <a:r>
              <a:rPr kumimoji="1" lang="zh-CN" altLang="en-US" b="1" dirty="0"/>
              <a:t>插桩</a:t>
            </a:r>
            <a:r>
              <a:rPr kumimoji="1" lang="zh-CN" altLang="en-US" dirty="0"/>
              <a:t>（</a:t>
            </a:r>
            <a:r>
              <a:rPr kumimoji="1" lang="en" altLang="zh-CN" dirty="0"/>
              <a:t>instrumentation</a:t>
            </a:r>
            <a:r>
              <a:rPr kumimoji="1" lang="zh-CN" altLang="en" dirty="0"/>
              <a:t>），</a:t>
            </a:r>
            <a:r>
              <a:rPr kumimoji="1" lang="zh-CN" altLang="en-US" dirty="0"/>
              <a:t>以便在程序执行过程中实时获取程序的执行情况。</a:t>
            </a:r>
            <a:r>
              <a:rPr kumimoji="1" lang="en" altLang="zh-CN" dirty="0"/>
              <a:t>AFL</a:t>
            </a:r>
            <a:r>
              <a:rPr kumimoji="1" lang="zh-CN" altLang="en-US" dirty="0"/>
              <a:t>采用</a:t>
            </a:r>
            <a:r>
              <a:rPr kumimoji="1" lang="zh-CN" altLang="en-US" b="1" dirty="0"/>
              <a:t>遗传算法</a:t>
            </a:r>
            <a:r>
              <a:rPr kumimoji="1" lang="zh-CN" altLang="en-US" dirty="0"/>
              <a:t>对程序的输入进行变异能够在程序运行的时候注入自己的代码， 然后自动产生测试用例进行模糊测试。简化一下，整个算法可以总结为：</a:t>
            </a:r>
          </a:p>
          <a:p>
            <a:pPr marL="457200" indent="-457200">
              <a:buFont typeface="+mj-ea"/>
              <a:buAutoNum type="circleNumDbPlain"/>
            </a:pPr>
            <a:r>
              <a:rPr kumimoji="1" lang="zh-CN" altLang="en-US" dirty="0"/>
              <a:t>将用户提供的初始测试用例加载到队列中。</a:t>
            </a:r>
          </a:p>
          <a:p>
            <a:pPr marL="457200" indent="-457200">
              <a:buFont typeface="+mj-ea"/>
              <a:buAutoNum type="circleNumDbPlain"/>
            </a:pPr>
            <a:r>
              <a:rPr kumimoji="1" lang="zh-CN" altLang="en-US" dirty="0"/>
              <a:t>从队列中获取下一个输入文件。</a:t>
            </a:r>
          </a:p>
          <a:p>
            <a:pPr marL="457200" indent="-457200">
              <a:buFont typeface="+mj-ea"/>
              <a:buAutoNum type="circleNumDbPlain"/>
            </a:pPr>
            <a:r>
              <a:rPr kumimoji="1" lang="zh-CN" altLang="en-US" dirty="0"/>
              <a:t>试图将测试用例修剪到不改变程序测量行为的最小尺寸。</a:t>
            </a:r>
          </a:p>
          <a:p>
            <a:pPr marL="457200" indent="-457200">
              <a:buFont typeface="+mj-ea"/>
              <a:buAutoNum type="circleNumDbPlain"/>
            </a:pPr>
            <a:r>
              <a:rPr kumimoji="1" lang="zh-CN" altLang="en-US" dirty="0"/>
              <a:t>使用均衡的、经过充分研究的各种传统模糊策略，重复地对文件进行变异。</a:t>
            </a:r>
          </a:p>
          <a:p>
            <a:pPr marL="457200" indent="-457200">
              <a:buFont typeface="+mj-ea"/>
              <a:buAutoNum type="circleNumDbPlain"/>
            </a:pPr>
            <a:r>
              <a:rPr kumimoji="1" lang="zh-CN" altLang="en-US" dirty="0"/>
              <a:t>如果任何产生的变异导致</a:t>
            </a:r>
            <a:r>
              <a:rPr kumimoji="1" lang="zh-CN" altLang="en-US" b="1" dirty="0"/>
              <a:t>插桩记录</a:t>
            </a:r>
            <a:r>
              <a:rPr kumimoji="1" lang="zh-CN" altLang="en-US" dirty="0"/>
              <a:t>新的状态转换，将变异的输出作为一个新的条目添加到队列中。</a:t>
            </a:r>
            <a:endParaRPr kumimoji="1" lang="en-US" altLang="zh-CN" dirty="0"/>
          </a:p>
          <a:p>
            <a:pPr marL="457200" indent="-457200">
              <a:buFont typeface="+mj-ea"/>
              <a:buAutoNum type="circleNumDbPlain"/>
            </a:pPr>
            <a:r>
              <a:rPr kumimoji="1" lang="zh-CN" altLang="en-US" dirty="0"/>
              <a:t>转到第</a:t>
            </a:r>
            <a:r>
              <a:rPr kumimoji="1" lang="en-US" altLang="zh-CN" dirty="0"/>
              <a:t>2</a:t>
            </a:r>
            <a:r>
              <a:rPr kumimoji="1" lang="zh-CN" altLang="en-US" dirty="0"/>
              <a:t>步</a:t>
            </a:r>
          </a:p>
        </p:txBody>
      </p:sp>
      <p:sp>
        <p:nvSpPr>
          <p:cNvPr id="5" name="文本框 4">
            <a:extLst>
              <a:ext uri="{FF2B5EF4-FFF2-40B4-BE49-F238E27FC236}">
                <a16:creationId xmlns:a16="http://schemas.microsoft.com/office/drawing/2014/main" id="{991736A9-4A55-29B5-2FBE-24C4B570A7A4}"/>
              </a:ext>
            </a:extLst>
          </p:cNvPr>
          <p:cNvSpPr txBox="1"/>
          <p:nvPr/>
        </p:nvSpPr>
        <p:spPr>
          <a:xfrm>
            <a:off x="507880" y="4459163"/>
            <a:ext cx="4641010" cy="307777"/>
          </a:xfrm>
          <a:prstGeom prst="rect">
            <a:avLst/>
          </a:prstGeom>
          <a:noFill/>
        </p:spPr>
        <p:txBody>
          <a:bodyPr wrap="square">
            <a:spAutoFit/>
          </a:bodyPr>
          <a:lstStyle/>
          <a:p>
            <a:r>
              <a:rPr lang="zh-CN" altLang="en-US" sz="1400" dirty="0">
                <a:hlinkClick r:id="rId2"/>
              </a:rPr>
              <a:t>https://github.com/google/AFL</a:t>
            </a:r>
            <a:r>
              <a:rPr lang="zh-CN" altLang="en-US" sz="1400" dirty="0"/>
              <a:t> </a:t>
            </a:r>
          </a:p>
        </p:txBody>
      </p:sp>
      <p:sp>
        <p:nvSpPr>
          <p:cNvPr id="7" name="文本框 6">
            <a:extLst>
              <a:ext uri="{FF2B5EF4-FFF2-40B4-BE49-F238E27FC236}">
                <a16:creationId xmlns:a16="http://schemas.microsoft.com/office/drawing/2014/main" id="{2B1D6546-51A8-4C74-6F7E-5AD75A2D549F}"/>
              </a:ext>
            </a:extLst>
          </p:cNvPr>
          <p:cNvSpPr txBox="1"/>
          <p:nvPr/>
        </p:nvSpPr>
        <p:spPr>
          <a:xfrm>
            <a:off x="3615411" y="4425350"/>
            <a:ext cx="3225336" cy="307777"/>
          </a:xfrm>
          <a:prstGeom prst="rect">
            <a:avLst/>
          </a:prstGeom>
          <a:noFill/>
        </p:spPr>
        <p:txBody>
          <a:bodyPr wrap="square">
            <a:spAutoFit/>
          </a:bodyPr>
          <a:lstStyle/>
          <a:p>
            <a:r>
              <a:rPr lang="zh-CN" altLang="en-US" sz="1400" dirty="0">
                <a:hlinkClick r:id="rId3"/>
              </a:rPr>
              <a:t>https://afl-1.readthedocs.io/en/latest/</a:t>
            </a:r>
            <a:r>
              <a:rPr lang="zh-CN" altLang="en-US" sz="1400" dirty="0"/>
              <a:t> </a:t>
            </a:r>
          </a:p>
        </p:txBody>
      </p:sp>
    </p:spTree>
    <p:extLst>
      <p:ext uri="{BB962C8B-B14F-4D97-AF65-F5344CB8AC3E}">
        <p14:creationId xmlns:p14="http://schemas.microsoft.com/office/powerpoint/2010/main" val="2168923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EBC4-B498-826E-9FA1-7D0FD94DB3FC}"/>
              </a:ext>
            </a:extLst>
          </p:cNvPr>
          <p:cNvSpPr>
            <a:spLocks noGrp="1"/>
          </p:cNvSpPr>
          <p:nvPr>
            <p:ph type="title"/>
          </p:nvPr>
        </p:nvSpPr>
        <p:spPr/>
        <p:txBody>
          <a:bodyPr/>
          <a:lstStyle/>
          <a:p>
            <a:r>
              <a:rPr kumimoji="1" lang="zh-CN" altLang="en-US" dirty="0"/>
              <a:t>变异测试</a:t>
            </a:r>
          </a:p>
        </p:txBody>
      </p:sp>
      <p:sp>
        <p:nvSpPr>
          <p:cNvPr id="5" name="文本框 4">
            <a:extLst>
              <a:ext uri="{FF2B5EF4-FFF2-40B4-BE49-F238E27FC236}">
                <a16:creationId xmlns:a16="http://schemas.microsoft.com/office/drawing/2014/main" id="{3400257A-6C0D-CCD6-7138-7B1417874911}"/>
              </a:ext>
            </a:extLst>
          </p:cNvPr>
          <p:cNvSpPr txBox="1"/>
          <p:nvPr/>
        </p:nvSpPr>
        <p:spPr>
          <a:xfrm>
            <a:off x="2215910" y="447853"/>
            <a:ext cx="1924769" cy="369332"/>
          </a:xfrm>
          <a:prstGeom prst="rect">
            <a:avLst/>
          </a:prstGeom>
          <a:noFill/>
        </p:spPr>
        <p:txBody>
          <a:bodyPr wrap="square">
            <a:spAutoFit/>
          </a:bodyPr>
          <a:lstStyle/>
          <a:p>
            <a:r>
              <a:rPr lang="zh-CN" altLang="en-US" dirty="0"/>
              <a:t>mutation testing</a:t>
            </a:r>
          </a:p>
        </p:txBody>
      </p:sp>
      <p:sp>
        <p:nvSpPr>
          <p:cNvPr id="7" name="文本框 6">
            <a:extLst>
              <a:ext uri="{FF2B5EF4-FFF2-40B4-BE49-F238E27FC236}">
                <a16:creationId xmlns:a16="http://schemas.microsoft.com/office/drawing/2014/main" id="{E4038666-14FF-CAFF-65F7-BD9559405ABB}"/>
              </a:ext>
            </a:extLst>
          </p:cNvPr>
          <p:cNvSpPr txBox="1"/>
          <p:nvPr/>
        </p:nvSpPr>
        <p:spPr>
          <a:xfrm>
            <a:off x="595222" y="832538"/>
            <a:ext cx="7729267" cy="787460"/>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变异测试（Mutation Testing）是一种在细节方面改进程序源代码的软件测试方法。变异操作是模拟典型应用错误（定位代码的弱点）、或强制产生有效地测试</a:t>
            </a:r>
          </a:p>
        </p:txBody>
      </p:sp>
      <p:pic>
        <p:nvPicPr>
          <p:cNvPr id="9" name="图片 8">
            <a:extLst>
              <a:ext uri="{FF2B5EF4-FFF2-40B4-BE49-F238E27FC236}">
                <a16:creationId xmlns:a16="http://schemas.microsoft.com/office/drawing/2014/main" id="{A67A3DF7-4970-4C0F-5AD2-501D00EC740E}"/>
              </a:ext>
            </a:extLst>
          </p:cNvPr>
          <p:cNvPicPr>
            <a:picLocks noChangeAspect="1"/>
          </p:cNvPicPr>
          <p:nvPr/>
        </p:nvPicPr>
        <p:blipFill>
          <a:blip r:embed="rId2"/>
          <a:stretch>
            <a:fillRect/>
          </a:stretch>
        </p:blipFill>
        <p:spPr>
          <a:xfrm>
            <a:off x="819512" y="3360875"/>
            <a:ext cx="3812386" cy="1475227"/>
          </a:xfrm>
          <a:prstGeom prst="rect">
            <a:avLst/>
          </a:prstGeom>
        </p:spPr>
      </p:pic>
      <p:pic>
        <p:nvPicPr>
          <p:cNvPr id="11" name="图片 10">
            <a:extLst>
              <a:ext uri="{FF2B5EF4-FFF2-40B4-BE49-F238E27FC236}">
                <a16:creationId xmlns:a16="http://schemas.microsoft.com/office/drawing/2014/main" id="{E2C3B1E9-6978-EEF7-EE0B-7742C0B0F531}"/>
              </a:ext>
            </a:extLst>
          </p:cNvPr>
          <p:cNvPicPr>
            <a:picLocks noChangeAspect="1"/>
          </p:cNvPicPr>
          <p:nvPr/>
        </p:nvPicPr>
        <p:blipFill rotWithShape="1">
          <a:blip r:embed="rId3"/>
          <a:srcRect b="26971"/>
          <a:stretch/>
        </p:blipFill>
        <p:spPr>
          <a:xfrm>
            <a:off x="819512" y="1781350"/>
            <a:ext cx="4051868" cy="1367045"/>
          </a:xfrm>
          <a:prstGeom prst="rect">
            <a:avLst/>
          </a:prstGeom>
        </p:spPr>
      </p:pic>
      <p:pic>
        <p:nvPicPr>
          <p:cNvPr id="12" name="图片 11">
            <a:extLst>
              <a:ext uri="{FF2B5EF4-FFF2-40B4-BE49-F238E27FC236}">
                <a16:creationId xmlns:a16="http://schemas.microsoft.com/office/drawing/2014/main" id="{A587C821-2A10-3F11-47C4-E3B38A74862A}"/>
              </a:ext>
            </a:extLst>
          </p:cNvPr>
          <p:cNvPicPr>
            <a:picLocks noChangeAspect="1"/>
          </p:cNvPicPr>
          <p:nvPr/>
        </p:nvPicPr>
        <p:blipFill>
          <a:blip r:embed="rId4"/>
          <a:stretch>
            <a:fillRect/>
          </a:stretch>
        </p:blipFill>
        <p:spPr>
          <a:xfrm>
            <a:off x="5075309" y="1619998"/>
            <a:ext cx="3249179" cy="3099701"/>
          </a:xfrm>
          <a:prstGeom prst="rect">
            <a:avLst/>
          </a:prstGeom>
        </p:spPr>
      </p:pic>
    </p:spTree>
    <p:extLst>
      <p:ext uri="{BB962C8B-B14F-4D97-AF65-F5344CB8AC3E}">
        <p14:creationId xmlns:p14="http://schemas.microsoft.com/office/powerpoint/2010/main" val="4012818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4EBC4-B498-826E-9FA1-7D0FD94DB3FC}"/>
              </a:ext>
            </a:extLst>
          </p:cNvPr>
          <p:cNvSpPr>
            <a:spLocks noGrp="1"/>
          </p:cNvSpPr>
          <p:nvPr>
            <p:ph type="title"/>
          </p:nvPr>
        </p:nvSpPr>
        <p:spPr/>
        <p:txBody>
          <a:bodyPr/>
          <a:lstStyle/>
          <a:p>
            <a:r>
              <a:rPr kumimoji="1" lang="zh-CN" altLang="en-US" dirty="0"/>
              <a:t>变异测试的方法与流程</a:t>
            </a:r>
          </a:p>
        </p:txBody>
      </p:sp>
      <p:pic>
        <p:nvPicPr>
          <p:cNvPr id="8" name="图片 7">
            <a:extLst>
              <a:ext uri="{FF2B5EF4-FFF2-40B4-BE49-F238E27FC236}">
                <a16:creationId xmlns:a16="http://schemas.microsoft.com/office/drawing/2014/main" id="{EAE2E530-46ED-CBE2-6B00-C3E7E174FD34}"/>
              </a:ext>
            </a:extLst>
          </p:cNvPr>
          <p:cNvPicPr>
            <a:picLocks noChangeAspect="1"/>
          </p:cNvPicPr>
          <p:nvPr/>
        </p:nvPicPr>
        <p:blipFill>
          <a:blip r:embed="rId2"/>
          <a:stretch>
            <a:fillRect/>
          </a:stretch>
        </p:blipFill>
        <p:spPr>
          <a:xfrm>
            <a:off x="4634609" y="1448702"/>
            <a:ext cx="4418205" cy="2786868"/>
          </a:xfrm>
          <a:prstGeom prst="rect">
            <a:avLst/>
          </a:prstGeom>
          <a:ln>
            <a:solidFill>
              <a:schemeClr val="accent2"/>
            </a:solidFill>
          </a:ln>
        </p:spPr>
      </p:pic>
      <p:pic>
        <p:nvPicPr>
          <p:cNvPr id="12" name="图片 11">
            <a:extLst>
              <a:ext uri="{FF2B5EF4-FFF2-40B4-BE49-F238E27FC236}">
                <a16:creationId xmlns:a16="http://schemas.microsoft.com/office/drawing/2014/main" id="{5618F35B-0407-518A-47DC-B7B8A86FF676}"/>
              </a:ext>
            </a:extLst>
          </p:cNvPr>
          <p:cNvPicPr>
            <a:picLocks noChangeAspect="1"/>
          </p:cNvPicPr>
          <p:nvPr/>
        </p:nvPicPr>
        <p:blipFill>
          <a:blip r:embed="rId3"/>
          <a:stretch>
            <a:fillRect/>
          </a:stretch>
        </p:blipFill>
        <p:spPr>
          <a:xfrm>
            <a:off x="412760" y="850925"/>
            <a:ext cx="4005446" cy="4120710"/>
          </a:xfrm>
          <a:prstGeom prst="rect">
            <a:avLst/>
          </a:prstGeom>
          <a:ln>
            <a:solidFill>
              <a:schemeClr val="accent2"/>
            </a:solidFill>
          </a:ln>
        </p:spPr>
      </p:pic>
    </p:spTree>
    <p:extLst>
      <p:ext uri="{BB962C8B-B14F-4D97-AF65-F5344CB8AC3E}">
        <p14:creationId xmlns:p14="http://schemas.microsoft.com/office/powerpoint/2010/main" val="2157722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3.7</a:t>
            </a:r>
            <a:r>
              <a:rPr lang="zh-CN" altLang="en-US" sz="4800" b="1" dirty="0">
                <a:ln w="19050">
                  <a:noFill/>
                </a:ln>
                <a:solidFill>
                  <a:srgbClr val="FFFFFF"/>
                </a:solidFill>
                <a:latin typeface="微软雅黑" panose="020B0503020204020204" charset="-122"/>
                <a:ea typeface="微软雅黑" panose="020B0503020204020204" charset="-122"/>
              </a:rPr>
              <a:t> 形式化方法</a:t>
            </a:r>
            <a:endParaRPr lang="zh-CN" altLang="zh-CN" sz="4500" b="1" dirty="0">
              <a:ln w="19050">
                <a:noFill/>
              </a:ln>
              <a:solidFill>
                <a:srgbClr val="FFFFFF"/>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B5A1EEE8-3F5A-E78F-58D2-648BF564D2D6}"/>
              </a:ext>
            </a:extLst>
          </p:cNvPr>
          <p:cNvSpPr txBox="1"/>
          <p:nvPr/>
        </p:nvSpPr>
        <p:spPr>
          <a:xfrm>
            <a:off x="3424555" y="2984703"/>
            <a:ext cx="3165090" cy="1422890"/>
          </a:xfrm>
          <a:prstGeom prst="rect">
            <a:avLst/>
          </a:prstGeom>
          <a:noFill/>
        </p:spPr>
        <p:txBody>
          <a:bodyPr wrap="square">
            <a:spAutoFit/>
          </a:bodyPr>
          <a:lstStyle/>
          <a:p>
            <a:pPr algn="just">
              <a:lnSpc>
                <a:spcPct val="150000"/>
              </a:lnSpc>
            </a:pPr>
            <a:r>
              <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3.7.1 </a:t>
            </a:r>
            <a:r>
              <a:rPr lang="zh-CN" altLang="en-US"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形式化方法</a:t>
            </a:r>
            <a:endPar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3.7.2 </a:t>
            </a:r>
            <a:r>
              <a:rPr lang="zh-CN" altLang="en-US"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形式化验证</a:t>
            </a:r>
            <a:endPar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3.7.3 </a:t>
            </a:r>
            <a:r>
              <a:rPr lang="zh-CN" altLang="en-US"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扩展有限状态机方法</a:t>
            </a:r>
            <a:endParaRPr lang="en-US" altLang="zh-CN" sz="2000" kern="100"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7000572"/>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47159" y="142351"/>
            <a:ext cx="4671845" cy="571500"/>
          </a:xfrm>
        </p:spPr>
        <p:txBody>
          <a:bodyPr/>
          <a:lstStyle/>
          <a:p>
            <a:r>
              <a:rPr lang="en-US" altLang="zh-CN" dirty="0"/>
              <a:t>3.7.1 </a:t>
            </a:r>
            <a:r>
              <a:rPr lang="zh-CN" altLang="en-US" dirty="0"/>
              <a:t>形式化方法</a:t>
            </a:r>
            <a:endParaRPr lang="en-US" altLang="zh-CN" dirty="0"/>
          </a:p>
        </p:txBody>
      </p:sp>
      <p:sp>
        <p:nvSpPr>
          <p:cNvPr id="72707" name="Rectangle 3"/>
          <p:cNvSpPr>
            <a:spLocks noGrp="1" noChangeArrowheads="1"/>
          </p:cNvSpPr>
          <p:nvPr>
            <p:ph type="body" idx="1"/>
          </p:nvPr>
        </p:nvSpPr>
        <p:spPr>
          <a:xfrm>
            <a:off x="620332" y="1072513"/>
            <a:ext cx="8046589" cy="2700300"/>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形式化方法</a:t>
            </a:r>
            <a:r>
              <a:rPr lang="en-US" altLang="zh-CN" sz="1800" dirty="0">
                <a:effectLst>
                  <a:outerShdw blurRad="38100" dist="38100" dir="2700000" algn="tl">
                    <a:srgbClr val="FFFFFF"/>
                  </a:outerShdw>
                </a:effectLst>
                <a:latin typeface="宋体"/>
                <a:ea typeface="宋体"/>
                <a:cs typeface="宋体"/>
              </a:rPr>
              <a:t>:</a:t>
            </a:r>
            <a:r>
              <a:rPr lang="zh-CN" altLang="en-US" sz="1800" dirty="0">
                <a:effectLst>
                  <a:outerShdw blurRad="38100" dist="38100" dir="2700000" algn="tl">
                    <a:srgbClr val="FFFFFF"/>
                  </a:outerShdw>
                </a:effectLst>
                <a:latin typeface="宋体"/>
                <a:ea typeface="宋体"/>
                <a:cs typeface="宋体"/>
              </a:rPr>
              <a:t>基于数学的方法（</a:t>
            </a:r>
            <a:r>
              <a:rPr lang="zh-CN" altLang="zh-CN" sz="1800" dirty="0">
                <a:effectLst>
                  <a:outerShdw blurRad="38100" dist="38100" dir="2700000" algn="tl">
                    <a:srgbClr val="FFFFFF"/>
                  </a:outerShdw>
                </a:effectLst>
                <a:latin typeface="宋体"/>
                <a:ea typeface="宋体"/>
                <a:cs typeface="宋体"/>
              </a:rPr>
              <a:t>数学</a:t>
            </a:r>
            <a:r>
              <a:rPr lang="zh-CN" altLang="en-US" sz="1800" dirty="0">
                <a:effectLst>
                  <a:outerShdw blurRad="38100" dist="38100" dir="2700000" algn="tl">
                    <a:srgbClr val="FFFFFF"/>
                  </a:outerShdw>
                </a:effectLst>
                <a:latin typeface="宋体"/>
                <a:ea typeface="宋体"/>
                <a:cs typeface="宋体"/>
              </a:rPr>
              <a:t>表示</a:t>
            </a:r>
            <a:r>
              <a:rPr lang="zh-CN" altLang="zh-CN" sz="1800" dirty="0">
                <a:effectLst>
                  <a:outerShdw blurRad="38100" dist="38100" dir="2700000" algn="tl">
                    <a:srgbClr val="FFFFFF"/>
                  </a:outerShdw>
                </a:effectLst>
                <a:latin typeface="宋体"/>
                <a:ea typeface="宋体"/>
                <a:cs typeface="宋体"/>
              </a:rPr>
              <a:t>、精确的数学语义</a:t>
            </a:r>
            <a:r>
              <a:rPr lang="zh-CN" altLang="en-US" sz="1800" dirty="0">
                <a:effectLst>
                  <a:outerShdw blurRad="38100" dist="38100" dir="2700000" algn="tl">
                    <a:srgbClr val="FFFFFF"/>
                  </a:outerShdw>
                </a:effectLst>
                <a:latin typeface="宋体"/>
                <a:ea typeface="宋体"/>
                <a:cs typeface="宋体"/>
              </a:rPr>
              <a:t>）来描述目标软件系统属性的一种技术</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latin typeface="宋体"/>
                <a:ea typeface="宋体"/>
                <a:cs typeface="宋体"/>
              </a:rPr>
              <a:t>形式化规范说明语言的构成</a:t>
            </a:r>
            <a:r>
              <a:rPr lang="zh-CN" altLang="en-US" sz="1800" dirty="0">
                <a:effectLst>
                  <a:outerShdw blurRad="38100" dist="38100" dir="2700000" algn="tl">
                    <a:srgbClr val="FFFFFF"/>
                  </a:outerShdw>
                </a:effectLst>
                <a:latin typeface="宋体"/>
                <a:ea typeface="宋体"/>
                <a:cs typeface="宋体"/>
              </a:rPr>
              <a:t>：语法、语义和一组关系</a:t>
            </a:r>
            <a:endParaRPr lang="en-US" altLang="zh-CN" sz="18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形式化方法可应用在软件规格和验证之上，包括软件系统的精确建模和软件规格特性的具体描述，即可以看作是面向模型的形式化方法和面向属性的形式化方法</a:t>
            </a:r>
          </a:p>
          <a:p>
            <a:endParaRPr lang="en-US" altLang="zh-CN" sz="1500" dirty="0"/>
          </a:p>
        </p:txBody>
      </p:sp>
      <p:sp>
        <p:nvSpPr>
          <p:cNvPr id="5" name="矩形 4"/>
          <p:cNvSpPr/>
          <p:nvPr/>
        </p:nvSpPr>
        <p:spPr>
          <a:xfrm>
            <a:off x="1569317" y="4375643"/>
            <a:ext cx="3493200" cy="307777"/>
          </a:xfrm>
          <a:prstGeom prst="rect">
            <a:avLst/>
          </a:prstGeom>
        </p:spPr>
        <p:txBody>
          <a:bodyPr wrap="none">
            <a:spAutoFit/>
          </a:bodyPr>
          <a:lstStyle/>
          <a:p>
            <a:r>
              <a:rPr lang="en-US" altLang="zh-CN" sz="1400" dirty="0">
                <a:hlinkClick r:id="rId3"/>
              </a:rPr>
              <a:t>http://en.wikipedia.org/wiki/Formal_method</a:t>
            </a:r>
            <a:endParaRPr lang="zh-CN" altLang="en-US" sz="1400" dirty="0"/>
          </a:p>
        </p:txBody>
      </p:sp>
      <p:sp>
        <p:nvSpPr>
          <p:cNvPr id="6" name="矩形 5"/>
          <p:cNvSpPr/>
          <p:nvPr/>
        </p:nvSpPr>
        <p:spPr>
          <a:xfrm>
            <a:off x="817543" y="4375643"/>
            <a:ext cx="864096" cy="307777"/>
          </a:xfrm>
          <a:prstGeom prst="rect">
            <a:avLst/>
          </a:prstGeom>
        </p:spPr>
        <p:txBody>
          <a:bodyPr wrap="square">
            <a:spAutoFit/>
          </a:bodyPr>
          <a:lstStyle/>
          <a:p>
            <a:r>
              <a:rPr lang="zh-CN" altLang="en-US" sz="1400" dirty="0"/>
              <a:t>可参考：</a:t>
            </a:r>
          </a:p>
        </p:txBody>
      </p:sp>
    </p:spTree>
    <p:extLst>
      <p:ext uri="{BB962C8B-B14F-4D97-AF65-F5344CB8AC3E}">
        <p14:creationId xmlns:p14="http://schemas.microsoft.com/office/powerpoint/2010/main" val="33974319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34684" y="170974"/>
            <a:ext cx="2835641" cy="571500"/>
          </a:xfrm>
        </p:spPr>
        <p:txBody>
          <a:bodyPr/>
          <a:lstStyle/>
          <a:p>
            <a:r>
              <a:rPr lang="zh-CN" altLang="en-US" dirty="0"/>
              <a:t>示例</a:t>
            </a:r>
            <a:endParaRPr lang="en-US" altLang="zh-CN" dirty="0"/>
          </a:p>
        </p:txBody>
      </p:sp>
      <p:pic>
        <p:nvPicPr>
          <p:cNvPr id="7" name="图片 6" descr="BNC.png"/>
          <p:cNvPicPr>
            <a:picLocks noChangeAspect="1"/>
          </p:cNvPicPr>
          <p:nvPr/>
        </p:nvPicPr>
        <p:blipFill>
          <a:blip r:embed="rId3" cstate="print"/>
          <a:stretch>
            <a:fillRect/>
          </a:stretch>
        </p:blipFill>
        <p:spPr>
          <a:xfrm>
            <a:off x="838927" y="1503704"/>
            <a:ext cx="6802970" cy="2590361"/>
          </a:xfrm>
          <a:prstGeom prst="rect">
            <a:avLst/>
          </a:prstGeom>
        </p:spPr>
      </p:pic>
      <p:sp>
        <p:nvSpPr>
          <p:cNvPr id="8" name="矩形 7"/>
          <p:cNvSpPr/>
          <p:nvPr/>
        </p:nvSpPr>
        <p:spPr>
          <a:xfrm>
            <a:off x="838927" y="938423"/>
            <a:ext cx="5643627" cy="369332"/>
          </a:xfrm>
          <a:prstGeom prst="rect">
            <a:avLst/>
          </a:prstGeom>
        </p:spPr>
        <p:txBody>
          <a:bodyPr wrap="square">
            <a:spAutoFit/>
          </a:bodyPr>
          <a:lstStyle/>
          <a:p>
            <a:r>
              <a:rPr lang="zh-CN" altLang="en-US" dirty="0"/>
              <a:t>巴科斯范式（</a:t>
            </a:r>
            <a:r>
              <a:rPr lang="en-US" altLang="zh-CN" b="1" dirty="0"/>
              <a:t>Backus–Naur Form, BNF)</a:t>
            </a:r>
            <a:endParaRPr lang="zh-CN" altLang="en-US" dirty="0"/>
          </a:p>
        </p:txBody>
      </p:sp>
    </p:spTree>
    <p:extLst>
      <p:ext uri="{BB962C8B-B14F-4D97-AF65-F5344CB8AC3E}">
        <p14:creationId xmlns:p14="http://schemas.microsoft.com/office/powerpoint/2010/main" val="2693454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94221" y="155730"/>
            <a:ext cx="4077779" cy="571500"/>
          </a:xfrm>
        </p:spPr>
        <p:txBody>
          <a:bodyPr/>
          <a:lstStyle/>
          <a:p>
            <a:r>
              <a:rPr lang="zh-CN" altLang="en-US" dirty="0"/>
              <a:t>形式化三部曲</a:t>
            </a:r>
            <a:endParaRPr lang="en-US" altLang="zh-CN" dirty="0"/>
          </a:p>
        </p:txBody>
      </p:sp>
      <p:sp>
        <p:nvSpPr>
          <p:cNvPr id="73731" name="Rectangle 3"/>
          <p:cNvSpPr>
            <a:spLocks noGrp="1" noChangeArrowheads="1"/>
          </p:cNvSpPr>
          <p:nvPr>
            <p:ph type="body" idx="1"/>
          </p:nvPr>
        </p:nvSpPr>
        <p:spPr>
          <a:xfrm>
            <a:off x="944370" y="1584429"/>
            <a:ext cx="2275910" cy="1701189"/>
          </a:xfrm>
        </p:spPr>
        <p:txBody>
          <a:bodyPr>
            <a:normAutofit/>
          </a:bodyPr>
          <a:lstStyle/>
          <a:p>
            <a:pPr marL="266700" indent="-266700" eaLnBrk="0" hangingPunct="0">
              <a:spcBef>
                <a:spcPct val="0"/>
              </a:spcBef>
              <a:buClr>
                <a:srgbClr val="91AC4E"/>
              </a:buClr>
              <a:buSzPct val="80000"/>
              <a:buFont typeface="Wingdings" pitchFamily="2" charset="2"/>
              <a:buChar char="p"/>
              <a:defRPr/>
            </a:pPr>
            <a:r>
              <a:rPr lang="zh-CN" altLang="en-US" sz="2400" b="1" dirty="0">
                <a:effectLst>
                  <a:outerShdw blurRad="38100" dist="38100" dir="2700000" algn="tl">
                    <a:srgbClr val="FFFFFF"/>
                  </a:outerShdw>
                </a:effectLst>
                <a:latin typeface="宋体"/>
                <a:ea typeface="宋体"/>
                <a:cs typeface="宋体"/>
              </a:rPr>
              <a:t>形式化描述</a:t>
            </a:r>
          </a:p>
          <a:p>
            <a:pPr marL="266700" indent="-266700" eaLnBrk="0" hangingPunct="0">
              <a:spcBef>
                <a:spcPct val="0"/>
              </a:spcBef>
              <a:buClr>
                <a:srgbClr val="91AC4E"/>
              </a:buClr>
              <a:buSzPct val="80000"/>
              <a:buFont typeface="Wingdings" pitchFamily="2" charset="2"/>
              <a:buChar char="p"/>
              <a:defRPr/>
            </a:pPr>
            <a:r>
              <a:rPr lang="zh-CN" altLang="en-US" sz="2400" b="1" dirty="0">
                <a:effectLst>
                  <a:outerShdw blurRad="38100" dist="38100" dir="2700000" algn="tl">
                    <a:srgbClr val="FFFFFF"/>
                  </a:outerShdw>
                </a:effectLst>
                <a:latin typeface="宋体"/>
                <a:ea typeface="宋体"/>
                <a:cs typeface="宋体"/>
              </a:rPr>
              <a:t>形式化开发</a:t>
            </a:r>
            <a:endParaRPr lang="en-US" altLang="zh-CN" sz="2400" b="1"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2400" b="1" dirty="0">
                <a:effectLst>
                  <a:outerShdw blurRad="38100" dist="38100" dir="2700000" algn="tl">
                    <a:srgbClr val="FFFFFF"/>
                  </a:outerShdw>
                </a:effectLst>
                <a:latin typeface="宋体"/>
                <a:ea typeface="宋体"/>
                <a:cs typeface="宋体"/>
              </a:rPr>
              <a:t>形式化验证</a:t>
            </a:r>
            <a:endParaRPr lang="en-US" altLang="zh-CN" sz="2400" b="1" dirty="0">
              <a:effectLst>
                <a:outerShdw blurRad="38100" dist="38100" dir="2700000" algn="tl">
                  <a:srgbClr val="FFFFFF"/>
                </a:outerShdw>
              </a:effectLst>
              <a:latin typeface="宋体"/>
              <a:ea typeface="宋体"/>
              <a:cs typeface="宋体"/>
            </a:endParaRPr>
          </a:p>
        </p:txBody>
      </p:sp>
      <p:pic>
        <p:nvPicPr>
          <p:cNvPr id="200706" name="Picture 2" descr="http://www.cse.chalmers.se/research/hats/sites/default/files/IntegrativeTechnology.png"/>
          <p:cNvPicPr>
            <a:picLocks noChangeAspect="1" noChangeArrowheads="1"/>
          </p:cNvPicPr>
          <p:nvPr/>
        </p:nvPicPr>
        <p:blipFill rotWithShape="1">
          <a:blip r:embed="rId3" cstate="print"/>
          <a:srcRect b="10135"/>
          <a:stretch/>
        </p:blipFill>
        <p:spPr bwMode="auto">
          <a:xfrm>
            <a:off x="4411615" y="1371414"/>
            <a:ext cx="4539345" cy="2643994"/>
          </a:xfrm>
          <a:prstGeom prst="rect">
            <a:avLst/>
          </a:prstGeom>
          <a:noFill/>
        </p:spPr>
      </p:pic>
    </p:spTree>
    <p:extLst>
      <p:ext uri="{BB962C8B-B14F-4D97-AF65-F5344CB8AC3E}">
        <p14:creationId xmlns:p14="http://schemas.microsoft.com/office/powerpoint/2010/main" val="7418485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98528" y="219674"/>
            <a:ext cx="4293803" cy="571500"/>
          </a:xfrm>
        </p:spPr>
        <p:txBody>
          <a:bodyPr/>
          <a:lstStyle/>
          <a:p>
            <a:r>
              <a:rPr lang="zh-CN" altLang="en-US" dirty="0"/>
              <a:t>形式化的具体方法</a:t>
            </a:r>
            <a:endParaRPr lang="en-US" altLang="zh-CN" dirty="0"/>
          </a:p>
        </p:txBody>
      </p:sp>
      <p:sp>
        <p:nvSpPr>
          <p:cNvPr id="73731" name="Rectangle 3"/>
          <p:cNvSpPr>
            <a:spLocks noGrp="1" noChangeArrowheads="1"/>
          </p:cNvSpPr>
          <p:nvPr>
            <p:ph type="body" idx="1"/>
          </p:nvPr>
        </p:nvSpPr>
        <p:spPr>
          <a:xfrm>
            <a:off x="866175" y="1175147"/>
            <a:ext cx="7910078" cy="2793206"/>
          </a:xfrm>
        </p:spPr>
        <p:txBody>
          <a:bodyPr/>
          <a:lstStyle/>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基于模型的方法，如</a:t>
            </a:r>
            <a:r>
              <a:rPr lang="en-US" altLang="zh-CN" sz="1800" dirty="0">
                <a:effectLst>
                  <a:outerShdw blurRad="38100" dist="38100" dir="2700000" algn="tl">
                    <a:srgbClr val="FFFFFF"/>
                  </a:outerShdw>
                </a:effectLst>
                <a:latin typeface="宋体"/>
                <a:ea typeface="宋体"/>
                <a:cs typeface="宋体"/>
              </a:rPr>
              <a:t>Z</a:t>
            </a:r>
            <a:r>
              <a:rPr lang="zh-CN" altLang="en-US" sz="1800" dirty="0">
                <a:effectLst>
                  <a:outerShdw blurRad="38100" dist="38100" dir="2700000" algn="tl">
                    <a:srgbClr val="FFFFFF"/>
                  </a:outerShdw>
                </a:effectLst>
                <a:latin typeface="宋体"/>
                <a:ea typeface="宋体"/>
                <a:cs typeface="宋体"/>
              </a:rPr>
              <a:t>语言、</a:t>
            </a:r>
            <a:r>
              <a:rPr lang="en-US" altLang="zh-CN" sz="1800" dirty="0">
                <a:effectLst>
                  <a:outerShdw blurRad="38100" dist="38100" dir="2700000" algn="tl">
                    <a:srgbClr val="FFFFFF"/>
                  </a:outerShdw>
                </a:effectLst>
                <a:latin typeface="宋体"/>
                <a:ea typeface="宋体"/>
                <a:cs typeface="宋体"/>
              </a:rPr>
              <a:t>B</a:t>
            </a:r>
            <a:r>
              <a:rPr lang="zh-CN" altLang="en-US" sz="1800" dirty="0">
                <a:effectLst>
                  <a:outerShdw blurRad="38100" dist="38100" dir="2700000" algn="tl">
                    <a:srgbClr val="FFFFFF"/>
                  </a:outerShdw>
                </a:effectLst>
                <a:latin typeface="宋体"/>
                <a:ea typeface="宋体"/>
                <a:cs typeface="宋体"/>
              </a:rPr>
              <a:t>语言等</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代数方法，如</a:t>
            </a:r>
            <a:r>
              <a:rPr lang="en-US" altLang="zh-CN" sz="1800" dirty="0">
                <a:effectLst>
                  <a:outerShdw blurRad="38100" dist="38100" dir="2700000" algn="tl">
                    <a:srgbClr val="FFFFFF"/>
                  </a:outerShdw>
                </a:effectLst>
                <a:latin typeface="宋体"/>
                <a:ea typeface="宋体"/>
                <a:cs typeface="宋体"/>
              </a:rPr>
              <a:t>OBJ</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CLEAR</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ASL</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ACT</a:t>
            </a:r>
            <a:r>
              <a:rPr lang="zh-CN" altLang="en-US" sz="1800" dirty="0">
                <a:effectLst>
                  <a:outerShdw blurRad="38100" dist="38100" dir="2700000" algn="tl">
                    <a:srgbClr val="FFFFFF"/>
                  </a:outerShdw>
                </a:effectLst>
                <a:latin typeface="宋体"/>
                <a:ea typeface="宋体"/>
                <a:cs typeface="宋体"/>
              </a:rPr>
              <a:t>等</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过程代数方法，如</a:t>
            </a:r>
            <a:r>
              <a:rPr lang="en-US" altLang="zh-CN" sz="1800" dirty="0">
                <a:effectLst>
                  <a:outerShdw blurRad="38100" dist="38100" dir="2700000" algn="tl">
                    <a:srgbClr val="FFFFFF"/>
                  </a:outerShdw>
                </a:effectLst>
                <a:latin typeface="宋体"/>
                <a:ea typeface="宋体"/>
                <a:cs typeface="宋体"/>
              </a:rPr>
              <a:t>CSP</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CCS</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ACP</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LOTOS</a:t>
            </a:r>
            <a:r>
              <a:rPr lang="zh-CN" altLang="en-US" sz="1800" dirty="0">
                <a:effectLst>
                  <a:outerShdw blurRad="38100" dist="38100" dir="2700000" algn="tl">
                    <a:srgbClr val="FFFFFF"/>
                  </a:outerShdw>
                </a:effectLst>
                <a:latin typeface="宋体"/>
                <a:ea typeface="宋体"/>
                <a:cs typeface="宋体"/>
              </a:rPr>
              <a:t>、</a:t>
            </a:r>
            <a:r>
              <a:rPr lang="en-US" altLang="zh-CN" sz="1800" dirty="0">
                <a:effectLst>
                  <a:outerShdw blurRad="38100" dist="38100" dir="2700000" algn="tl">
                    <a:srgbClr val="FFFFFF"/>
                  </a:outerShdw>
                </a:effectLst>
                <a:latin typeface="宋体"/>
                <a:ea typeface="宋体"/>
                <a:cs typeface="宋体"/>
              </a:rPr>
              <a:t>TPCCS</a:t>
            </a:r>
            <a:r>
              <a:rPr lang="zh-CN" altLang="en-US" sz="1800" dirty="0">
                <a:effectLst>
                  <a:outerShdw blurRad="38100" dist="38100" dir="2700000" algn="tl">
                    <a:srgbClr val="FFFFFF"/>
                  </a:outerShdw>
                </a:effectLst>
                <a:latin typeface="宋体"/>
                <a:ea typeface="宋体"/>
                <a:cs typeface="宋体"/>
              </a:rPr>
              <a:t>等</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基于逻辑的方法，如区间时序逻辑、</a:t>
            </a:r>
            <a:r>
              <a:rPr lang="en-US" altLang="zh-CN" sz="1800" dirty="0">
                <a:effectLst>
                  <a:outerShdw blurRad="38100" dist="38100" dir="2700000" algn="tl">
                    <a:srgbClr val="FFFFFF"/>
                  </a:outerShdw>
                </a:effectLst>
                <a:latin typeface="宋体"/>
                <a:ea typeface="宋体"/>
                <a:cs typeface="宋体"/>
              </a:rPr>
              <a:t>Hoare </a:t>
            </a:r>
            <a:r>
              <a:rPr lang="zh-CN" altLang="en-US" sz="1800" dirty="0">
                <a:effectLst>
                  <a:outerShdw blurRad="38100" dist="38100" dir="2700000" algn="tl">
                    <a:srgbClr val="FFFFFF"/>
                  </a:outerShdw>
                </a:effectLst>
                <a:latin typeface="宋体"/>
                <a:ea typeface="宋体"/>
                <a:cs typeface="宋体"/>
              </a:rPr>
              <a:t>逻辑、模态逻辑、时序逻辑、时序代理模型等。</a:t>
            </a: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latin typeface="宋体"/>
                <a:ea typeface="宋体"/>
                <a:cs typeface="宋体"/>
              </a:rPr>
              <a:t>基于网络的方法</a:t>
            </a:r>
            <a:endParaRPr lang="en-US" altLang="zh-CN" sz="1800" dirty="0">
              <a:effectLst>
                <a:outerShdw blurRad="38100" dist="38100" dir="2700000" algn="tl">
                  <a:srgbClr val="FFFFFF"/>
                </a:outerShdw>
              </a:effectLst>
              <a:latin typeface="宋体"/>
              <a:ea typeface="宋体"/>
              <a:cs typeface="宋体"/>
            </a:endParaRPr>
          </a:p>
        </p:txBody>
      </p:sp>
    </p:spTree>
    <p:extLst>
      <p:ext uri="{BB962C8B-B14F-4D97-AF65-F5344CB8AC3E}">
        <p14:creationId xmlns:p14="http://schemas.microsoft.com/office/powerpoint/2010/main" val="26112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52788" y="179766"/>
            <a:ext cx="4887869" cy="571500"/>
          </a:xfrm>
        </p:spPr>
        <p:txBody>
          <a:bodyPr/>
          <a:lstStyle/>
          <a:p>
            <a:r>
              <a:rPr lang="en-US" altLang="zh-CN" dirty="0"/>
              <a:t>3.7.2 </a:t>
            </a:r>
            <a:r>
              <a:rPr lang="zh-CN" altLang="en-US" dirty="0"/>
              <a:t>形式化验证</a:t>
            </a:r>
            <a:endParaRPr lang="en-US" altLang="zh-CN" dirty="0"/>
          </a:p>
        </p:txBody>
      </p:sp>
      <p:sp>
        <p:nvSpPr>
          <p:cNvPr id="74755" name="Rectangle 3"/>
          <p:cNvSpPr>
            <a:spLocks noGrp="1" noChangeArrowheads="1"/>
          </p:cNvSpPr>
          <p:nvPr>
            <p:ph type="body" idx="1"/>
          </p:nvPr>
        </p:nvSpPr>
        <p:spPr>
          <a:xfrm>
            <a:off x="667975" y="1301115"/>
            <a:ext cx="7808050" cy="2684477"/>
          </a:xfrm>
        </p:spPr>
        <p:txBody>
          <a:bodyPr>
            <a:normAutofit/>
          </a:bodyPr>
          <a:lstStyle/>
          <a:p>
            <a:pPr marL="266700" indent="-266700" eaLnBrk="0" hangingPunct="0">
              <a:spcBef>
                <a:spcPct val="0"/>
              </a:spcBef>
              <a:buClr>
                <a:srgbClr val="91AC4E"/>
              </a:buClr>
              <a:buSzPct val="80000"/>
              <a:buFont typeface="Wingdings" pitchFamily="2" charset="2"/>
              <a:buChar char="p"/>
              <a:defRPr/>
            </a:pPr>
            <a:r>
              <a:rPr lang="zh-CN" altLang="en-US" sz="1800" b="1" u="sng" dirty="0">
                <a:effectLst>
                  <a:outerShdw blurRad="38100" dist="38100" dir="2700000" algn="tl">
                    <a:srgbClr val="FFFFFF"/>
                  </a:outerShdw>
                </a:effectLst>
                <a:cs typeface="宋体"/>
              </a:rPr>
              <a:t>形式化验证</a:t>
            </a:r>
            <a:r>
              <a:rPr lang="zh-CN" altLang="en-US" sz="1800" dirty="0">
                <a:effectLst>
                  <a:outerShdw blurRad="38100" dist="38100" dir="2700000" algn="tl">
                    <a:srgbClr val="FFFFFF"/>
                  </a:outerShdw>
                </a:effectLst>
                <a:cs typeface="宋体"/>
              </a:rPr>
              <a:t>，就是根据某些</a:t>
            </a:r>
            <a:r>
              <a:rPr lang="zh-CN" altLang="en-US" sz="1800" u="sng" dirty="0">
                <a:effectLst>
                  <a:outerShdw blurRad="38100" dist="38100" dir="2700000" algn="tl">
                    <a:srgbClr val="FFFFFF"/>
                  </a:outerShdw>
                </a:effectLst>
                <a:cs typeface="宋体"/>
              </a:rPr>
              <a:t>形式规范</a:t>
            </a:r>
            <a:r>
              <a:rPr lang="zh-CN" altLang="en-US" sz="1800" dirty="0">
                <a:effectLst>
                  <a:outerShdw blurRad="38100" dist="38100" dir="2700000" algn="tl">
                    <a:srgbClr val="FFFFFF"/>
                  </a:outerShdw>
                </a:effectLst>
                <a:cs typeface="宋体"/>
              </a:rPr>
              <a:t>或属性，使用</a:t>
            </a:r>
            <a:r>
              <a:rPr lang="zh-CN" altLang="en-US" sz="1800" b="1" u="sng" dirty="0">
                <a:effectLst>
                  <a:outerShdw blurRad="38100" dist="38100" dir="2700000" algn="tl">
                    <a:srgbClr val="FFFFFF"/>
                  </a:outerShdw>
                </a:effectLst>
                <a:cs typeface="宋体"/>
              </a:rPr>
              <a:t>形式逻辑方法</a:t>
            </a:r>
            <a:r>
              <a:rPr lang="zh-CN" altLang="en-US" sz="1800" dirty="0">
                <a:effectLst>
                  <a:outerShdw blurRad="38100" dist="38100" dir="2700000" algn="tl">
                    <a:srgbClr val="FFFFFF"/>
                  </a:outerShdw>
                </a:effectLst>
                <a:cs typeface="宋体"/>
              </a:rPr>
              <a:t>证明其正确性或非正确性。</a:t>
            </a:r>
            <a:endParaRPr lang="en-US" altLang="zh-CN" sz="1800" dirty="0">
              <a:effectLst>
                <a:outerShdw blurRad="38100" dist="38100" dir="2700000" algn="tl">
                  <a:srgbClr val="FFFFFF"/>
                </a:outerShdw>
              </a:effectLst>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dirty="0">
                <a:effectLst>
                  <a:outerShdw blurRad="38100" dist="38100" dir="2700000" algn="tl">
                    <a:srgbClr val="FFFFFF"/>
                  </a:outerShdw>
                </a:effectLst>
                <a:cs typeface="宋体"/>
              </a:rPr>
              <a:t>一般通过形式化规范进行分析和推理，研究它的各种静态和动态性质，验证是否一致、完整，从而找出所存在的错误和缺陷。</a:t>
            </a:r>
            <a:endParaRPr lang="en-US" altLang="zh-CN" sz="1800" dirty="0">
              <a:effectLst>
                <a:outerShdw blurRad="38100" dist="38100" dir="2700000" algn="tl">
                  <a:srgbClr val="FFFFFF"/>
                </a:outerShdw>
              </a:effectLst>
              <a:cs typeface="宋体"/>
            </a:endParaRPr>
          </a:p>
          <a:p>
            <a:pPr marL="266700" indent="-266700" eaLnBrk="0" hangingPunct="0">
              <a:spcBef>
                <a:spcPct val="0"/>
              </a:spcBef>
              <a:buClr>
                <a:srgbClr val="91AC4E"/>
              </a:buClr>
              <a:buSzPct val="80000"/>
              <a:buFont typeface="Wingdings" pitchFamily="2" charset="2"/>
              <a:buChar char="p"/>
              <a:defRPr/>
            </a:pPr>
            <a:r>
              <a:rPr lang="zh-CN" altLang="en-US" sz="1800" u="sng" dirty="0">
                <a:effectLst>
                  <a:outerShdw blurRad="38100" dist="38100" dir="2700000" algn="tl">
                    <a:srgbClr val="FFFFFF"/>
                  </a:outerShdw>
                </a:effectLst>
                <a:cs typeface="宋体"/>
              </a:rPr>
              <a:t>无法证明某个系统没有缺陷</a:t>
            </a:r>
            <a:r>
              <a:rPr lang="zh-CN" altLang="en-US" sz="1800" dirty="0">
                <a:effectLst>
                  <a:outerShdw blurRad="38100" dist="38100" dir="2700000" algn="tl">
                    <a:srgbClr val="FFFFFF"/>
                  </a:outerShdw>
                </a:effectLst>
                <a:cs typeface="宋体"/>
              </a:rPr>
              <a:t>，因为不能定义 “没有缺陷”。只能证明一个系统不存在我们可以想得到的缺陷，以及验证满足系统质量要求的属性</a:t>
            </a:r>
            <a:endParaRPr lang="en-US" altLang="zh-CN" sz="1800" dirty="0">
              <a:effectLst>
                <a:outerShdw blurRad="38100" dist="38100" dir="2700000" algn="tl">
                  <a:srgbClr val="FFFFFF"/>
                </a:outerShdw>
              </a:effectLst>
              <a:cs typeface="宋体"/>
            </a:endParaRPr>
          </a:p>
        </p:txBody>
      </p:sp>
    </p:spTree>
    <p:extLst>
      <p:ext uri="{BB962C8B-B14F-4D97-AF65-F5344CB8AC3E}">
        <p14:creationId xmlns:p14="http://schemas.microsoft.com/office/powerpoint/2010/main" val="164598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3.1 </a:t>
            </a:r>
            <a:r>
              <a:rPr lang="zh-CN" altLang="en-US" sz="4500" b="1" dirty="0">
                <a:ln w="19050">
                  <a:noFill/>
                </a:ln>
                <a:solidFill>
                  <a:srgbClr val="FFFFFF"/>
                </a:solidFill>
                <a:latin typeface="微软雅黑" panose="020B0503020204020204" charset="-122"/>
                <a:ea typeface="微软雅黑" panose="020B0503020204020204" charset="-122"/>
              </a:rPr>
              <a:t>基于直觉和经验的方法</a:t>
            </a:r>
          </a:p>
        </p:txBody>
      </p:sp>
      <p:sp>
        <p:nvSpPr>
          <p:cNvPr id="3" name="文本框 2">
            <a:extLst>
              <a:ext uri="{FF2B5EF4-FFF2-40B4-BE49-F238E27FC236}">
                <a16:creationId xmlns:a16="http://schemas.microsoft.com/office/drawing/2014/main" id="{1618AB6A-BA5D-B88A-BB3C-A61007EEDC84}"/>
              </a:ext>
            </a:extLst>
          </p:cNvPr>
          <p:cNvSpPr txBox="1"/>
          <p:nvPr/>
        </p:nvSpPr>
        <p:spPr>
          <a:xfrm>
            <a:off x="2283516" y="3357205"/>
            <a:ext cx="4576968" cy="879087"/>
          </a:xfrm>
          <a:prstGeom prst="rect">
            <a:avLst/>
          </a:prstGeom>
          <a:noFill/>
        </p:spPr>
        <p:txBody>
          <a:bodyPr wrap="square">
            <a:spAutoFit/>
          </a:bodyPr>
          <a:lstStyle/>
          <a:p>
            <a:pPr marL="85725" indent="-85725">
              <a:lnSpc>
                <a:spcPct val="150000"/>
              </a:lnSpc>
              <a:buClr>
                <a:schemeClr val="accent1"/>
              </a:buClr>
              <a:buSzPct val="75000"/>
              <a:defRPr/>
            </a:pPr>
            <a:r>
              <a:rPr lang="en-US" altLang="zh-CN" sz="1800"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3.1.1 </a:t>
            </a:r>
            <a:r>
              <a:rPr lang="en-US" altLang="zh-CN" sz="1800" dirty="0">
                <a:solidFill>
                  <a:schemeClr val="accent5">
                    <a:lumMod val="75000"/>
                  </a:schemeClr>
                </a:solidFill>
                <a:latin typeface="Microsoft YaHei" panose="020B0503020204020204" pitchFamily="34" charset="-122"/>
                <a:ea typeface="Microsoft YaHei" panose="020B0503020204020204" pitchFamily="34" charset="-122"/>
              </a:rPr>
              <a:t>Ad-hoc</a:t>
            </a:r>
            <a:r>
              <a:rPr lang="zh-CN" altLang="zh-CN" sz="1800" dirty="0">
                <a:solidFill>
                  <a:schemeClr val="accent5">
                    <a:lumMod val="75000"/>
                  </a:schemeClr>
                </a:solidFill>
                <a:latin typeface="Microsoft YaHei" panose="020B0503020204020204" pitchFamily="34" charset="-122"/>
                <a:ea typeface="Microsoft YaHei" panose="020B0503020204020204" pitchFamily="34" charset="-122"/>
              </a:rPr>
              <a:t>测试方法和</a:t>
            </a:r>
            <a:r>
              <a:rPr lang="en-US" altLang="zh-CN" sz="1800" dirty="0">
                <a:solidFill>
                  <a:schemeClr val="accent5">
                    <a:lumMod val="75000"/>
                  </a:schemeClr>
                </a:solidFill>
                <a:latin typeface="Microsoft YaHei" panose="020B0503020204020204" pitchFamily="34" charset="-122"/>
                <a:ea typeface="Microsoft YaHei" panose="020B0503020204020204" pitchFamily="34" charset="-122"/>
              </a:rPr>
              <a:t>ALAC</a:t>
            </a:r>
            <a:r>
              <a:rPr lang="zh-CN" altLang="zh-CN" sz="1800" dirty="0">
                <a:solidFill>
                  <a:schemeClr val="accent5">
                    <a:lumMod val="75000"/>
                  </a:schemeClr>
                </a:solidFill>
                <a:latin typeface="Microsoft YaHei" panose="020B0503020204020204" pitchFamily="34" charset="-122"/>
                <a:ea typeface="Microsoft YaHei" panose="020B0503020204020204" pitchFamily="34" charset="-122"/>
              </a:rPr>
              <a:t>测试 </a:t>
            </a:r>
            <a:endParaRPr lang="zh-CN" altLang="en-US" sz="1800"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endParaRPr>
          </a:p>
          <a:p>
            <a:pPr marL="85725" indent="-85725">
              <a:lnSpc>
                <a:spcPct val="150000"/>
              </a:lnSpc>
              <a:buClr>
                <a:schemeClr val="accent1"/>
              </a:buClr>
              <a:buSzPct val="75000"/>
              <a:defRPr/>
            </a:pPr>
            <a:r>
              <a:rPr lang="en-US" altLang="zh-CN" sz="1800"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3.1.2</a:t>
            </a:r>
            <a:r>
              <a:rPr lang="zh-CN" altLang="en-US" sz="1800"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 </a:t>
            </a:r>
            <a:r>
              <a:rPr lang="zh-CN" altLang="zh-CN" sz="1800" dirty="0">
                <a:solidFill>
                  <a:schemeClr val="accent5">
                    <a:lumMod val="75000"/>
                  </a:schemeClr>
                </a:solidFill>
                <a:latin typeface="Microsoft YaHei" panose="020B0503020204020204" pitchFamily="34" charset="-122"/>
                <a:ea typeface="Microsoft YaHei" panose="020B0503020204020204" pitchFamily="34" charset="-122"/>
              </a:rPr>
              <a:t>错误推测法 </a:t>
            </a:r>
            <a:endParaRPr lang="zh-CN" altLang="en-US" sz="1800" dirty="0">
              <a:solidFill>
                <a:schemeClr val="accent5">
                  <a:lumMod val="75000"/>
                </a:schemeClr>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0315077"/>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66428" y="150018"/>
            <a:ext cx="4860540" cy="571500"/>
          </a:xfrm>
        </p:spPr>
        <p:txBody>
          <a:bodyPr/>
          <a:lstStyle/>
          <a:p>
            <a:r>
              <a:rPr lang="zh-CN" altLang="en-US" dirty="0"/>
              <a:t>形式化验证的一些具体方法</a:t>
            </a:r>
            <a:endParaRPr lang="en-US" altLang="zh-CN" dirty="0"/>
          </a:p>
        </p:txBody>
      </p:sp>
      <p:sp>
        <p:nvSpPr>
          <p:cNvPr id="75779" name="Rectangle 3"/>
          <p:cNvSpPr>
            <a:spLocks noGrp="1" noChangeArrowheads="1"/>
          </p:cNvSpPr>
          <p:nvPr>
            <p:ph type="body" idx="1"/>
          </p:nvPr>
        </p:nvSpPr>
        <p:spPr>
          <a:xfrm>
            <a:off x="1366424" y="1317588"/>
            <a:ext cx="5799690" cy="3423047"/>
          </a:xfrm>
        </p:spPr>
        <p:txBody>
          <a:bodyPr>
            <a:noAutofit/>
          </a:bodyPr>
          <a:lstStyle/>
          <a:p>
            <a:pPr marL="266700" indent="-266700" eaLnBrk="0" hangingPunct="0">
              <a:spcBef>
                <a:spcPct val="0"/>
              </a:spcBef>
              <a:buClr>
                <a:srgbClr val="91AC4E"/>
              </a:buClr>
              <a:buSzPct val="80000"/>
              <a:buFont typeface="Wingdings" pitchFamily="2" charset="2"/>
              <a:buChar char="p"/>
              <a:defRPr/>
            </a:pPr>
            <a:r>
              <a:rPr lang="zh-CN" altLang="en-US" sz="2000" dirty="0">
                <a:effectLst>
                  <a:outerShdw blurRad="38100" dist="38100" dir="2700000" algn="tl">
                    <a:srgbClr val="FFFFFF"/>
                  </a:outerShdw>
                </a:effectLst>
                <a:latin typeface="宋体"/>
                <a:ea typeface="宋体"/>
                <a:cs typeface="宋体"/>
              </a:rPr>
              <a:t>有限状态机（</a:t>
            </a:r>
            <a:r>
              <a:rPr lang="en-US" altLang="zh-CN" sz="2000" dirty="0">
                <a:effectLst>
                  <a:outerShdw blurRad="38100" dist="38100" dir="2700000" algn="tl">
                    <a:srgbClr val="FFFFFF"/>
                  </a:outerShdw>
                </a:effectLst>
                <a:latin typeface="宋体"/>
                <a:ea typeface="宋体"/>
                <a:cs typeface="宋体"/>
              </a:rPr>
              <a:t>FSM</a:t>
            </a:r>
            <a:r>
              <a:rPr lang="zh-CN" altLang="en-US" sz="2000" dirty="0">
                <a:effectLst>
                  <a:outerShdw blurRad="38100" dist="38100" dir="2700000" algn="tl">
                    <a:srgbClr val="FFFFFF"/>
                  </a:outerShdw>
                </a:effectLst>
                <a:latin typeface="宋体"/>
                <a:ea typeface="宋体"/>
                <a:cs typeface="宋体"/>
              </a:rPr>
              <a:t>）或扩展有限状态机（</a:t>
            </a:r>
            <a:r>
              <a:rPr lang="en-US" altLang="zh-CN" sz="2000" dirty="0">
                <a:effectLst>
                  <a:outerShdw blurRad="38100" dist="38100" dir="2700000" algn="tl">
                    <a:srgbClr val="FFFFFF"/>
                  </a:outerShdw>
                </a:effectLst>
                <a:latin typeface="宋体"/>
                <a:ea typeface="宋体"/>
                <a:cs typeface="宋体"/>
              </a:rPr>
              <a:t>EFSM</a:t>
            </a:r>
            <a:r>
              <a:rPr lang="zh-CN" altLang="en-US" sz="2000" dirty="0">
                <a:effectLst>
                  <a:outerShdw blurRad="38100" dist="38100" dir="2700000" algn="tl">
                    <a:srgbClr val="FFFFFF"/>
                  </a:outerShdw>
                </a:effectLst>
                <a:latin typeface="宋体"/>
                <a:ea typeface="宋体"/>
                <a:cs typeface="宋体"/>
              </a:rPr>
              <a:t>）</a:t>
            </a:r>
          </a:p>
          <a:p>
            <a:pPr marL="266700" indent="-266700" eaLnBrk="0" hangingPunct="0">
              <a:spcBef>
                <a:spcPct val="0"/>
              </a:spcBef>
              <a:buClr>
                <a:srgbClr val="91AC4E"/>
              </a:buClr>
              <a:buSzPct val="80000"/>
              <a:buFont typeface="Wingdings" pitchFamily="2" charset="2"/>
              <a:buChar char="p"/>
              <a:defRPr/>
            </a:pPr>
            <a:r>
              <a:rPr lang="en-US" altLang="zh-CN" sz="2000" dirty="0">
                <a:effectLst>
                  <a:outerShdw blurRad="38100" dist="38100" dir="2700000" algn="tl">
                    <a:srgbClr val="FFFFFF"/>
                  </a:outerShdw>
                </a:effectLst>
                <a:latin typeface="宋体"/>
                <a:ea typeface="宋体"/>
                <a:cs typeface="宋体"/>
              </a:rPr>
              <a:t>SPIN</a:t>
            </a:r>
            <a:r>
              <a:rPr lang="zh-CN" altLang="en-US" sz="2000" dirty="0">
                <a:effectLst>
                  <a:outerShdw blurRad="38100" dist="38100" dir="2700000" algn="tl">
                    <a:srgbClr val="FFFFFF"/>
                  </a:outerShdw>
                </a:effectLst>
                <a:latin typeface="宋体"/>
                <a:ea typeface="宋体"/>
                <a:cs typeface="宋体"/>
              </a:rPr>
              <a:t>和线性时态语言</a:t>
            </a:r>
          </a:p>
          <a:p>
            <a:pPr marL="266700" indent="-266700" eaLnBrk="0" hangingPunct="0">
              <a:spcBef>
                <a:spcPct val="0"/>
              </a:spcBef>
              <a:buClr>
                <a:srgbClr val="91AC4E"/>
              </a:buClr>
              <a:buSzPct val="80000"/>
              <a:buFont typeface="Wingdings" pitchFamily="2" charset="2"/>
              <a:buChar char="p"/>
              <a:defRPr/>
            </a:pPr>
            <a:r>
              <a:rPr lang="en-US" altLang="zh-CN" sz="2000" dirty="0">
                <a:effectLst>
                  <a:outerShdw blurRad="38100" dist="38100" dir="2700000" algn="tl">
                    <a:srgbClr val="FFFFFF"/>
                  </a:outerShdw>
                </a:effectLst>
                <a:latin typeface="宋体"/>
                <a:ea typeface="宋体"/>
                <a:cs typeface="宋体"/>
              </a:rPr>
              <a:t>UML </a:t>
            </a:r>
            <a:r>
              <a:rPr lang="zh-CN" altLang="en-US" sz="2000" dirty="0">
                <a:effectLst>
                  <a:outerShdw blurRad="38100" dist="38100" dir="2700000" algn="tl">
                    <a:srgbClr val="FFFFFF"/>
                  </a:outerShdw>
                </a:effectLst>
                <a:latin typeface="宋体"/>
                <a:ea typeface="宋体"/>
                <a:cs typeface="宋体"/>
              </a:rPr>
              <a:t>语义转换 </a:t>
            </a:r>
          </a:p>
          <a:p>
            <a:pPr marL="266700" indent="-266700" eaLnBrk="0" hangingPunct="0">
              <a:spcBef>
                <a:spcPct val="0"/>
              </a:spcBef>
              <a:buClr>
                <a:srgbClr val="91AC4E"/>
              </a:buClr>
              <a:buSzPct val="80000"/>
              <a:buFont typeface="Wingdings" pitchFamily="2" charset="2"/>
              <a:buChar char="p"/>
              <a:defRPr/>
            </a:pPr>
            <a:r>
              <a:rPr lang="zh-CN" altLang="en-US" sz="2000" dirty="0">
                <a:effectLst>
                  <a:outerShdw blurRad="38100" dist="38100" dir="2700000" algn="tl">
                    <a:srgbClr val="FFFFFF"/>
                  </a:outerShdw>
                </a:effectLst>
                <a:latin typeface="宋体"/>
                <a:ea typeface="宋体"/>
                <a:cs typeface="宋体"/>
              </a:rPr>
              <a:t>标准</a:t>
            </a:r>
            <a:r>
              <a:rPr lang="en-US" altLang="zh-CN" sz="2000" dirty="0">
                <a:effectLst>
                  <a:outerShdw blurRad="38100" dist="38100" dir="2700000" algn="tl">
                    <a:srgbClr val="FFFFFF"/>
                  </a:outerShdw>
                </a:effectLst>
                <a:latin typeface="宋体"/>
                <a:ea typeface="宋体"/>
                <a:cs typeface="宋体"/>
              </a:rPr>
              <a:t>RBAC</a:t>
            </a:r>
            <a:r>
              <a:rPr lang="zh-CN" altLang="en-US" sz="2000" dirty="0">
                <a:effectLst>
                  <a:outerShdw blurRad="38100" dist="38100" dir="2700000" algn="tl">
                    <a:srgbClr val="FFFFFF"/>
                  </a:outerShdw>
                </a:effectLst>
                <a:latin typeface="宋体"/>
                <a:ea typeface="宋体"/>
                <a:cs typeface="宋体"/>
              </a:rPr>
              <a:t>模型</a:t>
            </a:r>
            <a:endParaRPr lang="en-US" altLang="zh-CN" sz="2000" dirty="0">
              <a:effectLst>
                <a:outerShdw blurRad="38100" dist="38100" dir="2700000" algn="tl">
                  <a:srgbClr val="FFFFFF"/>
                </a:outerShdw>
              </a:effectLst>
              <a:latin typeface="宋体"/>
              <a:ea typeface="宋体"/>
              <a:cs typeface="宋体"/>
            </a:endParaRPr>
          </a:p>
          <a:p>
            <a:pPr marL="266700" indent="-266700" eaLnBrk="0" hangingPunct="0">
              <a:spcBef>
                <a:spcPct val="0"/>
              </a:spcBef>
              <a:buClr>
                <a:srgbClr val="91AC4E"/>
              </a:buClr>
              <a:buSzPct val="80000"/>
              <a:buFont typeface="Wingdings" pitchFamily="2" charset="2"/>
              <a:buChar char="p"/>
              <a:defRPr/>
            </a:pPr>
            <a:r>
              <a:rPr lang="zh-CN" altLang="en-US" sz="2000" dirty="0">
                <a:effectLst>
                  <a:outerShdw blurRad="38100" dist="38100" dir="2700000" algn="tl">
                    <a:srgbClr val="FFFFFF"/>
                  </a:outerShdw>
                </a:effectLst>
                <a:latin typeface="宋体"/>
                <a:ea typeface="宋体"/>
                <a:cs typeface="宋体"/>
              </a:rPr>
              <a:t>扩展的</a:t>
            </a:r>
            <a:r>
              <a:rPr lang="en-US" altLang="zh-CN" sz="2000" dirty="0">
                <a:effectLst>
                  <a:outerShdw blurRad="38100" dist="38100" dir="2700000" algn="tl">
                    <a:srgbClr val="FFFFFF"/>
                  </a:outerShdw>
                </a:effectLst>
                <a:latin typeface="宋体"/>
                <a:ea typeface="宋体"/>
                <a:cs typeface="宋体"/>
              </a:rPr>
              <a:t>RBAC</a:t>
            </a:r>
            <a:r>
              <a:rPr lang="zh-CN" altLang="en-US" sz="2000" dirty="0">
                <a:effectLst>
                  <a:outerShdw blurRad="38100" dist="38100" dir="2700000" algn="tl">
                    <a:srgbClr val="FFFFFF"/>
                  </a:outerShdw>
                </a:effectLst>
                <a:latin typeface="宋体"/>
                <a:ea typeface="宋体"/>
                <a:cs typeface="宋体"/>
              </a:rPr>
              <a:t>模型和基于粒计算的</a:t>
            </a:r>
            <a:r>
              <a:rPr lang="en-US" altLang="zh-CN" sz="2000" dirty="0">
                <a:effectLst>
                  <a:outerShdw blurRad="38100" dist="38100" dir="2700000" algn="tl">
                    <a:srgbClr val="FFFFFF"/>
                  </a:outerShdw>
                </a:effectLst>
                <a:latin typeface="宋体"/>
                <a:ea typeface="宋体"/>
                <a:cs typeface="宋体"/>
              </a:rPr>
              <a:t>RBAC</a:t>
            </a:r>
            <a:r>
              <a:rPr lang="zh-CN" altLang="en-US" sz="2000" dirty="0">
                <a:effectLst>
                  <a:outerShdw blurRad="38100" dist="38100" dir="2700000" algn="tl">
                    <a:srgbClr val="FFFFFF"/>
                  </a:outerShdw>
                </a:effectLst>
                <a:latin typeface="宋体"/>
                <a:ea typeface="宋体"/>
                <a:cs typeface="宋体"/>
              </a:rPr>
              <a:t>模型 </a:t>
            </a:r>
          </a:p>
          <a:p>
            <a:pPr marL="266700" indent="-266700" eaLnBrk="0" hangingPunct="0">
              <a:spcBef>
                <a:spcPct val="0"/>
              </a:spcBef>
              <a:buClr>
                <a:srgbClr val="91AC4E"/>
              </a:buClr>
              <a:buSzPct val="80000"/>
              <a:buFont typeface="Wingdings" pitchFamily="2" charset="2"/>
              <a:buChar char="p"/>
              <a:defRPr/>
            </a:pPr>
            <a:r>
              <a:rPr lang="zh-CN" altLang="en-US" sz="2000" dirty="0">
                <a:effectLst>
                  <a:outerShdw blurRad="38100" dist="38100" dir="2700000" algn="tl">
                    <a:srgbClr val="FFFFFF"/>
                  </a:outerShdw>
                </a:effectLst>
                <a:latin typeface="宋体"/>
                <a:ea typeface="宋体"/>
                <a:cs typeface="宋体"/>
              </a:rPr>
              <a:t>符号模型检验</a:t>
            </a:r>
          </a:p>
          <a:p>
            <a:pPr marL="266700" indent="-266700" eaLnBrk="0" hangingPunct="0">
              <a:spcBef>
                <a:spcPct val="0"/>
              </a:spcBef>
              <a:buClr>
                <a:srgbClr val="91AC4E"/>
              </a:buClr>
              <a:buSzPct val="80000"/>
              <a:buFont typeface="Wingdings" pitchFamily="2" charset="2"/>
              <a:buChar char="p"/>
              <a:defRPr/>
            </a:pPr>
            <a:r>
              <a:rPr lang="en-US" altLang="zh-CN" sz="2000" dirty="0">
                <a:effectLst>
                  <a:outerShdw blurRad="38100" dist="38100" dir="2700000" algn="tl">
                    <a:srgbClr val="FFFFFF"/>
                  </a:outerShdw>
                </a:effectLst>
                <a:latin typeface="宋体"/>
                <a:ea typeface="宋体"/>
                <a:cs typeface="宋体"/>
              </a:rPr>
              <a:t>BAN</a:t>
            </a:r>
            <a:r>
              <a:rPr lang="zh-CN" altLang="en-US" sz="2000" dirty="0">
                <a:effectLst>
                  <a:outerShdw blurRad="38100" dist="38100" dir="2700000" algn="tl">
                    <a:srgbClr val="FFFFFF"/>
                  </a:outerShdw>
                </a:effectLst>
                <a:latin typeface="宋体"/>
                <a:ea typeface="宋体"/>
                <a:cs typeface="宋体"/>
              </a:rPr>
              <a:t>逻辑模型</a:t>
            </a:r>
            <a:endParaRPr lang="en-US" altLang="zh-CN" sz="2000" dirty="0">
              <a:effectLst>
                <a:outerShdw blurRad="38100" dist="38100" dir="2700000" algn="tl">
                  <a:srgbClr val="FFFFFF"/>
                </a:outerShdw>
              </a:effectLst>
              <a:latin typeface="宋体"/>
              <a:ea typeface="宋体"/>
              <a:cs typeface="宋体"/>
            </a:endParaRPr>
          </a:p>
        </p:txBody>
      </p:sp>
      <p:sp>
        <p:nvSpPr>
          <p:cNvPr id="2" name="文本框 1">
            <a:extLst>
              <a:ext uri="{FF2B5EF4-FFF2-40B4-BE49-F238E27FC236}">
                <a16:creationId xmlns:a16="http://schemas.microsoft.com/office/drawing/2014/main" id="{ECF5517C-9EB9-BC1A-BFF9-C533D123CFE1}"/>
              </a:ext>
            </a:extLst>
          </p:cNvPr>
          <p:cNvSpPr txBox="1"/>
          <p:nvPr/>
        </p:nvSpPr>
        <p:spPr>
          <a:xfrm>
            <a:off x="902623" y="834887"/>
            <a:ext cx="4370171"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多数是基于模型的，也可以归为</a:t>
            </a:r>
            <a:r>
              <a:rPr kumimoji="1" lang="en-US" altLang="zh-CN" dirty="0">
                <a:solidFill>
                  <a:srgbClr val="00B0F0"/>
                </a:solidFill>
                <a:latin typeface="Microsoft YaHei" panose="020B0503020204020204" pitchFamily="34" charset="-122"/>
                <a:ea typeface="Microsoft YaHei" panose="020B0503020204020204" pitchFamily="34" charset="-122"/>
              </a:rPr>
              <a:t>MBT</a:t>
            </a:r>
            <a:r>
              <a:rPr kumimoji="1" lang="zh-CN" altLang="en-US" dirty="0">
                <a:solidFill>
                  <a:srgbClr val="00B0F0"/>
                </a:solidFill>
                <a:latin typeface="Microsoft YaHei" panose="020B0503020204020204" pitchFamily="34" charset="-122"/>
                <a:ea typeface="Microsoft YaHei" panose="020B0503020204020204" pitchFamily="34" charset="-122"/>
              </a:rPr>
              <a:t>方法</a:t>
            </a:r>
          </a:p>
        </p:txBody>
      </p:sp>
    </p:spTree>
    <p:extLst>
      <p:ext uri="{BB962C8B-B14F-4D97-AF65-F5344CB8AC3E}">
        <p14:creationId xmlns:p14="http://schemas.microsoft.com/office/powerpoint/2010/main" val="1297323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CA40E-A1B4-6ABC-423E-1938A76368EF}"/>
              </a:ext>
            </a:extLst>
          </p:cNvPr>
          <p:cNvSpPr>
            <a:spLocks noGrp="1"/>
          </p:cNvSpPr>
          <p:nvPr>
            <p:ph type="title"/>
          </p:nvPr>
        </p:nvSpPr>
        <p:spPr/>
        <p:txBody>
          <a:bodyPr/>
          <a:lstStyle/>
          <a:p>
            <a:r>
              <a:rPr kumimoji="1" lang="zh-CN" altLang="en-US" dirty="0"/>
              <a:t>有限状态机</a:t>
            </a:r>
          </a:p>
        </p:txBody>
      </p:sp>
      <p:sp>
        <p:nvSpPr>
          <p:cNvPr id="3" name="文本占位符 2">
            <a:extLst>
              <a:ext uri="{FF2B5EF4-FFF2-40B4-BE49-F238E27FC236}">
                <a16:creationId xmlns:a16="http://schemas.microsoft.com/office/drawing/2014/main" id="{37F03A54-391E-DE89-9546-1028A20D3D0F}"/>
              </a:ext>
            </a:extLst>
          </p:cNvPr>
          <p:cNvSpPr>
            <a:spLocks noGrp="1"/>
          </p:cNvSpPr>
          <p:nvPr>
            <p:ph type="body" sz="quarter" idx="11"/>
          </p:nvPr>
        </p:nvSpPr>
        <p:spPr>
          <a:xfrm>
            <a:off x="561405" y="804667"/>
            <a:ext cx="8021188" cy="854964"/>
          </a:xfrm>
        </p:spPr>
        <p:txBody>
          <a:bodyPr>
            <a:normAutofit lnSpcReduction="10000"/>
          </a:bodyPr>
          <a:lstStyle/>
          <a:p>
            <a:pPr marL="0" indent="0">
              <a:buNone/>
            </a:pPr>
            <a:r>
              <a:rPr lang="zh-CN" altLang="en-US" sz="1800" b="1" dirty="0">
                <a:solidFill>
                  <a:srgbClr val="3366FF"/>
                </a:solidFill>
                <a:ea typeface="宋体"/>
                <a:cs typeface="宋体"/>
              </a:rPr>
              <a:t>有限状态机</a:t>
            </a:r>
            <a:r>
              <a:rPr lang="zh-CN" altLang="en-US" sz="1800" dirty="0">
                <a:ea typeface="宋体"/>
                <a:cs typeface="宋体"/>
              </a:rPr>
              <a:t>（</a:t>
            </a:r>
            <a:r>
              <a:rPr lang="en-US" altLang="zh-CN" sz="1800" dirty="0">
                <a:ea typeface="宋体"/>
                <a:cs typeface="宋体"/>
              </a:rPr>
              <a:t> Finite State Machine </a:t>
            </a:r>
            <a:r>
              <a:rPr lang="zh-CN" altLang="en-US" sz="1800" dirty="0">
                <a:ea typeface="宋体"/>
                <a:cs typeface="宋体"/>
              </a:rPr>
              <a:t>，</a:t>
            </a:r>
            <a:r>
              <a:rPr lang="en-US" altLang="zh-CN" sz="1800" dirty="0">
                <a:ea typeface="宋体"/>
                <a:cs typeface="宋体"/>
              </a:rPr>
              <a:t>FSM</a:t>
            </a:r>
            <a:r>
              <a:rPr lang="zh-CN" altLang="en-US" sz="1800" dirty="0">
                <a:ea typeface="宋体"/>
                <a:cs typeface="宋体"/>
              </a:rPr>
              <a:t>）是对象行为建模的工具，以描述对象在其生命周期内所经历的状态序列，以及如何响应来自外界的各种事件</a:t>
            </a:r>
            <a:endParaRPr lang="en-US" altLang="zh-CN" sz="1800" dirty="0">
              <a:ea typeface="宋体"/>
              <a:cs typeface="宋体"/>
            </a:endParaRPr>
          </a:p>
        </p:txBody>
      </p:sp>
      <p:pic>
        <p:nvPicPr>
          <p:cNvPr id="4" name="Picture 4" descr="3-14.gif">
            <a:extLst>
              <a:ext uri="{FF2B5EF4-FFF2-40B4-BE49-F238E27FC236}">
                <a16:creationId xmlns:a16="http://schemas.microsoft.com/office/drawing/2014/main" id="{CBA4856B-DF73-1129-1FC6-39A56BAD1EF9}"/>
              </a:ext>
            </a:extLst>
          </p:cNvPr>
          <p:cNvPicPr>
            <a:picLocks noChangeAspect="1"/>
          </p:cNvPicPr>
          <p:nvPr/>
        </p:nvPicPr>
        <p:blipFill>
          <a:blip r:embed="rId2" cstate="print"/>
          <a:srcRect/>
          <a:stretch>
            <a:fillRect/>
          </a:stretch>
        </p:blipFill>
        <p:spPr bwMode="auto">
          <a:xfrm>
            <a:off x="1655676" y="1802512"/>
            <a:ext cx="5832647" cy="3162778"/>
          </a:xfrm>
          <a:prstGeom prst="rect">
            <a:avLst/>
          </a:prstGeom>
          <a:noFill/>
          <a:ln w="9525">
            <a:noFill/>
            <a:miter lim="800000"/>
            <a:headEnd/>
            <a:tailEnd/>
          </a:ln>
        </p:spPr>
      </p:pic>
    </p:spTree>
    <p:extLst>
      <p:ext uri="{BB962C8B-B14F-4D97-AF65-F5344CB8AC3E}">
        <p14:creationId xmlns:p14="http://schemas.microsoft.com/office/powerpoint/2010/main" val="2671451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A3D3D-5902-EAF0-AFE7-2127E8B1B5A6}"/>
              </a:ext>
            </a:extLst>
          </p:cNvPr>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示例：</a:t>
            </a:r>
            <a:r>
              <a:rPr kumimoji="1" lang="zh-CN" altLang="de-DE" sz="2800" b="1" dirty="0">
                <a:solidFill>
                  <a:srgbClr val="0070C0"/>
                </a:solidFill>
                <a:latin typeface="微软雅黑" panose="020B0503020204020204" pitchFamily="34" charset="-122"/>
                <a:ea typeface="微软雅黑" panose="020B0503020204020204" pitchFamily="34" charset="-122"/>
              </a:rPr>
              <a:t>状态</a:t>
            </a:r>
            <a:r>
              <a:rPr kumimoji="1" lang="en-US" altLang="en-US" sz="2800" b="1" dirty="0" err="1">
                <a:solidFill>
                  <a:srgbClr val="0070C0"/>
                </a:solidFill>
                <a:latin typeface="微软雅黑" panose="020B0503020204020204" pitchFamily="34" charset="-122"/>
                <a:ea typeface="微软雅黑" panose="020B0503020204020204" pitchFamily="34" charset="-122"/>
              </a:rPr>
              <a:t>图</a:t>
            </a:r>
            <a:endParaRPr kumimoji="1" lang="zh-CN" altLang="en-US" dirty="0"/>
          </a:p>
        </p:txBody>
      </p:sp>
      <p:sp>
        <p:nvSpPr>
          <p:cNvPr id="4" name="Rectangle 8">
            <a:extLst>
              <a:ext uri="{FF2B5EF4-FFF2-40B4-BE49-F238E27FC236}">
                <a16:creationId xmlns:a16="http://schemas.microsoft.com/office/drawing/2014/main" id="{E04E9C5B-7AE3-C049-975F-E08B1DEE847E}"/>
              </a:ext>
            </a:extLst>
          </p:cNvPr>
          <p:cNvSpPr>
            <a:spLocks noChangeArrowheads="1"/>
          </p:cNvSpPr>
          <p:nvPr/>
        </p:nvSpPr>
        <p:spPr bwMode="auto">
          <a:xfrm>
            <a:off x="4113892" y="4487270"/>
            <a:ext cx="3771900" cy="258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spAutoFit/>
          </a:bodyPr>
          <a:lstStyle/>
          <a:p>
            <a:pPr algn="r" defTabSz="685800">
              <a:spcBef>
                <a:spcPct val="50000"/>
              </a:spcBef>
            </a:pPr>
            <a:r>
              <a:rPr lang="zh-CN" altLang="de-DE" sz="1080" i="1">
                <a:solidFill>
                  <a:srgbClr val="4D4D4D"/>
                </a:solidFill>
                <a:latin typeface="Times New Roman" pitchFamily="18" charset="0"/>
              </a:rPr>
              <a:t>来源</a:t>
            </a:r>
            <a:r>
              <a:rPr lang="de-DE" altLang="zh-CN" sz="1080" i="1">
                <a:solidFill>
                  <a:srgbClr val="4D4D4D"/>
                </a:solidFill>
                <a:latin typeface="Times New Roman" pitchFamily="18" charset="0"/>
              </a:rPr>
              <a:t>: nach Spillner, Linz: Basiswissen Softwaretest, 2005</a:t>
            </a:r>
          </a:p>
        </p:txBody>
      </p:sp>
      <p:grpSp>
        <p:nvGrpSpPr>
          <p:cNvPr id="5" name="Group 15">
            <a:extLst>
              <a:ext uri="{FF2B5EF4-FFF2-40B4-BE49-F238E27FC236}">
                <a16:creationId xmlns:a16="http://schemas.microsoft.com/office/drawing/2014/main" id="{40A2F864-279F-4FCC-FD73-7FBCD348EB80}"/>
              </a:ext>
            </a:extLst>
          </p:cNvPr>
          <p:cNvGrpSpPr>
            <a:grpSpLocks/>
          </p:cNvGrpSpPr>
          <p:nvPr/>
        </p:nvGrpSpPr>
        <p:grpSpPr bwMode="auto">
          <a:xfrm>
            <a:off x="1204957" y="804667"/>
            <a:ext cx="7029450" cy="3699273"/>
            <a:chOff x="528" y="808"/>
            <a:chExt cx="4920" cy="3107"/>
          </a:xfrm>
        </p:grpSpPr>
        <p:sp>
          <p:nvSpPr>
            <p:cNvPr id="6" name="Rectangle 16">
              <a:extLst>
                <a:ext uri="{FF2B5EF4-FFF2-40B4-BE49-F238E27FC236}">
                  <a16:creationId xmlns:a16="http://schemas.microsoft.com/office/drawing/2014/main" id="{9D8AED06-72CA-5D2E-596E-F3FB406800D4}"/>
                </a:ext>
              </a:extLst>
            </p:cNvPr>
            <p:cNvSpPr>
              <a:spLocks noChangeArrowheads="1"/>
            </p:cNvSpPr>
            <p:nvPr/>
          </p:nvSpPr>
          <p:spPr bwMode="auto">
            <a:xfrm>
              <a:off x="528" y="1290"/>
              <a:ext cx="4637" cy="1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2520">
                <a:solidFill>
                  <a:srgbClr val="00A77E"/>
                </a:solidFill>
              </a:endParaRPr>
            </a:p>
          </p:txBody>
        </p:sp>
        <p:sp>
          <p:nvSpPr>
            <p:cNvPr id="7" name="Rectangle 17">
              <a:extLst>
                <a:ext uri="{FF2B5EF4-FFF2-40B4-BE49-F238E27FC236}">
                  <a16:creationId xmlns:a16="http://schemas.microsoft.com/office/drawing/2014/main" id="{93675F98-D4A7-76EC-DC7C-D94DEC8F182C}"/>
                </a:ext>
              </a:extLst>
            </p:cNvPr>
            <p:cNvSpPr>
              <a:spLocks noChangeArrowheads="1"/>
            </p:cNvSpPr>
            <p:nvPr>
              <p:custDataLst>
                <p:tags r:id="rId1"/>
              </p:custDataLst>
            </p:nvPr>
          </p:nvSpPr>
          <p:spPr bwMode="auto">
            <a:xfrm>
              <a:off x="1176" y="808"/>
              <a:ext cx="4272" cy="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spAutoFit/>
            </a:bodyPr>
            <a:lstStyle/>
            <a:p>
              <a:pPr defTabSz="685800">
                <a:spcBef>
                  <a:spcPct val="50000"/>
                </a:spcBef>
              </a:pPr>
              <a:r>
                <a:rPr lang="zh-CN" altLang="en-US" sz="1620" b="1">
                  <a:solidFill>
                    <a:srgbClr val="231E60"/>
                  </a:solidFill>
                  <a:latin typeface="华文楷体" pitchFamily="2" charset="-122"/>
                  <a:ea typeface="华文楷体" pitchFamily="2" charset="-122"/>
                </a:rPr>
                <a:t>一个堆栈的</a:t>
              </a:r>
              <a:r>
                <a:rPr lang="zh-CN" altLang="en-US" sz="1620" b="1" u="sng">
                  <a:solidFill>
                    <a:srgbClr val="231E60"/>
                  </a:solidFill>
                  <a:latin typeface="华文楷体" pitchFamily="2" charset="-122"/>
                  <a:ea typeface="华文楷体" pitchFamily="2" charset="-122"/>
                </a:rPr>
                <a:t>状态图</a:t>
              </a:r>
              <a:r>
                <a:rPr lang="en-US" altLang="zh-CN" sz="1620" b="1" i="1" u="sng">
                  <a:solidFill>
                    <a:srgbClr val="231E60"/>
                  </a:solidFill>
                  <a:latin typeface="华文楷体" pitchFamily="2" charset="-122"/>
                  <a:ea typeface="华文楷体" pitchFamily="2" charset="-122"/>
                </a:rPr>
                <a:t>(state diagram)</a:t>
              </a:r>
              <a:endParaRPr lang="de-DE" altLang="zh-TW" sz="1620" b="1" i="1" u="sng">
                <a:solidFill>
                  <a:schemeClr val="tx2"/>
                </a:solidFill>
                <a:latin typeface="华文楷体" pitchFamily="2" charset="-122"/>
                <a:ea typeface="华文楷体" pitchFamily="2" charset="-122"/>
              </a:endParaRPr>
            </a:p>
          </p:txBody>
        </p:sp>
        <p:sp>
          <p:nvSpPr>
            <p:cNvPr id="8" name="Rectangle 18">
              <a:extLst>
                <a:ext uri="{FF2B5EF4-FFF2-40B4-BE49-F238E27FC236}">
                  <a16:creationId xmlns:a16="http://schemas.microsoft.com/office/drawing/2014/main" id="{57FE92BC-A5E0-5A5B-7526-8260A59B8C2F}"/>
                </a:ext>
              </a:extLst>
            </p:cNvPr>
            <p:cNvSpPr>
              <a:spLocks noChangeArrowheads="1"/>
            </p:cNvSpPr>
            <p:nvPr/>
          </p:nvSpPr>
          <p:spPr bwMode="auto">
            <a:xfrm>
              <a:off x="1248" y="1104"/>
              <a:ext cx="3840" cy="2811"/>
            </a:xfrm>
            <a:prstGeom prst="rect">
              <a:avLst/>
            </a:prstGeom>
            <a:solidFill>
              <a:srgbClr val="EAEAEA"/>
            </a:solidFill>
            <a:ln w="9525">
              <a:solidFill>
                <a:schemeClr val="tx1"/>
              </a:solidFill>
              <a:miter lim="800000"/>
              <a:headEnd/>
              <a:tailEnd/>
            </a:ln>
          </p:spPr>
          <p:txBody>
            <a:bodyPr/>
            <a:lstStyle/>
            <a:p>
              <a:endParaRPr lang="zh-CN" altLang="en-US" sz="2520">
                <a:solidFill>
                  <a:srgbClr val="00A77E"/>
                </a:solidFill>
              </a:endParaRPr>
            </a:p>
          </p:txBody>
        </p:sp>
        <p:grpSp>
          <p:nvGrpSpPr>
            <p:cNvPr id="9" name="Group 19">
              <a:extLst>
                <a:ext uri="{FF2B5EF4-FFF2-40B4-BE49-F238E27FC236}">
                  <a16:creationId xmlns:a16="http://schemas.microsoft.com/office/drawing/2014/main" id="{0B6560EF-1332-4DA3-E126-2EED6CFD0560}"/>
                </a:ext>
              </a:extLst>
            </p:cNvPr>
            <p:cNvGrpSpPr>
              <a:grpSpLocks/>
            </p:cNvGrpSpPr>
            <p:nvPr/>
          </p:nvGrpSpPr>
          <p:grpSpPr bwMode="auto">
            <a:xfrm>
              <a:off x="2912" y="1633"/>
              <a:ext cx="572" cy="469"/>
              <a:chOff x="2912" y="1633"/>
              <a:chExt cx="572" cy="469"/>
            </a:xfrm>
          </p:grpSpPr>
          <p:sp>
            <p:nvSpPr>
              <p:cNvPr id="86" name="Freeform 20">
                <a:extLst>
                  <a:ext uri="{FF2B5EF4-FFF2-40B4-BE49-F238E27FC236}">
                    <a16:creationId xmlns:a16="http://schemas.microsoft.com/office/drawing/2014/main" id="{3C1BB3A1-0A89-539E-D47D-4677F3F03E05}"/>
                  </a:ext>
                </a:extLst>
              </p:cNvPr>
              <p:cNvSpPr>
                <a:spLocks/>
              </p:cNvSpPr>
              <p:nvPr/>
            </p:nvSpPr>
            <p:spPr bwMode="auto">
              <a:xfrm>
                <a:off x="2912" y="1633"/>
                <a:ext cx="572" cy="469"/>
              </a:xfrm>
              <a:custGeom>
                <a:avLst/>
                <a:gdLst>
                  <a:gd name="T0" fmla="*/ 0 w 1145"/>
                  <a:gd name="T1" fmla="*/ 1 h 938"/>
                  <a:gd name="T2" fmla="*/ 0 w 1145"/>
                  <a:gd name="T3" fmla="*/ 1 h 938"/>
                  <a:gd name="T4" fmla="*/ 0 w 1145"/>
                  <a:gd name="T5" fmla="*/ 1 h 938"/>
                  <a:gd name="T6" fmla="*/ 0 w 1145"/>
                  <a:gd name="T7" fmla="*/ 1 h 938"/>
                  <a:gd name="T8" fmla="*/ 0 w 1145"/>
                  <a:gd name="T9" fmla="*/ 1 h 938"/>
                  <a:gd name="T10" fmla="*/ 0 w 1145"/>
                  <a:gd name="T11" fmla="*/ 1 h 938"/>
                  <a:gd name="T12" fmla="*/ 0 w 1145"/>
                  <a:gd name="T13" fmla="*/ 1 h 938"/>
                  <a:gd name="T14" fmla="*/ 0 w 1145"/>
                  <a:gd name="T15" fmla="*/ 1 h 938"/>
                  <a:gd name="T16" fmla="*/ 0 w 1145"/>
                  <a:gd name="T17" fmla="*/ 1 h 938"/>
                  <a:gd name="T18" fmla="*/ 0 w 1145"/>
                  <a:gd name="T19" fmla="*/ 1 h 938"/>
                  <a:gd name="T20" fmla="*/ 0 w 1145"/>
                  <a:gd name="T21" fmla="*/ 1 h 938"/>
                  <a:gd name="T22" fmla="*/ 0 w 1145"/>
                  <a:gd name="T23" fmla="*/ 1 h 938"/>
                  <a:gd name="T24" fmla="*/ 0 w 1145"/>
                  <a:gd name="T25" fmla="*/ 1 h 938"/>
                  <a:gd name="T26" fmla="*/ 0 w 1145"/>
                  <a:gd name="T27" fmla="*/ 1 h 938"/>
                  <a:gd name="T28" fmla="*/ 0 w 1145"/>
                  <a:gd name="T29" fmla="*/ 1 h 938"/>
                  <a:gd name="T30" fmla="*/ 0 w 1145"/>
                  <a:gd name="T31" fmla="*/ 1 h 938"/>
                  <a:gd name="T32" fmla="*/ 0 w 1145"/>
                  <a:gd name="T33" fmla="*/ 1 h 938"/>
                  <a:gd name="T34" fmla="*/ 0 w 1145"/>
                  <a:gd name="T35" fmla="*/ 1 h 938"/>
                  <a:gd name="T36" fmla="*/ 0 w 1145"/>
                  <a:gd name="T37" fmla="*/ 1 h 938"/>
                  <a:gd name="T38" fmla="*/ 0 w 1145"/>
                  <a:gd name="T39" fmla="*/ 1 h 938"/>
                  <a:gd name="T40" fmla="*/ 0 w 1145"/>
                  <a:gd name="T41" fmla="*/ 1 h 938"/>
                  <a:gd name="T42" fmla="*/ 0 w 1145"/>
                  <a:gd name="T43" fmla="*/ 1 h 938"/>
                  <a:gd name="T44" fmla="*/ 0 w 1145"/>
                  <a:gd name="T45" fmla="*/ 1 h 938"/>
                  <a:gd name="T46" fmla="*/ 0 w 1145"/>
                  <a:gd name="T47" fmla="*/ 1 h 938"/>
                  <a:gd name="T48" fmla="*/ 0 w 1145"/>
                  <a:gd name="T49" fmla="*/ 1 h 938"/>
                  <a:gd name="T50" fmla="*/ 0 w 1145"/>
                  <a:gd name="T51" fmla="*/ 1 h 938"/>
                  <a:gd name="T52" fmla="*/ 0 w 1145"/>
                  <a:gd name="T53" fmla="*/ 1 h 938"/>
                  <a:gd name="T54" fmla="*/ 0 w 1145"/>
                  <a:gd name="T55" fmla="*/ 1 h 938"/>
                  <a:gd name="T56" fmla="*/ 0 w 1145"/>
                  <a:gd name="T57" fmla="*/ 1 h 938"/>
                  <a:gd name="T58" fmla="*/ 0 w 1145"/>
                  <a:gd name="T59" fmla="*/ 1 h 938"/>
                  <a:gd name="T60" fmla="*/ 0 w 1145"/>
                  <a:gd name="T61" fmla="*/ 1 h 938"/>
                  <a:gd name="T62" fmla="*/ 0 w 1145"/>
                  <a:gd name="T63" fmla="*/ 1 h 938"/>
                  <a:gd name="T64" fmla="*/ 0 w 1145"/>
                  <a:gd name="T65" fmla="*/ 1 h 938"/>
                  <a:gd name="T66" fmla="*/ 0 w 1145"/>
                  <a:gd name="T67" fmla="*/ 1 h 938"/>
                  <a:gd name="T68" fmla="*/ 0 w 1145"/>
                  <a:gd name="T69" fmla="*/ 1 h 938"/>
                  <a:gd name="T70" fmla="*/ 0 w 1145"/>
                  <a:gd name="T71" fmla="*/ 1 h 938"/>
                  <a:gd name="T72" fmla="*/ 0 w 1145"/>
                  <a:gd name="T73" fmla="*/ 1 h 938"/>
                  <a:gd name="T74" fmla="*/ 0 w 1145"/>
                  <a:gd name="T75" fmla="*/ 1 h 938"/>
                  <a:gd name="T76" fmla="*/ 0 w 1145"/>
                  <a:gd name="T77" fmla="*/ 1 h 938"/>
                  <a:gd name="T78" fmla="*/ 0 w 1145"/>
                  <a:gd name="T79" fmla="*/ 1 h 938"/>
                  <a:gd name="T80" fmla="*/ 0 w 1145"/>
                  <a:gd name="T81" fmla="*/ 1 h 938"/>
                  <a:gd name="T82" fmla="*/ 0 w 1145"/>
                  <a:gd name="T83" fmla="*/ 1 h 938"/>
                  <a:gd name="T84" fmla="*/ 0 w 1145"/>
                  <a:gd name="T85" fmla="*/ 1 h 938"/>
                  <a:gd name="T86" fmla="*/ 0 w 1145"/>
                  <a:gd name="T87" fmla="*/ 0 h 938"/>
                  <a:gd name="T88" fmla="*/ 0 w 1145"/>
                  <a:gd name="T89" fmla="*/ 1 h 938"/>
                  <a:gd name="T90" fmla="*/ 0 w 1145"/>
                  <a:gd name="T91" fmla="*/ 1 h 938"/>
                  <a:gd name="T92" fmla="*/ 0 w 1145"/>
                  <a:gd name="T93" fmla="*/ 1 h 938"/>
                  <a:gd name="T94" fmla="*/ 0 w 1145"/>
                  <a:gd name="T95" fmla="*/ 1 h 938"/>
                  <a:gd name="T96" fmla="*/ 0 w 1145"/>
                  <a:gd name="T97" fmla="*/ 1 h 938"/>
                  <a:gd name="T98" fmla="*/ 0 w 1145"/>
                  <a:gd name="T99" fmla="*/ 1 h 938"/>
                  <a:gd name="T100" fmla="*/ 0 w 1145"/>
                  <a:gd name="T101" fmla="*/ 1 h 938"/>
                  <a:gd name="T102" fmla="*/ 0 w 1145"/>
                  <a:gd name="T103" fmla="*/ 1 h 938"/>
                  <a:gd name="T104" fmla="*/ 0 w 1145"/>
                  <a:gd name="T105" fmla="*/ 1 h 938"/>
                  <a:gd name="T106" fmla="*/ 0 w 1145"/>
                  <a:gd name="T107" fmla="*/ 1 h 938"/>
                  <a:gd name="T108" fmla="*/ 0 w 1145"/>
                  <a:gd name="T109" fmla="*/ 1 h 938"/>
                  <a:gd name="T110" fmla="*/ 0 w 1145"/>
                  <a:gd name="T111" fmla="*/ 1 h 938"/>
                  <a:gd name="T112" fmla="*/ 0 w 1145"/>
                  <a:gd name="T113" fmla="*/ 1 h 9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5"/>
                  <a:gd name="T172" fmla="*/ 0 h 938"/>
                  <a:gd name="T173" fmla="*/ 1145 w 1145"/>
                  <a:gd name="T174" fmla="*/ 938 h 9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5" h="938">
                    <a:moveTo>
                      <a:pt x="273" y="876"/>
                    </a:moveTo>
                    <a:lnTo>
                      <a:pt x="294" y="848"/>
                    </a:lnTo>
                    <a:lnTo>
                      <a:pt x="219" y="804"/>
                    </a:lnTo>
                    <a:lnTo>
                      <a:pt x="213" y="819"/>
                    </a:lnTo>
                    <a:lnTo>
                      <a:pt x="226" y="807"/>
                    </a:lnTo>
                    <a:lnTo>
                      <a:pt x="192" y="784"/>
                    </a:lnTo>
                    <a:lnTo>
                      <a:pt x="160" y="761"/>
                    </a:lnTo>
                    <a:lnTo>
                      <a:pt x="131" y="736"/>
                    </a:lnTo>
                    <a:lnTo>
                      <a:pt x="106" y="708"/>
                    </a:lnTo>
                    <a:lnTo>
                      <a:pt x="91" y="720"/>
                    </a:lnTo>
                    <a:lnTo>
                      <a:pt x="109" y="713"/>
                    </a:lnTo>
                    <a:lnTo>
                      <a:pt x="88" y="684"/>
                    </a:lnTo>
                    <a:lnTo>
                      <a:pt x="71" y="652"/>
                    </a:lnTo>
                    <a:lnTo>
                      <a:pt x="58" y="616"/>
                    </a:lnTo>
                    <a:lnTo>
                      <a:pt x="47" y="575"/>
                    </a:lnTo>
                    <a:lnTo>
                      <a:pt x="29" y="582"/>
                    </a:lnTo>
                    <a:lnTo>
                      <a:pt x="48" y="582"/>
                    </a:lnTo>
                    <a:lnTo>
                      <a:pt x="42" y="538"/>
                    </a:lnTo>
                    <a:lnTo>
                      <a:pt x="39" y="492"/>
                    </a:lnTo>
                    <a:lnTo>
                      <a:pt x="40" y="447"/>
                    </a:lnTo>
                    <a:lnTo>
                      <a:pt x="45" y="402"/>
                    </a:lnTo>
                    <a:lnTo>
                      <a:pt x="26" y="402"/>
                    </a:lnTo>
                    <a:lnTo>
                      <a:pt x="44" y="408"/>
                    </a:lnTo>
                    <a:lnTo>
                      <a:pt x="55" y="365"/>
                    </a:lnTo>
                    <a:lnTo>
                      <a:pt x="71" y="326"/>
                    </a:lnTo>
                    <a:lnTo>
                      <a:pt x="82" y="306"/>
                    </a:lnTo>
                    <a:lnTo>
                      <a:pt x="95" y="286"/>
                    </a:lnTo>
                    <a:lnTo>
                      <a:pt x="107" y="266"/>
                    </a:lnTo>
                    <a:lnTo>
                      <a:pt x="90" y="259"/>
                    </a:lnTo>
                    <a:lnTo>
                      <a:pt x="104" y="272"/>
                    </a:lnTo>
                    <a:lnTo>
                      <a:pt x="120" y="252"/>
                    </a:lnTo>
                    <a:lnTo>
                      <a:pt x="155" y="212"/>
                    </a:lnTo>
                    <a:lnTo>
                      <a:pt x="197" y="174"/>
                    </a:lnTo>
                    <a:lnTo>
                      <a:pt x="240" y="137"/>
                    </a:lnTo>
                    <a:lnTo>
                      <a:pt x="285" y="106"/>
                    </a:lnTo>
                    <a:lnTo>
                      <a:pt x="307" y="92"/>
                    </a:lnTo>
                    <a:lnTo>
                      <a:pt x="293" y="79"/>
                    </a:lnTo>
                    <a:lnTo>
                      <a:pt x="301" y="95"/>
                    </a:lnTo>
                    <a:lnTo>
                      <a:pt x="323" y="84"/>
                    </a:lnTo>
                    <a:lnTo>
                      <a:pt x="345" y="72"/>
                    </a:lnTo>
                    <a:lnTo>
                      <a:pt x="368" y="62"/>
                    </a:lnTo>
                    <a:lnTo>
                      <a:pt x="412" y="48"/>
                    </a:lnTo>
                    <a:lnTo>
                      <a:pt x="459" y="38"/>
                    </a:lnTo>
                    <a:lnTo>
                      <a:pt x="452" y="23"/>
                    </a:lnTo>
                    <a:lnTo>
                      <a:pt x="452" y="40"/>
                    </a:lnTo>
                    <a:lnTo>
                      <a:pt x="502" y="35"/>
                    </a:lnTo>
                    <a:lnTo>
                      <a:pt x="551" y="34"/>
                    </a:lnTo>
                    <a:lnTo>
                      <a:pt x="601" y="37"/>
                    </a:lnTo>
                    <a:lnTo>
                      <a:pt x="650" y="42"/>
                    </a:lnTo>
                    <a:lnTo>
                      <a:pt x="650" y="26"/>
                    </a:lnTo>
                    <a:lnTo>
                      <a:pt x="644" y="41"/>
                    </a:lnTo>
                    <a:lnTo>
                      <a:pt x="692" y="51"/>
                    </a:lnTo>
                    <a:lnTo>
                      <a:pt x="737" y="62"/>
                    </a:lnTo>
                    <a:lnTo>
                      <a:pt x="757" y="69"/>
                    </a:lnTo>
                    <a:lnTo>
                      <a:pt x="780" y="78"/>
                    </a:lnTo>
                    <a:lnTo>
                      <a:pt x="823" y="99"/>
                    </a:lnTo>
                    <a:lnTo>
                      <a:pt x="866" y="123"/>
                    </a:lnTo>
                    <a:lnTo>
                      <a:pt x="874" y="108"/>
                    </a:lnTo>
                    <a:lnTo>
                      <a:pt x="859" y="120"/>
                    </a:lnTo>
                    <a:lnTo>
                      <a:pt x="903" y="149"/>
                    </a:lnTo>
                    <a:lnTo>
                      <a:pt x="941" y="177"/>
                    </a:lnTo>
                    <a:lnTo>
                      <a:pt x="978" y="207"/>
                    </a:lnTo>
                    <a:lnTo>
                      <a:pt x="1010" y="236"/>
                    </a:lnTo>
                    <a:lnTo>
                      <a:pt x="1035" y="262"/>
                    </a:lnTo>
                    <a:lnTo>
                      <a:pt x="1057" y="289"/>
                    </a:lnTo>
                    <a:lnTo>
                      <a:pt x="1072" y="276"/>
                    </a:lnTo>
                    <a:lnTo>
                      <a:pt x="1054" y="283"/>
                    </a:lnTo>
                    <a:lnTo>
                      <a:pt x="1070" y="309"/>
                    </a:lnTo>
                    <a:lnTo>
                      <a:pt x="1085" y="334"/>
                    </a:lnTo>
                    <a:lnTo>
                      <a:pt x="1094" y="359"/>
                    </a:lnTo>
                    <a:lnTo>
                      <a:pt x="1101" y="385"/>
                    </a:lnTo>
                    <a:lnTo>
                      <a:pt x="1118" y="378"/>
                    </a:lnTo>
                    <a:lnTo>
                      <a:pt x="1099" y="378"/>
                    </a:lnTo>
                    <a:lnTo>
                      <a:pt x="1104" y="403"/>
                    </a:lnTo>
                    <a:lnTo>
                      <a:pt x="1107" y="429"/>
                    </a:lnTo>
                    <a:lnTo>
                      <a:pt x="1107" y="454"/>
                    </a:lnTo>
                    <a:lnTo>
                      <a:pt x="1105" y="480"/>
                    </a:lnTo>
                    <a:lnTo>
                      <a:pt x="1101" y="504"/>
                    </a:lnTo>
                    <a:lnTo>
                      <a:pt x="1120" y="504"/>
                    </a:lnTo>
                    <a:lnTo>
                      <a:pt x="1102" y="497"/>
                    </a:lnTo>
                    <a:lnTo>
                      <a:pt x="1094" y="521"/>
                    </a:lnTo>
                    <a:lnTo>
                      <a:pt x="1085" y="546"/>
                    </a:lnTo>
                    <a:lnTo>
                      <a:pt x="1073" y="570"/>
                    </a:lnTo>
                    <a:lnTo>
                      <a:pt x="1061" y="596"/>
                    </a:lnTo>
                    <a:lnTo>
                      <a:pt x="1046" y="623"/>
                    </a:lnTo>
                    <a:lnTo>
                      <a:pt x="1032" y="651"/>
                    </a:lnTo>
                    <a:lnTo>
                      <a:pt x="1016" y="682"/>
                    </a:lnTo>
                    <a:lnTo>
                      <a:pt x="1000" y="715"/>
                    </a:lnTo>
                    <a:lnTo>
                      <a:pt x="963" y="781"/>
                    </a:lnTo>
                    <a:lnTo>
                      <a:pt x="922" y="852"/>
                    </a:lnTo>
                    <a:lnTo>
                      <a:pt x="880" y="923"/>
                    </a:lnTo>
                    <a:lnTo>
                      <a:pt x="914" y="938"/>
                    </a:lnTo>
                    <a:lnTo>
                      <a:pt x="957" y="865"/>
                    </a:lnTo>
                    <a:lnTo>
                      <a:pt x="998" y="794"/>
                    </a:lnTo>
                    <a:lnTo>
                      <a:pt x="1035" y="727"/>
                    </a:lnTo>
                    <a:lnTo>
                      <a:pt x="1051" y="695"/>
                    </a:lnTo>
                    <a:lnTo>
                      <a:pt x="1067" y="665"/>
                    </a:lnTo>
                    <a:lnTo>
                      <a:pt x="1081" y="635"/>
                    </a:lnTo>
                    <a:lnTo>
                      <a:pt x="1096" y="609"/>
                    </a:lnTo>
                    <a:lnTo>
                      <a:pt x="1109" y="583"/>
                    </a:lnTo>
                    <a:lnTo>
                      <a:pt x="1120" y="559"/>
                    </a:lnTo>
                    <a:lnTo>
                      <a:pt x="1129" y="534"/>
                    </a:lnTo>
                    <a:lnTo>
                      <a:pt x="1137" y="509"/>
                    </a:lnTo>
                    <a:lnTo>
                      <a:pt x="1139" y="504"/>
                    </a:lnTo>
                    <a:lnTo>
                      <a:pt x="1144" y="480"/>
                    </a:lnTo>
                    <a:lnTo>
                      <a:pt x="1145" y="454"/>
                    </a:lnTo>
                    <a:lnTo>
                      <a:pt x="1145" y="429"/>
                    </a:lnTo>
                    <a:lnTo>
                      <a:pt x="1142" y="403"/>
                    </a:lnTo>
                    <a:lnTo>
                      <a:pt x="1137" y="378"/>
                    </a:lnTo>
                    <a:lnTo>
                      <a:pt x="1136" y="372"/>
                    </a:lnTo>
                    <a:lnTo>
                      <a:pt x="1129" y="347"/>
                    </a:lnTo>
                    <a:lnTo>
                      <a:pt x="1120" y="321"/>
                    </a:lnTo>
                    <a:lnTo>
                      <a:pt x="1105" y="296"/>
                    </a:lnTo>
                    <a:lnTo>
                      <a:pt x="1089" y="270"/>
                    </a:lnTo>
                    <a:lnTo>
                      <a:pt x="1085" y="265"/>
                    </a:lnTo>
                    <a:lnTo>
                      <a:pt x="1064" y="241"/>
                    </a:lnTo>
                    <a:lnTo>
                      <a:pt x="1037" y="212"/>
                    </a:lnTo>
                    <a:lnTo>
                      <a:pt x="1005" y="183"/>
                    </a:lnTo>
                    <a:lnTo>
                      <a:pt x="968" y="153"/>
                    </a:lnTo>
                    <a:lnTo>
                      <a:pt x="930" y="125"/>
                    </a:lnTo>
                    <a:lnTo>
                      <a:pt x="887" y="96"/>
                    </a:lnTo>
                    <a:lnTo>
                      <a:pt x="880" y="92"/>
                    </a:lnTo>
                    <a:lnTo>
                      <a:pt x="837" y="68"/>
                    </a:lnTo>
                    <a:lnTo>
                      <a:pt x="794" y="47"/>
                    </a:lnTo>
                    <a:lnTo>
                      <a:pt x="772" y="38"/>
                    </a:lnTo>
                    <a:lnTo>
                      <a:pt x="749" y="31"/>
                    </a:lnTo>
                    <a:lnTo>
                      <a:pt x="706" y="20"/>
                    </a:lnTo>
                    <a:lnTo>
                      <a:pt x="658" y="10"/>
                    </a:lnTo>
                    <a:lnTo>
                      <a:pt x="650" y="9"/>
                    </a:lnTo>
                    <a:lnTo>
                      <a:pt x="601" y="3"/>
                    </a:lnTo>
                    <a:lnTo>
                      <a:pt x="551" y="0"/>
                    </a:lnTo>
                    <a:lnTo>
                      <a:pt x="502" y="1"/>
                    </a:lnTo>
                    <a:lnTo>
                      <a:pt x="452" y="6"/>
                    </a:lnTo>
                    <a:lnTo>
                      <a:pt x="444" y="7"/>
                    </a:lnTo>
                    <a:lnTo>
                      <a:pt x="398" y="17"/>
                    </a:lnTo>
                    <a:lnTo>
                      <a:pt x="352" y="31"/>
                    </a:lnTo>
                    <a:lnTo>
                      <a:pt x="331" y="41"/>
                    </a:lnTo>
                    <a:lnTo>
                      <a:pt x="309" y="52"/>
                    </a:lnTo>
                    <a:lnTo>
                      <a:pt x="286" y="64"/>
                    </a:lnTo>
                    <a:lnTo>
                      <a:pt x="280" y="68"/>
                    </a:lnTo>
                    <a:lnTo>
                      <a:pt x="258" y="82"/>
                    </a:lnTo>
                    <a:lnTo>
                      <a:pt x="213" y="113"/>
                    </a:lnTo>
                    <a:lnTo>
                      <a:pt x="170" y="150"/>
                    </a:lnTo>
                    <a:lnTo>
                      <a:pt x="128" y="188"/>
                    </a:lnTo>
                    <a:lnTo>
                      <a:pt x="93" y="228"/>
                    </a:lnTo>
                    <a:lnTo>
                      <a:pt x="77" y="248"/>
                    </a:lnTo>
                    <a:lnTo>
                      <a:pt x="72" y="253"/>
                    </a:lnTo>
                    <a:lnTo>
                      <a:pt x="60" y="273"/>
                    </a:lnTo>
                    <a:lnTo>
                      <a:pt x="47" y="293"/>
                    </a:lnTo>
                    <a:lnTo>
                      <a:pt x="36" y="311"/>
                    </a:lnTo>
                    <a:lnTo>
                      <a:pt x="20" y="352"/>
                    </a:lnTo>
                    <a:lnTo>
                      <a:pt x="8" y="395"/>
                    </a:lnTo>
                    <a:lnTo>
                      <a:pt x="7" y="402"/>
                    </a:lnTo>
                    <a:lnTo>
                      <a:pt x="2" y="447"/>
                    </a:lnTo>
                    <a:lnTo>
                      <a:pt x="0" y="492"/>
                    </a:lnTo>
                    <a:lnTo>
                      <a:pt x="4" y="538"/>
                    </a:lnTo>
                    <a:lnTo>
                      <a:pt x="10" y="582"/>
                    </a:lnTo>
                    <a:lnTo>
                      <a:pt x="12" y="587"/>
                    </a:lnTo>
                    <a:lnTo>
                      <a:pt x="23" y="628"/>
                    </a:lnTo>
                    <a:lnTo>
                      <a:pt x="36" y="665"/>
                    </a:lnTo>
                    <a:lnTo>
                      <a:pt x="53" y="696"/>
                    </a:lnTo>
                    <a:lnTo>
                      <a:pt x="74" y="726"/>
                    </a:lnTo>
                    <a:lnTo>
                      <a:pt x="79" y="732"/>
                    </a:lnTo>
                    <a:lnTo>
                      <a:pt x="104" y="760"/>
                    </a:lnTo>
                    <a:lnTo>
                      <a:pt x="133" y="785"/>
                    </a:lnTo>
                    <a:lnTo>
                      <a:pt x="165" y="808"/>
                    </a:lnTo>
                    <a:lnTo>
                      <a:pt x="198" y="831"/>
                    </a:lnTo>
                    <a:lnTo>
                      <a:pt x="205" y="835"/>
                    </a:lnTo>
                    <a:lnTo>
                      <a:pt x="273" y="87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nvGrpSpPr>
              <p:cNvPr id="87" name="Group 21">
                <a:extLst>
                  <a:ext uri="{FF2B5EF4-FFF2-40B4-BE49-F238E27FC236}">
                    <a16:creationId xmlns:a16="http://schemas.microsoft.com/office/drawing/2014/main" id="{348F2E2C-FB73-9EA8-ACB6-E0858070928E}"/>
                  </a:ext>
                </a:extLst>
              </p:cNvPr>
              <p:cNvGrpSpPr>
                <a:grpSpLocks/>
              </p:cNvGrpSpPr>
              <p:nvPr/>
            </p:nvGrpSpPr>
            <p:grpSpPr bwMode="auto">
              <a:xfrm>
                <a:off x="3360" y="1958"/>
                <a:ext cx="85" cy="139"/>
                <a:chOff x="3360" y="1958"/>
                <a:chExt cx="85" cy="139"/>
              </a:xfrm>
            </p:grpSpPr>
            <p:sp>
              <p:nvSpPr>
                <p:cNvPr id="88" name="Freeform 22">
                  <a:extLst>
                    <a:ext uri="{FF2B5EF4-FFF2-40B4-BE49-F238E27FC236}">
                      <a16:creationId xmlns:a16="http://schemas.microsoft.com/office/drawing/2014/main" id="{420A5DED-CC12-1022-8F0C-1B8B8173A961}"/>
                    </a:ext>
                  </a:extLst>
                </p:cNvPr>
                <p:cNvSpPr>
                  <a:spLocks/>
                </p:cNvSpPr>
                <p:nvPr/>
              </p:nvSpPr>
              <p:spPr bwMode="auto">
                <a:xfrm>
                  <a:off x="3390" y="1958"/>
                  <a:ext cx="55" cy="77"/>
                </a:xfrm>
                <a:custGeom>
                  <a:avLst/>
                  <a:gdLst>
                    <a:gd name="T0" fmla="*/ 1 w 110"/>
                    <a:gd name="T1" fmla="*/ 1 h 154"/>
                    <a:gd name="T2" fmla="*/ 1 w 110"/>
                    <a:gd name="T3" fmla="*/ 0 h 154"/>
                    <a:gd name="T4" fmla="*/ 0 w 110"/>
                    <a:gd name="T5" fmla="*/ 1 h 154"/>
                    <a:gd name="T6" fmla="*/ 1 w 110"/>
                    <a:gd name="T7" fmla="*/ 1 h 154"/>
                    <a:gd name="T8" fmla="*/ 1 w 110"/>
                    <a:gd name="T9" fmla="*/ 1 h 154"/>
                    <a:gd name="T10" fmla="*/ 0 60000 65536"/>
                    <a:gd name="T11" fmla="*/ 0 60000 65536"/>
                    <a:gd name="T12" fmla="*/ 0 60000 65536"/>
                    <a:gd name="T13" fmla="*/ 0 60000 65536"/>
                    <a:gd name="T14" fmla="*/ 0 60000 65536"/>
                    <a:gd name="T15" fmla="*/ 0 w 110"/>
                    <a:gd name="T16" fmla="*/ 0 h 154"/>
                    <a:gd name="T17" fmla="*/ 110 w 110"/>
                    <a:gd name="T18" fmla="*/ 154 h 154"/>
                  </a:gdLst>
                  <a:ahLst/>
                  <a:cxnLst>
                    <a:cxn ang="T10">
                      <a:pos x="T0" y="T1"/>
                    </a:cxn>
                    <a:cxn ang="T11">
                      <a:pos x="T2" y="T3"/>
                    </a:cxn>
                    <a:cxn ang="T12">
                      <a:pos x="T4" y="T5"/>
                    </a:cxn>
                    <a:cxn ang="T13">
                      <a:pos x="T6" y="T7"/>
                    </a:cxn>
                    <a:cxn ang="T14">
                      <a:pos x="T8" y="T9"/>
                    </a:cxn>
                  </a:cxnLst>
                  <a:rect l="T15" t="T16" r="T17" b="T18"/>
                  <a:pathLst>
                    <a:path w="110" h="154">
                      <a:moveTo>
                        <a:pt x="110" y="16"/>
                      </a:moveTo>
                      <a:lnTo>
                        <a:pt x="77" y="0"/>
                      </a:lnTo>
                      <a:lnTo>
                        <a:pt x="0" y="139"/>
                      </a:lnTo>
                      <a:lnTo>
                        <a:pt x="33" y="154"/>
                      </a:lnTo>
                      <a:lnTo>
                        <a:pt x="110"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89" name="Freeform 23">
                  <a:extLst>
                    <a:ext uri="{FF2B5EF4-FFF2-40B4-BE49-F238E27FC236}">
                      <a16:creationId xmlns:a16="http://schemas.microsoft.com/office/drawing/2014/main" id="{893B485F-2F40-5220-7EDF-D506FEE9CF51}"/>
                    </a:ext>
                  </a:extLst>
                </p:cNvPr>
                <p:cNvSpPr>
                  <a:spLocks/>
                </p:cNvSpPr>
                <p:nvPr/>
              </p:nvSpPr>
              <p:spPr bwMode="auto">
                <a:xfrm>
                  <a:off x="3360" y="2012"/>
                  <a:ext cx="75" cy="85"/>
                </a:xfrm>
                <a:custGeom>
                  <a:avLst/>
                  <a:gdLst>
                    <a:gd name="T0" fmla="*/ 0 w 152"/>
                    <a:gd name="T1" fmla="*/ 0 h 170"/>
                    <a:gd name="T2" fmla="*/ 0 w 152"/>
                    <a:gd name="T3" fmla="*/ 1 h 170"/>
                    <a:gd name="T4" fmla="*/ 0 w 152"/>
                    <a:gd name="T5" fmla="*/ 1 h 170"/>
                    <a:gd name="T6" fmla="*/ 0 w 152"/>
                    <a:gd name="T7" fmla="*/ 0 h 170"/>
                    <a:gd name="T8" fmla="*/ 0 60000 65536"/>
                    <a:gd name="T9" fmla="*/ 0 60000 65536"/>
                    <a:gd name="T10" fmla="*/ 0 60000 65536"/>
                    <a:gd name="T11" fmla="*/ 0 60000 65536"/>
                    <a:gd name="T12" fmla="*/ 0 w 152"/>
                    <a:gd name="T13" fmla="*/ 0 h 170"/>
                    <a:gd name="T14" fmla="*/ 152 w 152"/>
                    <a:gd name="T15" fmla="*/ 170 h 170"/>
                  </a:gdLst>
                  <a:ahLst/>
                  <a:cxnLst>
                    <a:cxn ang="T8">
                      <a:pos x="T0" y="T1"/>
                    </a:cxn>
                    <a:cxn ang="T9">
                      <a:pos x="T2" y="T3"/>
                    </a:cxn>
                    <a:cxn ang="T10">
                      <a:pos x="T4" y="T5"/>
                    </a:cxn>
                    <a:cxn ang="T11">
                      <a:pos x="T6" y="T7"/>
                    </a:cxn>
                  </a:cxnLst>
                  <a:rect l="T12" t="T13" r="T14" b="T15"/>
                  <a:pathLst>
                    <a:path w="152" h="170">
                      <a:moveTo>
                        <a:pt x="0" y="0"/>
                      </a:moveTo>
                      <a:lnTo>
                        <a:pt x="0" y="170"/>
                      </a:lnTo>
                      <a:lnTo>
                        <a:pt x="152" y="6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grpSp>
          <p:nvGrpSpPr>
            <p:cNvPr id="10" name="Group 24">
              <a:extLst>
                <a:ext uri="{FF2B5EF4-FFF2-40B4-BE49-F238E27FC236}">
                  <a16:creationId xmlns:a16="http://schemas.microsoft.com/office/drawing/2014/main" id="{2E182FC8-5EA4-BB07-A41B-B42B5728C039}"/>
                </a:ext>
              </a:extLst>
            </p:cNvPr>
            <p:cNvGrpSpPr>
              <a:grpSpLocks/>
            </p:cNvGrpSpPr>
            <p:nvPr/>
          </p:nvGrpSpPr>
          <p:grpSpPr bwMode="auto">
            <a:xfrm>
              <a:off x="4445" y="1633"/>
              <a:ext cx="572" cy="469"/>
              <a:chOff x="4445" y="1633"/>
              <a:chExt cx="572" cy="469"/>
            </a:xfrm>
          </p:grpSpPr>
          <p:sp>
            <p:nvSpPr>
              <p:cNvPr id="82" name="Freeform 25">
                <a:extLst>
                  <a:ext uri="{FF2B5EF4-FFF2-40B4-BE49-F238E27FC236}">
                    <a16:creationId xmlns:a16="http://schemas.microsoft.com/office/drawing/2014/main" id="{0559F321-1121-8BDA-878C-5CE1777464DD}"/>
                  </a:ext>
                </a:extLst>
              </p:cNvPr>
              <p:cNvSpPr>
                <a:spLocks/>
              </p:cNvSpPr>
              <p:nvPr/>
            </p:nvSpPr>
            <p:spPr bwMode="auto">
              <a:xfrm>
                <a:off x="4445" y="1633"/>
                <a:ext cx="572" cy="469"/>
              </a:xfrm>
              <a:custGeom>
                <a:avLst/>
                <a:gdLst>
                  <a:gd name="T0" fmla="*/ 0 w 1145"/>
                  <a:gd name="T1" fmla="*/ 1 h 938"/>
                  <a:gd name="T2" fmla="*/ 0 w 1145"/>
                  <a:gd name="T3" fmla="*/ 1 h 938"/>
                  <a:gd name="T4" fmla="*/ 0 w 1145"/>
                  <a:gd name="T5" fmla="*/ 1 h 938"/>
                  <a:gd name="T6" fmla="*/ 0 w 1145"/>
                  <a:gd name="T7" fmla="*/ 1 h 938"/>
                  <a:gd name="T8" fmla="*/ 0 w 1145"/>
                  <a:gd name="T9" fmla="*/ 1 h 938"/>
                  <a:gd name="T10" fmla="*/ 0 w 1145"/>
                  <a:gd name="T11" fmla="*/ 1 h 938"/>
                  <a:gd name="T12" fmla="*/ 0 w 1145"/>
                  <a:gd name="T13" fmla="*/ 1 h 938"/>
                  <a:gd name="T14" fmla="*/ 0 w 1145"/>
                  <a:gd name="T15" fmla="*/ 1 h 938"/>
                  <a:gd name="T16" fmla="*/ 0 w 1145"/>
                  <a:gd name="T17" fmla="*/ 1 h 938"/>
                  <a:gd name="T18" fmla="*/ 0 w 1145"/>
                  <a:gd name="T19" fmla="*/ 1 h 938"/>
                  <a:gd name="T20" fmla="*/ 0 w 1145"/>
                  <a:gd name="T21" fmla="*/ 1 h 938"/>
                  <a:gd name="T22" fmla="*/ 0 w 1145"/>
                  <a:gd name="T23" fmla="*/ 1 h 938"/>
                  <a:gd name="T24" fmla="*/ 0 w 1145"/>
                  <a:gd name="T25" fmla="*/ 1 h 938"/>
                  <a:gd name="T26" fmla="*/ 0 w 1145"/>
                  <a:gd name="T27" fmla="*/ 1 h 938"/>
                  <a:gd name="T28" fmla="*/ 0 w 1145"/>
                  <a:gd name="T29" fmla="*/ 1 h 938"/>
                  <a:gd name="T30" fmla="*/ 0 w 1145"/>
                  <a:gd name="T31" fmla="*/ 1 h 938"/>
                  <a:gd name="T32" fmla="*/ 0 w 1145"/>
                  <a:gd name="T33" fmla="*/ 1 h 938"/>
                  <a:gd name="T34" fmla="*/ 0 w 1145"/>
                  <a:gd name="T35" fmla="*/ 1 h 938"/>
                  <a:gd name="T36" fmla="*/ 0 w 1145"/>
                  <a:gd name="T37" fmla="*/ 1 h 938"/>
                  <a:gd name="T38" fmla="*/ 0 w 1145"/>
                  <a:gd name="T39" fmla="*/ 1 h 938"/>
                  <a:gd name="T40" fmla="*/ 0 w 1145"/>
                  <a:gd name="T41" fmla="*/ 1 h 938"/>
                  <a:gd name="T42" fmla="*/ 0 w 1145"/>
                  <a:gd name="T43" fmla="*/ 1 h 938"/>
                  <a:gd name="T44" fmla="*/ 0 w 1145"/>
                  <a:gd name="T45" fmla="*/ 1 h 938"/>
                  <a:gd name="T46" fmla="*/ 0 w 1145"/>
                  <a:gd name="T47" fmla="*/ 1 h 938"/>
                  <a:gd name="T48" fmla="*/ 0 w 1145"/>
                  <a:gd name="T49" fmla="*/ 1 h 938"/>
                  <a:gd name="T50" fmla="*/ 0 w 1145"/>
                  <a:gd name="T51" fmla="*/ 1 h 938"/>
                  <a:gd name="T52" fmla="*/ 0 w 1145"/>
                  <a:gd name="T53" fmla="*/ 1 h 938"/>
                  <a:gd name="T54" fmla="*/ 0 w 1145"/>
                  <a:gd name="T55" fmla="*/ 1 h 938"/>
                  <a:gd name="T56" fmla="*/ 0 w 1145"/>
                  <a:gd name="T57" fmla="*/ 1 h 938"/>
                  <a:gd name="T58" fmla="*/ 0 w 1145"/>
                  <a:gd name="T59" fmla="*/ 1 h 938"/>
                  <a:gd name="T60" fmla="*/ 0 w 1145"/>
                  <a:gd name="T61" fmla="*/ 1 h 938"/>
                  <a:gd name="T62" fmla="*/ 0 w 1145"/>
                  <a:gd name="T63" fmla="*/ 1 h 938"/>
                  <a:gd name="T64" fmla="*/ 0 w 1145"/>
                  <a:gd name="T65" fmla="*/ 1 h 938"/>
                  <a:gd name="T66" fmla="*/ 0 w 1145"/>
                  <a:gd name="T67" fmla="*/ 1 h 938"/>
                  <a:gd name="T68" fmla="*/ 0 w 1145"/>
                  <a:gd name="T69" fmla="*/ 1 h 938"/>
                  <a:gd name="T70" fmla="*/ 0 w 1145"/>
                  <a:gd name="T71" fmla="*/ 1 h 938"/>
                  <a:gd name="T72" fmla="*/ 0 w 1145"/>
                  <a:gd name="T73" fmla="*/ 1 h 938"/>
                  <a:gd name="T74" fmla="*/ 0 w 1145"/>
                  <a:gd name="T75" fmla="*/ 1 h 938"/>
                  <a:gd name="T76" fmla="*/ 0 w 1145"/>
                  <a:gd name="T77" fmla="*/ 1 h 938"/>
                  <a:gd name="T78" fmla="*/ 0 w 1145"/>
                  <a:gd name="T79" fmla="*/ 1 h 938"/>
                  <a:gd name="T80" fmla="*/ 0 w 1145"/>
                  <a:gd name="T81" fmla="*/ 1 h 938"/>
                  <a:gd name="T82" fmla="*/ 0 w 1145"/>
                  <a:gd name="T83" fmla="*/ 1 h 938"/>
                  <a:gd name="T84" fmla="*/ 0 w 1145"/>
                  <a:gd name="T85" fmla="*/ 1 h 938"/>
                  <a:gd name="T86" fmla="*/ 0 w 1145"/>
                  <a:gd name="T87" fmla="*/ 0 h 938"/>
                  <a:gd name="T88" fmla="*/ 0 w 1145"/>
                  <a:gd name="T89" fmla="*/ 1 h 938"/>
                  <a:gd name="T90" fmla="*/ 0 w 1145"/>
                  <a:gd name="T91" fmla="*/ 1 h 938"/>
                  <a:gd name="T92" fmla="*/ 0 w 1145"/>
                  <a:gd name="T93" fmla="*/ 1 h 938"/>
                  <a:gd name="T94" fmla="*/ 0 w 1145"/>
                  <a:gd name="T95" fmla="*/ 1 h 938"/>
                  <a:gd name="T96" fmla="*/ 0 w 1145"/>
                  <a:gd name="T97" fmla="*/ 1 h 938"/>
                  <a:gd name="T98" fmla="*/ 0 w 1145"/>
                  <a:gd name="T99" fmla="*/ 1 h 938"/>
                  <a:gd name="T100" fmla="*/ 0 w 1145"/>
                  <a:gd name="T101" fmla="*/ 1 h 938"/>
                  <a:gd name="T102" fmla="*/ 0 w 1145"/>
                  <a:gd name="T103" fmla="*/ 1 h 938"/>
                  <a:gd name="T104" fmla="*/ 0 w 1145"/>
                  <a:gd name="T105" fmla="*/ 1 h 938"/>
                  <a:gd name="T106" fmla="*/ 0 w 1145"/>
                  <a:gd name="T107" fmla="*/ 1 h 938"/>
                  <a:gd name="T108" fmla="*/ 0 w 1145"/>
                  <a:gd name="T109" fmla="*/ 1 h 938"/>
                  <a:gd name="T110" fmla="*/ 0 w 1145"/>
                  <a:gd name="T111" fmla="*/ 1 h 938"/>
                  <a:gd name="T112" fmla="*/ 0 w 1145"/>
                  <a:gd name="T113" fmla="*/ 1 h 9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5"/>
                  <a:gd name="T172" fmla="*/ 0 h 938"/>
                  <a:gd name="T173" fmla="*/ 1145 w 1145"/>
                  <a:gd name="T174" fmla="*/ 938 h 9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5" h="938">
                    <a:moveTo>
                      <a:pt x="273" y="876"/>
                    </a:moveTo>
                    <a:lnTo>
                      <a:pt x="294" y="848"/>
                    </a:lnTo>
                    <a:lnTo>
                      <a:pt x="219" y="804"/>
                    </a:lnTo>
                    <a:lnTo>
                      <a:pt x="212" y="819"/>
                    </a:lnTo>
                    <a:lnTo>
                      <a:pt x="225" y="807"/>
                    </a:lnTo>
                    <a:lnTo>
                      <a:pt x="192" y="784"/>
                    </a:lnTo>
                    <a:lnTo>
                      <a:pt x="160" y="761"/>
                    </a:lnTo>
                    <a:lnTo>
                      <a:pt x="131" y="736"/>
                    </a:lnTo>
                    <a:lnTo>
                      <a:pt x="105" y="708"/>
                    </a:lnTo>
                    <a:lnTo>
                      <a:pt x="91" y="720"/>
                    </a:lnTo>
                    <a:lnTo>
                      <a:pt x="109" y="713"/>
                    </a:lnTo>
                    <a:lnTo>
                      <a:pt x="88" y="684"/>
                    </a:lnTo>
                    <a:lnTo>
                      <a:pt x="70" y="652"/>
                    </a:lnTo>
                    <a:lnTo>
                      <a:pt x="58" y="616"/>
                    </a:lnTo>
                    <a:lnTo>
                      <a:pt x="46" y="575"/>
                    </a:lnTo>
                    <a:lnTo>
                      <a:pt x="29" y="582"/>
                    </a:lnTo>
                    <a:lnTo>
                      <a:pt x="48" y="582"/>
                    </a:lnTo>
                    <a:lnTo>
                      <a:pt x="42" y="538"/>
                    </a:lnTo>
                    <a:lnTo>
                      <a:pt x="38" y="492"/>
                    </a:lnTo>
                    <a:lnTo>
                      <a:pt x="40" y="447"/>
                    </a:lnTo>
                    <a:lnTo>
                      <a:pt x="45" y="402"/>
                    </a:lnTo>
                    <a:lnTo>
                      <a:pt x="26" y="402"/>
                    </a:lnTo>
                    <a:lnTo>
                      <a:pt x="43" y="408"/>
                    </a:lnTo>
                    <a:lnTo>
                      <a:pt x="54" y="365"/>
                    </a:lnTo>
                    <a:lnTo>
                      <a:pt x="70" y="326"/>
                    </a:lnTo>
                    <a:lnTo>
                      <a:pt x="82" y="306"/>
                    </a:lnTo>
                    <a:lnTo>
                      <a:pt x="94" y="286"/>
                    </a:lnTo>
                    <a:lnTo>
                      <a:pt x="107" y="266"/>
                    </a:lnTo>
                    <a:lnTo>
                      <a:pt x="89" y="259"/>
                    </a:lnTo>
                    <a:lnTo>
                      <a:pt x="104" y="272"/>
                    </a:lnTo>
                    <a:lnTo>
                      <a:pt x="120" y="252"/>
                    </a:lnTo>
                    <a:lnTo>
                      <a:pt x="155" y="212"/>
                    </a:lnTo>
                    <a:lnTo>
                      <a:pt x="196" y="174"/>
                    </a:lnTo>
                    <a:lnTo>
                      <a:pt x="240" y="137"/>
                    </a:lnTo>
                    <a:lnTo>
                      <a:pt x="284" y="106"/>
                    </a:lnTo>
                    <a:lnTo>
                      <a:pt x="307" y="92"/>
                    </a:lnTo>
                    <a:lnTo>
                      <a:pt x="292" y="79"/>
                    </a:lnTo>
                    <a:lnTo>
                      <a:pt x="300" y="95"/>
                    </a:lnTo>
                    <a:lnTo>
                      <a:pt x="323" y="84"/>
                    </a:lnTo>
                    <a:lnTo>
                      <a:pt x="345" y="72"/>
                    </a:lnTo>
                    <a:lnTo>
                      <a:pt x="367" y="62"/>
                    </a:lnTo>
                    <a:lnTo>
                      <a:pt x="412" y="48"/>
                    </a:lnTo>
                    <a:lnTo>
                      <a:pt x="458" y="38"/>
                    </a:lnTo>
                    <a:lnTo>
                      <a:pt x="452" y="23"/>
                    </a:lnTo>
                    <a:lnTo>
                      <a:pt x="452" y="40"/>
                    </a:lnTo>
                    <a:lnTo>
                      <a:pt x="501" y="35"/>
                    </a:lnTo>
                    <a:lnTo>
                      <a:pt x="551" y="34"/>
                    </a:lnTo>
                    <a:lnTo>
                      <a:pt x="600" y="37"/>
                    </a:lnTo>
                    <a:lnTo>
                      <a:pt x="650" y="42"/>
                    </a:lnTo>
                    <a:lnTo>
                      <a:pt x="650" y="26"/>
                    </a:lnTo>
                    <a:lnTo>
                      <a:pt x="644" y="41"/>
                    </a:lnTo>
                    <a:lnTo>
                      <a:pt x="691" y="51"/>
                    </a:lnTo>
                    <a:lnTo>
                      <a:pt x="736" y="62"/>
                    </a:lnTo>
                    <a:lnTo>
                      <a:pt x="757" y="69"/>
                    </a:lnTo>
                    <a:lnTo>
                      <a:pt x="779" y="78"/>
                    </a:lnTo>
                    <a:lnTo>
                      <a:pt x="822" y="99"/>
                    </a:lnTo>
                    <a:lnTo>
                      <a:pt x="865" y="123"/>
                    </a:lnTo>
                    <a:lnTo>
                      <a:pt x="873" y="108"/>
                    </a:lnTo>
                    <a:lnTo>
                      <a:pt x="859" y="120"/>
                    </a:lnTo>
                    <a:lnTo>
                      <a:pt x="902" y="149"/>
                    </a:lnTo>
                    <a:lnTo>
                      <a:pt x="941" y="177"/>
                    </a:lnTo>
                    <a:lnTo>
                      <a:pt x="977" y="207"/>
                    </a:lnTo>
                    <a:lnTo>
                      <a:pt x="1009" y="236"/>
                    </a:lnTo>
                    <a:lnTo>
                      <a:pt x="1035" y="262"/>
                    </a:lnTo>
                    <a:lnTo>
                      <a:pt x="1057" y="289"/>
                    </a:lnTo>
                    <a:lnTo>
                      <a:pt x="1071" y="276"/>
                    </a:lnTo>
                    <a:lnTo>
                      <a:pt x="1054" y="283"/>
                    </a:lnTo>
                    <a:lnTo>
                      <a:pt x="1070" y="309"/>
                    </a:lnTo>
                    <a:lnTo>
                      <a:pt x="1084" y="334"/>
                    </a:lnTo>
                    <a:lnTo>
                      <a:pt x="1094" y="359"/>
                    </a:lnTo>
                    <a:lnTo>
                      <a:pt x="1100" y="385"/>
                    </a:lnTo>
                    <a:lnTo>
                      <a:pt x="1118" y="378"/>
                    </a:lnTo>
                    <a:lnTo>
                      <a:pt x="1099" y="378"/>
                    </a:lnTo>
                    <a:lnTo>
                      <a:pt x="1103" y="403"/>
                    </a:lnTo>
                    <a:lnTo>
                      <a:pt x="1107" y="429"/>
                    </a:lnTo>
                    <a:lnTo>
                      <a:pt x="1107" y="454"/>
                    </a:lnTo>
                    <a:lnTo>
                      <a:pt x="1105" y="480"/>
                    </a:lnTo>
                    <a:lnTo>
                      <a:pt x="1100" y="504"/>
                    </a:lnTo>
                    <a:lnTo>
                      <a:pt x="1119" y="504"/>
                    </a:lnTo>
                    <a:lnTo>
                      <a:pt x="1102" y="497"/>
                    </a:lnTo>
                    <a:lnTo>
                      <a:pt x="1094" y="521"/>
                    </a:lnTo>
                    <a:lnTo>
                      <a:pt x="1084" y="546"/>
                    </a:lnTo>
                    <a:lnTo>
                      <a:pt x="1073" y="570"/>
                    </a:lnTo>
                    <a:lnTo>
                      <a:pt x="1060" y="596"/>
                    </a:lnTo>
                    <a:lnTo>
                      <a:pt x="1046" y="623"/>
                    </a:lnTo>
                    <a:lnTo>
                      <a:pt x="1032" y="651"/>
                    </a:lnTo>
                    <a:lnTo>
                      <a:pt x="1016" y="682"/>
                    </a:lnTo>
                    <a:lnTo>
                      <a:pt x="1000" y="715"/>
                    </a:lnTo>
                    <a:lnTo>
                      <a:pt x="963" y="781"/>
                    </a:lnTo>
                    <a:lnTo>
                      <a:pt x="921" y="852"/>
                    </a:lnTo>
                    <a:lnTo>
                      <a:pt x="880" y="923"/>
                    </a:lnTo>
                    <a:lnTo>
                      <a:pt x="913" y="938"/>
                    </a:lnTo>
                    <a:lnTo>
                      <a:pt x="956" y="865"/>
                    </a:lnTo>
                    <a:lnTo>
                      <a:pt x="998" y="794"/>
                    </a:lnTo>
                    <a:lnTo>
                      <a:pt x="1035" y="727"/>
                    </a:lnTo>
                    <a:lnTo>
                      <a:pt x="1051" y="695"/>
                    </a:lnTo>
                    <a:lnTo>
                      <a:pt x="1067" y="665"/>
                    </a:lnTo>
                    <a:lnTo>
                      <a:pt x="1081" y="635"/>
                    </a:lnTo>
                    <a:lnTo>
                      <a:pt x="1095" y="609"/>
                    </a:lnTo>
                    <a:lnTo>
                      <a:pt x="1108" y="583"/>
                    </a:lnTo>
                    <a:lnTo>
                      <a:pt x="1119" y="559"/>
                    </a:lnTo>
                    <a:lnTo>
                      <a:pt x="1129" y="534"/>
                    </a:lnTo>
                    <a:lnTo>
                      <a:pt x="1137" y="509"/>
                    </a:lnTo>
                    <a:lnTo>
                      <a:pt x="1139" y="504"/>
                    </a:lnTo>
                    <a:lnTo>
                      <a:pt x="1143" y="480"/>
                    </a:lnTo>
                    <a:lnTo>
                      <a:pt x="1145" y="454"/>
                    </a:lnTo>
                    <a:lnTo>
                      <a:pt x="1145" y="429"/>
                    </a:lnTo>
                    <a:lnTo>
                      <a:pt x="1142" y="403"/>
                    </a:lnTo>
                    <a:lnTo>
                      <a:pt x="1137" y="378"/>
                    </a:lnTo>
                    <a:lnTo>
                      <a:pt x="1135" y="372"/>
                    </a:lnTo>
                    <a:lnTo>
                      <a:pt x="1129" y="347"/>
                    </a:lnTo>
                    <a:lnTo>
                      <a:pt x="1119" y="321"/>
                    </a:lnTo>
                    <a:lnTo>
                      <a:pt x="1105" y="296"/>
                    </a:lnTo>
                    <a:lnTo>
                      <a:pt x="1089" y="270"/>
                    </a:lnTo>
                    <a:lnTo>
                      <a:pt x="1084" y="265"/>
                    </a:lnTo>
                    <a:lnTo>
                      <a:pt x="1063" y="241"/>
                    </a:lnTo>
                    <a:lnTo>
                      <a:pt x="1036" y="212"/>
                    </a:lnTo>
                    <a:lnTo>
                      <a:pt x="1004" y="183"/>
                    </a:lnTo>
                    <a:lnTo>
                      <a:pt x="968" y="153"/>
                    </a:lnTo>
                    <a:lnTo>
                      <a:pt x="929" y="125"/>
                    </a:lnTo>
                    <a:lnTo>
                      <a:pt x="886" y="96"/>
                    </a:lnTo>
                    <a:lnTo>
                      <a:pt x="880" y="92"/>
                    </a:lnTo>
                    <a:lnTo>
                      <a:pt x="837" y="68"/>
                    </a:lnTo>
                    <a:lnTo>
                      <a:pt x="794" y="47"/>
                    </a:lnTo>
                    <a:lnTo>
                      <a:pt x="771" y="38"/>
                    </a:lnTo>
                    <a:lnTo>
                      <a:pt x="749" y="31"/>
                    </a:lnTo>
                    <a:lnTo>
                      <a:pt x="706" y="20"/>
                    </a:lnTo>
                    <a:lnTo>
                      <a:pt x="658" y="10"/>
                    </a:lnTo>
                    <a:lnTo>
                      <a:pt x="650" y="9"/>
                    </a:lnTo>
                    <a:lnTo>
                      <a:pt x="600" y="3"/>
                    </a:lnTo>
                    <a:lnTo>
                      <a:pt x="551" y="0"/>
                    </a:lnTo>
                    <a:lnTo>
                      <a:pt x="501" y="1"/>
                    </a:lnTo>
                    <a:lnTo>
                      <a:pt x="452" y="6"/>
                    </a:lnTo>
                    <a:lnTo>
                      <a:pt x="444" y="7"/>
                    </a:lnTo>
                    <a:lnTo>
                      <a:pt x="398" y="17"/>
                    </a:lnTo>
                    <a:lnTo>
                      <a:pt x="351" y="31"/>
                    </a:lnTo>
                    <a:lnTo>
                      <a:pt x="331" y="41"/>
                    </a:lnTo>
                    <a:lnTo>
                      <a:pt x="308" y="52"/>
                    </a:lnTo>
                    <a:lnTo>
                      <a:pt x="286" y="64"/>
                    </a:lnTo>
                    <a:lnTo>
                      <a:pt x="279" y="68"/>
                    </a:lnTo>
                    <a:lnTo>
                      <a:pt x="257" y="82"/>
                    </a:lnTo>
                    <a:lnTo>
                      <a:pt x="212" y="113"/>
                    </a:lnTo>
                    <a:lnTo>
                      <a:pt x="169" y="150"/>
                    </a:lnTo>
                    <a:lnTo>
                      <a:pt x="128" y="188"/>
                    </a:lnTo>
                    <a:lnTo>
                      <a:pt x="93" y="228"/>
                    </a:lnTo>
                    <a:lnTo>
                      <a:pt x="77" y="248"/>
                    </a:lnTo>
                    <a:lnTo>
                      <a:pt x="72" y="253"/>
                    </a:lnTo>
                    <a:lnTo>
                      <a:pt x="59" y="273"/>
                    </a:lnTo>
                    <a:lnTo>
                      <a:pt x="46" y="293"/>
                    </a:lnTo>
                    <a:lnTo>
                      <a:pt x="35" y="311"/>
                    </a:lnTo>
                    <a:lnTo>
                      <a:pt x="19" y="352"/>
                    </a:lnTo>
                    <a:lnTo>
                      <a:pt x="8" y="395"/>
                    </a:lnTo>
                    <a:lnTo>
                      <a:pt x="6" y="402"/>
                    </a:lnTo>
                    <a:lnTo>
                      <a:pt x="2" y="447"/>
                    </a:lnTo>
                    <a:lnTo>
                      <a:pt x="0" y="492"/>
                    </a:lnTo>
                    <a:lnTo>
                      <a:pt x="3" y="538"/>
                    </a:lnTo>
                    <a:lnTo>
                      <a:pt x="10" y="582"/>
                    </a:lnTo>
                    <a:lnTo>
                      <a:pt x="11" y="587"/>
                    </a:lnTo>
                    <a:lnTo>
                      <a:pt x="22" y="628"/>
                    </a:lnTo>
                    <a:lnTo>
                      <a:pt x="35" y="665"/>
                    </a:lnTo>
                    <a:lnTo>
                      <a:pt x="53" y="696"/>
                    </a:lnTo>
                    <a:lnTo>
                      <a:pt x="74" y="726"/>
                    </a:lnTo>
                    <a:lnTo>
                      <a:pt x="78" y="732"/>
                    </a:lnTo>
                    <a:lnTo>
                      <a:pt x="104" y="760"/>
                    </a:lnTo>
                    <a:lnTo>
                      <a:pt x="133" y="785"/>
                    </a:lnTo>
                    <a:lnTo>
                      <a:pt x="165" y="808"/>
                    </a:lnTo>
                    <a:lnTo>
                      <a:pt x="198" y="831"/>
                    </a:lnTo>
                    <a:lnTo>
                      <a:pt x="204" y="835"/>
                    </a:lnTo>
                    <a:lnTo>
                      <a:pt x="273" y="87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nvGrpSpPr>
              <p:cNvPr id="83" name="Group 26">
                <a:extLst>
                  <a:ext uri="{FF2B5EF4-FFF2-40B4-BE49-F238E27FC236}">
                    <a16:creationId xmlns:a16="http://schemas.microsoft.com/office/drawing/2014/main" id="{68408723-33C6-93B8-B3BC-D373BD1E2946}"/>
                  </a:ext>
                </a:extLst>
              </p:cNvPr>
              <p:cNvGrpSpPr>
                <a:grpSpLocks/>
              </p:cNvGrpSpPr>
              <p:nvPr/>
            </p:nvGrpSpPr>
            <p:grpSpPr bwMode="auto">
              <a:xfrm>
                <a:off x="4892" y="1958"/>
                <a:ext cx="86" cy="139"/>
                <a:chOff x="4892" y="1958"/>
                <a:chExt cx="86" cy="139"/>
              </a:xfrm>
            </p:grpSpPr>
            <p:sp>
              <p:nvSpPr>
                <p:cNvPr id="84" name="Freeform 27">
                  <a:extLst>
                    <a:ext uri="{FF2B5EF4-FFF2-40B4-BE49-F238E27FC236}">
                      <a16:creationId xmlns:a16="http://schemas.microsoft.com/office/drawing/2014/main" id="{10D28950-7843-C3B6-BA48-A5962F234AB2}"/>
                    </a:ext>
                  </a:extLst>
                </p:cNvPr>
                <p:cNvSpPr>
                  <a:spLocks/>
                </p:cNvSpPr>
                <p:nvPr/>
              </p:nvSpPr>
              <p:spPr bwMode="auto">
                <a:xfrm>
                  <a:off x="4923" y="1958"/>
                  <a:ext cx="55" cy="77"/>
                </a:xfrm>
                <a:custGeom>
                  <a:avLst/>
                  <a:gdLst>
                    <a:gd name="T0" fmla="*/ 0 w 111"/>
                    <a:gd name="T1" fmla="*/ 1 h 154"/>
                    <a:gd name="T2" fmla="*/ 0 w 111"/>
                    <a:gd name="T3" fmla="*/ 0 h 154"/>
                    <a:gd name="T4" fmla="*/ 0 w 111"/>
                    <a:gd name="T5" fmla="*/ 1 h 154"/>
                    <a:gd name="T6" fmla="*/ 0 w 111"/>
                    <a:gd name="T7" fmla="*/ 1 h 154"/>
                    <a:gd name="T8" fmla="*/ 0 w 111"/>
                    <a:gd name="T9" fmla="*/ 1 h 154"/>
                    <a:gd name="T10" fmla="*/ 0 60000 65536"/>
                    <a:gd name="T11" fmla="*/ 0 60000 65536"/>
                    <a:gd name="T12" fmla="*/ 0 60000 65536"/>
                    <a:gd name="T13" fmla="*/ 0 60000 65536"/>
                    <a:gd name="T14" fmla="*/ 0 60000 65536"/>
                    <a:gd name="T15" fmla="*/ 0 w 111"/>
                    <a:gd name="T16" fmla="*/ 0 h 154"/>
                    <a:gd name="T17" fmla="*/ 111 w 111"/>
                    <a:gd name="T18" fmla="*/ 154 h 154"/>
                  </a:gdLst>
                  <a:ahLst/>
                  <a:cxnLst>
                    <a:cxn ang="T10">
                      <a:pos x="T0" y="T1"/>
                    </a:cxn>
                    <a:cxn ang="T11">
                      <a:pos x="T2" y="T3"/>
                    </a:cxn>
                    <a:cxn ang="T12">
                      <a:pos x="T4" y="T5"/>
                    </a:cxn>
                    <a:cxn ang="T13">
                      <a:pos x="T6" y="T7"/>
                    </a:cxn>
                    <a:cxn ang="T14">
                      <a:pos x="T8" y="T9"/>
                    </a:cxn>
                  </a:cxnLst>
                  <a:rect l="T15" t="T16" r="T17" b="T18"/>
                  <a:pathLst>
                    <a:path w="111" h="154">
                      <a:moveTo>
                        <a:pt x="111" y="16"/>
                      </a:moveTo>
                      <a:lnTo>
                        <a:pt x="77" y="0"/>
                      </a:lnTo>
                      <a:lnTo>
                        <a:pt x="0" y="139"/>
                      </a:lnTo>
                      <a:lnTo>
                        <a:pt x="34" y="154"/>
                      </a:lnTo>
                      <a:lnTo>
                        <a:pt x="111"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85" name="Freeform 28">
                  <a:extLst>
                    <a:ext uri="{FF2B5EF4-FFF2-40B4-BE49-F238E27FC236}">
                      <a16:creationId xmlns:a16="http://schemas.microsoft.com/office/drawing/2014/main" id="{14673E4F-734B-BDE6-C38C-0732C4F29263}"/>
                    </a:ext>
                  </a:extLst>
                </p:cNvPr>
                <p:cNvSpPr>
                  <a:spLocks/>
                </p:cNvSpPr>
                <p:nvPr/>
              </p:nvSpPr>
              <p:spPr bwMode="auto">
                <a:xfrm>
                  <a:off x="4892" y="2012"/>
                  <a:ext cx="76" cy="85"/>
                </a:xfrm>
                <a:custGeom>
                  <a:avLst/>
                  <a:gdLst>
                    <a:gd name="T0" fmla="*/ 0 w 151"/>
                    <a:gd name="T1" fmla="*/ 0 h 170"/>
                    <a:gd name="T2" fmla="*/ 0 w 151"/>
                    <a:gd name="T3" fmla="*/ 1 h 170"/>
                    <a:gd name="T4" fmla="*/ 1 w 151"/>
                    <a:gd name="T5" fmla="*/ 1 h 170"/>
                    <a:gd name="T6" fmla="*/ 0 w 151"/>
                    <a:gd name="T7" fmla="*/ 0 h 170"/>
                    <a:gd name="T8" fmla="*/ 0 60000 65536"/>
                    <a:gd name="T9" fmla="*/ 0 60000 65536"/>
                    <a:gd name="T10" fmla="*/ 0 60000 65536"/>
                    <a:gd name="T11" fmla="*/ 0 60000 65536"/>
                    <a:gd name="T12" fmla="*/ 0 w 151"/>
                    <a:gd name="T13" fmla="*/ 0 h 170"/>
                    <a:gd name="T14" fmla="*/ 151 w 151"/>
                    <a:gd name="T15" fmla="*/ 170 h 170"/>
                  </a:gdLst>
                  <a:ahLst/>
                  <a:cxnLst>
                    <a:cxn ang="T8">
                      <a:pos x="T0" y="T1"/>
                    </a:cxn>
                    <a:cxn ang="T9">
                      <a:pos x="T2" y="T3"/>
                    </a:cxn>
                    <a:cxn ang="T10">
                      <a:pos x="T4" y="T5"/>
                    </a:cxn>
                    <a:cxn ang="T11">
                      <a:pos x="T6" y="T7"/>
                    </a:cxn>
                  </a:cxnLst>
                  <a:rect l="T12" t="T13" r="T14" b="T15"/>
                  <a:pathLst>
                    <a:path w="151" h="170">
                      <a:moveTo>
                        <a:pt x="0" y="0"/>
                      </a:moveTo>
                      <a:lnTo>
                        <a:pt x="0" y="170"/>
                      </a:lnTo>
                      <a:lnTo>
                        <a:pt x="151" y="6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sp>
          <p:nvSpPr>
            <p:cNvPr id="11" name="Freeform 29">
              <a:extLst>
                <a:ext uri="{FF2B5EF4-FFF2-40B4-BE49-F238E27FC236}">
                  <a16:creationId xmlns:a16="http://schemas.microsoft.com/office/drawing/2014/main" id="{33D93C66-E599-1004-3807-5F9CA94DFCF7}"/>
                </a:ext>
              </a:extLst>
            </p:cNvPr>
            <p:cNvSpPr>
              <a:spLocks/>
            </p:cNvSpPr>
            <p:nvPr/>
          </p:nvSpPr>
          <p:spPr bwMode="auto">
            <a:xfrm>
              <a:off x="1252" y="2097"/>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6" y="0"/>
                  </a:moveTo>
                  <a:lnTo>
                    <a:pt x="148" y="1"/>
                  </a:lnTo>
                  <a:lnTo>
                    <a:pt x="133" y="3"/>
                  </a:lnTo>
                  <a:lnTo>
                    <a:pt x="102" y="11"/>
                  </a:lnTo>
                  <a:lnTo>
                    <a:pt x="73" y="25"/>
                  </a:lnTo>
                  <a:lnTo>
                    <a:pt x="49" y="44"/>
                  </a:lnTo>
                  <a:lnTo>
                    <a:pt x="29" y="65"/>
                  </a:lnTo>
                  <a:lnTo>
                    <a:pt x="13" y="90"/>
                  </a:lnTo>
                  <a:lnTo>
                    <a:pt x="3" y="117"/>
                  </a:lnTo>
                  <a:lnTo>
                    <a:pt x="2" y="131"/>
                  </a:lnTo>
                  <a:lnTo>
                    <a:pt x="0" y="147"/>
                  </a:lnTo>
                  <a:lnTo>
                    <a:pt x="0" y="736"/>
                  </a:lnTo>
                  <a:lnTo>
                    <a:pt x="2" y="751"/>
                  </a:lnTo>
                  <a:lnTo>
                    <a:pt x="3" y="765"/>
                  </a:lnTo>
                  <a:lnTo>
                    <a:pt x="13" y="792"/>
                  </a:lnTo>
                  <a:lnTo>
                    <a:pt x="29" y="818"/>
                  </a:lnTo>
                  <a:lnTo>
                    <a:pt x="49" y="839"/>
                  </a:lnTo>
                  <a:lnTo>
                    <a:pt x="73" y="857"/>
                  </a:lnTo>
                  <a:lnTo>
                    <a:pt x="102" y="871"/>
                  </a:lnTo>
                  <a:lnTo>
                    <a:pt x="133" y="880"/>
                  </a:lnTo>
                  <a:lnTo>
                    <a:pt x="148" y="881"/>
                  </a:lnTo>
                  <a:lnTo>
                    <a:pt x="166" y="883"/>
                  </a:lnTo>
                  <a:lnTo>
                    <a:pt x="1213" y="883"/>
                  </a:lnTo>
                  <a:lnTo>
                    <a:pt x="1231" y="881"/>
                  </a:lnTo>
                  <a:lnTo>
                    <a:pt x="1247" y="880"/>
                  </a:lnTo>
                  <a:lnTo>
                    <a:pt x="1277" y="871"/>
                  </a:lnTo>
                  <a:lnTo>
                    <a:pt x="1306" y="857"/>
                  </a:lnTo>
                  <a:lnTo>
                    <a:pt x="1330" y="839"/>
                  </a:lnTo>
                  <a:lnTo>
                    <a:pt x="1351" y="818"/>
                  </a:lnTo>
                  <a:lnTo>
                    <a:pt x="1367" y="792"/>
                  </a:lnTo>
                  <a:lnTo>
                    <a:pt x="1376" y="765"/>
                  </a:lnTo>
                  <a:lnTo>
                    <a:pt x="1378" y="751"/>
                  </a:lnTo>
                  <a:lnTo>
                    <a:pt x="1380" y="736"/>
                  </a:lnTo>
                  <a:lnTo>
                    <a:pt x="1380" y="147"/>
                  </a:lnTo>
                  <a:lnTo>
                    <a:pt x="1378" y="131"/>
                  </a:lnTo>
                  <a:lnTo>
                    <a:pt x="1376" y="117"/>
                  </a:lnTo>
                  <a:lnTo>
                    <a:pt x="1367" y="90"/>
                  </a:lnTo>
                  <a:lnTo>
                    <a:pt x="1351" y="65"/>
                  </a:lnTo>
                  <a:lnTo>
                    <a:pt x="1330" y="44"/>
                  </a:lnTo>
                  <a:lnTo>
                    <a:pt x="1306" y="25"/>
                  </a:lnTo>
                  <a:lnTo>
                    <a:pt x="1277" y="11"/>
                  </a:lnTo>
                  <a:lnTo>
                    <a:pt x="1247" y="3"/>
                  </a:lnTo>
                  <a:lnTo>
                    <a:pt x="1231" y="1"/>
                  </a:lnTo>
                  <a:lnTo>
                    <a:pt x="1213" y="0"/>
                  </a:lnTo>
                  <a:lnTo>
                    <a:pt x="166" y="0"/>
                  </a:lnTo>
                  <a:close/>
                </a:path>
              </a:pathLst>
            </a:custGeom>
            <a:solidFill>
              <a:srgbClr val="D9D9D9"/>
            </a:solidFill>
            <a:ln w="7938">
              <a:solidFill>
                <a:srgbClr val="000000"/>
              </a:solidFill>
              <a:round/>
              <a:headEnd/>
              <a:tailEnd/>
            </a:ln>
          </p:spPr>
          <p:txBody>
            <a:bodyPr/>
            <a:lstStyle/>
            <a:p>
              <a:endParaRPr lang="zh-CN" altLang="en-US" sz="1620"/>
            </a:p>
          </p:txBody>
        </p:sp>
        <p:sp>
          <p:nvSpPr>
            <p:cNvPr id="12" name="Rectangle 30">
              <a:extLst>
                <a:ext uri="{FF2B5EF4-FFF2-40B4-BE49-F238E27FC236}">
                  <a16:creationId xmlns:a16="http://schemas.microsoft.com/office/drawing/2014/main" id="{43E51D6A-2EFF-4A4E-72FC-91618CEDC6F5}"/>
                </a:ext>
              </a:extLst>
            </p:cNvPr>
            <p:cNvSpPr>
              <a:spLocks noChangeArrowheads="1"/>
            </p:cNvSpPr>
            <p:nvPr/>
          </p:nvSpPr>
          <p:spPr bwMode="auto">
            <a:xfrm>
              <a:off x="1482" y="2246"/>
              <a:ext cx="342"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530">
                  <a:solidFill>
                    <a:srgbClr val="000000"/>
                  </a:solidFill>
                  <a:latin typeface="Times New Roman" pitchFamily="18" charset="0"/>
                  <a:ea typeface="PMingLiU" pitchFamily="18" charset="-120"/>
                </a:rPr>
                <a:t>empty</a:t>
              </a:r>
              <a:endParaRPr lang="en-US" altLang="zh-TW" sz="1620">
                <a:solidFill>
                  <a:schemeClr val="tx2"/>
                </a:solidFill>
                <a:ea typeface="PMingLiU" pitchFamily="18" charset="-120"/>
              </a:endParaRPr>
            </a:p>
          </p:txBody>
        </p:sp>
        <p:sp>
          <p:nvSpPr>
            <p:cNvPr id="13" name="Freeform 31">
              <a:extLst>
                <a:ext uri="{FF2B5EF4-FFF2-40B4-BE49-F238E27FC236}">
                  <a16:creationId xmlns:a16="http://schemas.microsoft.com/office/drawing/2014/main" id="{587FD6EF-7534-9ADC-F839-6B91B8B2148B}"/>
                </a:ext>
              </a:extLst>
            </p:cNvPr>
            <p:cNvSpPr>
              <a:spLocks/>
            </p:cNvSpPr>
            <p:nvPr/>
          </p:nvSpPr>
          <p:spPr bwMode="auto">
            <a:xfrm>
              <a:off x="2823" y="2080"/>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6" y="0"/>
                  </a:moveTo>
                  <a:lnTo>
                    <a:pt x="149" y="1"/>
                  </a:lnTo>
                  <a:lnTo>
                    <a:pt x="133" y="3"/>
                  </a:lnTo>
                  <a:lnTo>
                    <a:pt x="102" y="11"/>
                  </a:lnTo>
                  <a:lnTo>
                    <a:pt x="74" y="25"/>
                  </a:lnTo>
                  <a:lnTo>
                    <a:pt x="50" y="44"/>
                  </a:lnTo>
                  <a:lnTo>
                    <a:pt x="29" y="65"/>
                  </a:lnTo>
                  <a:lnTo>
                    <a:pt x="13" y="90"/>
                  </a:lnTo>
                  <a:lnTo>
                    <a:pt x="3" y="117"/>
                  </a:lnTo>
                  <a:lnTo>
                    <a:pt x="2" y="131"/>
                  </a:lnTo>
                  <a:lnTo>
                    <a:pt x="0" y="147"/>
                  </a:lnTo>
                  <a:lnTo>
                    <a:pt x="0" y="736"/>
                  </a:lnTo>
                  <a:lnTo>
                    <a:pt x="2" y="751"/>
                  </a:lnTo>
                  <a:lnTo>
                    <a:pt x="3" y="765"/>
                  </a:lnTo>
                  <a:lnTo>
                    <a:pt x="13" y="792"/>
                  </a:lnTo>
                  <a:lnTo>
                    <a:pt x="29" y="818"/>
                  </a:lnTo>
                  <a:lnTo>
                    <a:pt x="50" y="839"/>
                  </a:lnTo>
                  <a:lnTo>
                    <a:pt x="74" y="857"/>
                  </a:lnTo>
                  <a:lnTo>
                    <a:pt x="102" y="871"/>
                  </a:lnTo>
                  <a:lnTo>
                    <a:pt x="133" y="880"/>
                  </a:lnTo>
                  <a:lnTo>
                    <a:pt x="149" y="881"/>
                  </a:lnTo>
                  <a:lnTo>
                    <a:pt x="166" y="883"/>
                  </a:lnTo>
                  <a:lnTo>
                    <a:pt x="1214" y="883"/>
                  </a:lnTo>
                  <a:lnTo>
                    <a:pt x="1231" y="881"/>
                  </a:lnTo>
                  <a:lnTo>
                    <a:pt x="1247" y="880"/>
                  </a:lnTo>
                  <a:lnTo>
                    <a:pt x="1278" y="871"/>
                  </a:lnTo>
                  <a:lnTo>
                    <a:pt x="1306" y="857"/>
                  </a:lnTo>
                  <a:lnTo>
                    <a:pt x="1330" y="839"/>
                  </a:lnTo>
                  <a:lnTo>
                    <a:pt x="1351" y="818"/>
                  </a:lnTo>
                  <a:lnTo>
                    <a:pt x="1367" y="792"/>
                  </a:lnTo>
                  <a:lnTo>
                    <a:pt x="1377" y="765"/>
                  </a:lnTo>
                  <a:lnTo>
                    <a:pt x="1378" y="751"/>
                  </a:lnTo>
                  <a:lnTo>
                    <a:pt x="1380" y="736"/>
                  </a:lnTo>
                  <a:lnTo>
                    <a:pt x="1380" y="147"/>
                  </a:lnTo>
                  <a:lnTo>
                    <a:pt x="1378" y="131"/>
                  </a:lnTo>
                  <a:lnTo>
                    <a:pt x="1377" y="117"/>
                  </a:lnTo>
                  <a:lnTo>
                    <a:pt x="1367" y="90"/>
                  </a:lnTo>
                  <a:lnTo>
                    <a:pt x="1351" y="65"/>
                  </a:lnTo>
                  <a:lnTo>
                    <a:pt x="1330" y="44"/>
                  </a:lnTo>
                  <a:lnTo>
                    <a:pt x="1306" y="25"/>
                  </a:lnTo>
                  <a:lnTo>
                    <a:pt x="1278" y="11"/>
                  </a:lnTo>
                  <a:lnTo>
                    <a:pt x="1247" y="3"/>
                  </a:lnTo>
                  <a:lnTo>
                    <a:pt x="1231" y="1"/>
                  </a:lnTo>
                  <a:lnTo>
                    <a:pt x="1214" y="0"/>
                  </a:lnTo>
                  <a:lnTo>
                    <a:pt x="166" y="0"/>
                  </a:lnTo>
                  <a:close/>
                </a:path>
              </a:pathLst>
            </a:custGeom>
            <a:solidFill>
              <a:srgbClr val="D9D9D9"/>
            </a:solidFill>
            <a:ln w="7938">
              <a:solidFill>
                <a:srgbClr val="000000"/>
              </a:solidFill>
              <a:round/>
              <a:headEnd/>
              <a:tailEnd/>
            </a:ln>
          </p:spPr>
          <p:txBody>
            <a:bodyPr/>
            <a:lstStyle/>
            <a:p>
              <a:endParaRPr lang="zh-CN" altLang="en-US" sz="1620"/>
            </a:p>
          </p:txBody>
        </p:sp>
        <p:sp>
          <p:nvSpPr>
            <p:cNvPr id="14" name="Rectangle 32">
              <a:extLst>
                <a:ext uri="{FF2B5EF4-FFF2-40B4-BE49-F238E27FC236}">
                  <a16:creationId xmlns:a16="http://schemas.microsoft.com/office/drawing/2014/main" id="{848648A7-B697-5BFF-4022-75C2A4BD2E59}"/>
                </a:ext>
              </a:extLst>
            </p:cNvPr>
            <p:cNvSpPr>
              <a:spLocks noChangeArrowheads="1"/>
            </p:cNvSpPr>
            <p:nvPr/>
          </p:nvSpPr>
          <p:spPr bwMode="auto">
            <a:xfrm>
              <a:off x="2968" y="2229"/>
              <a:ext cx="289"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530" dirty="0">
                  <a:solidFill>
                    <a:srgbClr val="000000"/>
                  </a:solidFill>
                  <a:latin typeface="Times New Roman" pitchFamily="18" charset="0"/>
                  <a:ea typeface="PMingLiU" pitchFamily="18" charset="-120"/>
                </a:rPr>
                <a:t>filled</a:t>
              </a:r>
              <a:endParaRPr lang="en-US" altLang="zh-TW" sz="1620" dirty="0">
                <a:solidFill>
                  <a:schemeClr val="tx2"/>
                </a:solidFill>
                <a:ea typeface="PMingLiU" pitchFamily="18" charset="-120"/>
              </a:endParaRPr>
            </a:p>
          </p:txBody>
        </p:sp>
        <p:sp>
          <p:nvSpPr>
            <p:cNvPr id="15" name="Freeform 33">
              <a:extLst>
                <a:ext uri="{FF2B5EF4-FFF2-40B4-BE49-F238E27FC236}">
                  <a16:creationId xmlns:a16="http://schemas.microsoft.com/office/drawing/2014/main" id="{BBA91DA7-FFBB-5979-9D5F-DDBE6FF8B70A}"/>
                </a:ext>
              </a:extLst>
            </p:cNvPr>
            <p:cNvSpPr>
              <a:spLocks/>
            </p:cNvSpPr>
            <p:nvPr/>
          </p:nvSpPr>
          <p:spPr bwMode="auto">
            <a:xfrm>
              <a:off x="4394" y="2080"/>
              <a:ext cx="690" cy="442"/>
            </a:xfrm>
            <a:custGeom>
              <a:avLst/>
              <a:gdLst>
                <a:gd name="T0" fmla="*/ 1 w 1380"/>
                <a:gd name="T1" fmla="*/ 0 h 883"/>
                <a:gd name="T2" fmla="*/ 1 w 1380"/>
                <a:gd name="T3" fmla="*/ 1 h 883"/>
                <a:gd name="T4" fmla="*/ 1 w 1380"/>
                <a:gd name="T5" fmla="*/ 1 h 883"/>
                <a:gd name="T6" fmla="*/ 1 w 1380"/>
                <a:gd name="T7" fmla="*/ 1 h 883"/>
                <a:gd name="T8" fmla="*/ 1 w 1380"/>
                <a:gd name="T9" fmla="*/ 1 h 883"/>
                <a:gd name="T10" fmla="*/ 1 w 1380"/>
                <a:gd name="T11" fmla="*/ 1 h 883"/>
                <a:gd name="T12" fmla="*/ 1 w 1380"/>
                <a:gd name="T13" fmla="*/ 1 h 883"/>
                <a:gd name="T14" fmla="*/ 1 w 1380"/>
                <a:gd name="T15" fmla="*/ 1 h 883"/>
                <a:gd name="T16" fmla="*/ 1 w 1380"/>
                <a:gd name="T17" fmla="*/ 1 h 883"/>
                <a:gd name="T18" fmla="*/ 1 w 1380"/>
                <a:gd name="T19" fmla="*/ 1 h 883"/>
                <a:gd name="T20" fmla="*/ 0 w 1380"/>
                <a:gd name="T21" fmla="*/ 1 h 883"/>
                <a:gd name="T22" fmla="*/ 0 w 1380"/>
                <a:gd name="T23" fmla="*/ 1 h 883"/>
                <a:gd name="T24" fmla="*/ 1 w 1380"/>
                <a:gd name="T25" fmla="*/ 1 h 883"/>
                <a:gd name="T26" fmla="*/ 1 w 1380"/>
                <a:gd name="T27" fmla="*/ 1 h 883"/>
                <a:gd name="T28" fmla="*/ 1 w 1380"/>
                <a:gd name="T29" fmla="*/ 1 h 883"/>
                <a:gd name="T30" fmla="*/ 1 w 1380"/>
                <a:gd name="T31" fmla="*/ 1 h 883"/>
                <a:gd name="T32" fmla="*/ 1 w 1380"/>
                <a:gd name="T33" fmla="*/ 1 h 883"/>
                <a:gd name="T34" fmla="*/ 1 w 1380"/>
                <a:gd name="T35" fmla="*/ 1 h 883"/>
                <a:gd name="T36" fmla="*/ 1 w 1380"/>
                <a:gd name="T37" fmla="*/ 1 h 883"/>
                <a:gd name="T38" fmla="*/ 1 w 1380"/>
                <a:gd name="T39" fmla="*/ 1 h 883"/>
                <a:gd name="T40" fmla="*/ 1 w 1380"/>
                <a:gd name="T41" fmla="*/ 1 h 883"/>
                <a:gd name="T42" fmla="*/ 1 w 1380"/>
                <a:gd name="T43" fmla="*/ 1 h 883"/>
                <a:gd name="T44" fmla="*/ 1 w 1380"/>
                <a:gd name="T45" fmla="*/ 1 h 883"/>
                <a:gd name="T46" fmla="*/ 1 w 1380"/>
                <a:gd name="T47" fmla="*/ 1 h 883"/>
                <a:gd name="T48" fmla="*/ 1 w 1380"/>
                <a:gd name="T49" fmla="*/ 1 h 883"/>
                <a:gd name="T50" fmla="*/ 1 w 1380"/>
                <a:gd name="T51" fmla="*/ 1 h 883"/>
                <a:gd name="T52" fmla="*/ 1 w 1380"/>
                <a:gd name="T53" fmla="*/ 1 h 883"/>
                <a:gd name="T54" fmla="*/ 1 w 1380"/>
                <a:gd name="T55" fmla="*/ 1 h 883"/>
                <a:gd name="T56" fmla="*/ 1 w 1380"/>
                <a:gd name="T57" fmla="*/ 1 h 883"/>
                <a:gd name="T58" fmla="*/ 1 w 1380"/>
                <a:gd name="T59" fmla="*/ 1 h 883"/>
                <a:gd name="T60" fmla="*/ 1 w 1380"/>
                <a:gd name="T61" fmla="*/ 1 h 883"/>
                <a:gd name="T62" fmla="*/ 1 w 1380"/>
                <a:gd name="T63" fmla="*/ 1 h 883"/>
                <a:gd name="T64" fmla="*/ 1 w 1380"/>
                <a:gd name="T65" fmla="*/ 1 h 883"/>
                <a:gd name="T66" fmla="*/ 1 w 1380"/>
                <a:gd name="T67" fmla="*/ 1 h 883"/>
                <a:gd name="T68" fmla="*/ 1 w 1380"/>
                <a:gd name="T69" fmla="*/ 1 h 883"/>
                <a:gd name="T70" fmla="*/ 1 w 1380"/>
                <a:gd name="T71" fmla="*/ 1 h 883"/>
                <a:gd name="T72" fmla="*/ 1 w 1380"/>
                <a:gd name="T73" fmla="*/ 1 h 883"/>
                <a:gd name="T74" fmla="*/ 1 w 1380"/>
                <a:gd name="T75" fmla="*/ 1 h 883"/>
                <a:gd name="T76" fmla="*/ 1 w 1380"/>
                <a:gd name="T77" fmla="*/ 1 h 883"/>
                <a:gd name="T78" fmla="*/ 1 w 1380"/>
                <a:gd name="T79" fmla="*/ 1 h 883"/>
                <a:gd name="T80" fmla="*/ 1 w 1380"/>
                <a:gd name="T81" fmla="*/ 1 h 883"/>
                <a:gd name="T82" fmla="*/ 1 w 1380"/>
                <a:gd name="T83" fmla="*/ 1 h 883"/>
                <a:gd name="T84" fmla="*/ 1 w 1380"/>
                <a:gd name="T85" fmla="*/ 1 h 883"/>
                <a:gd name="T86" fmla="*/ 1 w 1380"/>
                <a:gd name="T87" fmla="*/ 0 h 883"/>
                <a:gd name="T88" fmla="*/ 1 w 1380"/>
                <a:gd name="T89" fmla="*/ 0 h 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0"/>
                <a:gd name="T136" fmla="*/ 0 h 883"/>
                <a:gd name="T137" fmla="*/ 1380 w 1380"/>
                <a:gd name="T138" fmla="*/ 883 h 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0" h="883">
                  <a:moveTo>
                    <a:pt x="167" y="0"/>
                  </a:moveTo>
                  <a:lnTo>
                    <a:pt x="149" y="1"/>
                  </a:lnTo>
                  <a:lnTo>
                    <a:pt x="133" y="3"/>
                  </a:lnTo>
                  <a:lnTo>
                    <a:pt x="103" y="11"/>
                  </a:lnTo>
                  <a:lnTo>
                    <a:pt x="74" y="25"/>
                  </a:lnTo>
                  <a:lnTo>
                    <a:pt x="50" y="44"/>
                  </a:lnTo>
                  <a:lnTo>
                    <a:pt x="29" y="65"/>
                  </a:lnTo>
                  <a:lnTo>
                    <a:pt x="13" y="90"/>
                  </a:lnTo>
                  <a:lnTo>
                    <a:pt x="4" y="117"/>
                  </a:lnTo>
                  <a:lnTo>
                    <a:pt x="2" y="131"/>
                  </a:lnTo>
                  <a:lnTo>
                    <a:pt x="0" y="147"/>
                  </a:lnTo>
                  <a:lnTo>
                    <a:pt x="0" y="736"/>
                  </a:lnTo>
                  <a:lnTo>
                    <a:pt x="2" y="751"/>
                  </a:lnTo>
                  <a:lnTo>
                    <a:pt x="4" y="765"/>
                  </a:lnTo>
                  <a:lnTo>
                    <a:pt x="13" y="792"/>
                  </a:lnTo>
                  <a:lnTo>
                    <a:pt x="29" y="818"/>
                  </a:lnTo>
                  <a:lnTo>
                    <a:pt x="50" y="839"/>
                  </a:lnTo>
                  <a:lnTo>
                    <a:pt x="74" y="857"/>
                  </a:lnTo>
                  <a:lnTo>
                    <a:pt x="103" y="871"/>
                  </a:lnTo>
                  <a:lnTo>
                    <a:pt x="133" y="880"/>
                  </a:lnTo>
                  <a:lnTo>
                    <a:pt x="149" y="881"/>
                  </a:lnTo>
                  <a:lnTo>
                    <a:pt x="167" y="883"/>
                  </a:lnTo>
                  <a:lnTo>
                    <a:pt x="1214" y="883"/>
                  </a:lnTo>
                  <a:lnTo>
                    <a:pt x="1232" y="881"/>
                  </a:lnTo>
                  <a:lnTo>
                    <a:pt x="1247" y="880"/>
                  </a:lnTo>
                  <a:lnTo>
                    <a:pt x="1278" y="871"/>
                  </a:lnTo>
                  <a:lnTo>
                    <a:pt x="1307" y="857"/>
                  </a:lnTo>
                  <a:lnTo>
                    <a:pt x="1331" y="839"/>
                  </a:lnTo>
                  <a:lnTo>
                    <a:pt x="1351" y="818"/>
                  </a:lnTo>
                  <a:lnTo>
                    <a:pt x="1367" y="792"/>
                  </a:lnTo>
                  <a:lnTo>
                    <a:pt x="1377" y="765"/>
                  </a:lnTo>
                  <a:lnTo>
                    <a:pt x="1378" y="751"/>
                  </a:lnTo>
                  <a:lnTo>
                    <a:pt x="1380" y="736"/>
                  </a:lnTo>
                  <a:lnTo>
                    <a:pt x="1380" y="147"/>
                  </a:lnTo>
                  <a:lnTo>
                    <a:pt x="1378" y="131"/>
                  </a:lnTo>
                  <a:lnTo>
                    <a:pt x="1377" y="117"/>
                  </a:lnTo>
                  <a:lnTo>
                    <a:pt x="1367" y="90"/>
                  </a:lnTo>
                  <a:lnTo>
                    <a:pt x="1351" y="65"/>
                  </a:lnTo>
                  <a:lnTo>
                    <a:pt x="1331" y="44"/>
                  </a:lnTo>
                  <a:lnTo>
                    <a:pt x="1307" y="25"/>
                  </a:lnTo>
                  <a:lnTo>
                    <a:pt x="1278" y="11"/>
                  </a:lnTo>
                  <a:lnTo>
                    <a:pt x="1247" y="3"/>
                  </a:lnTo>
                  <a:lnTo>
                    <a:pt x="1232" y="1"/>
                  </a:lnTo>
                  <a:lnTo>
                    <a:pt x="1214" y="0"/>
                  </a:lnTo>
                  <a:lnTo>
                    <a:pt x="167" y="0"/>
                  </a:lnTo>
                  <a:close/>
                </a:path>
              </a:pathLst>
            </a:custGeom>
            <a:solidFill>
              <a:srgbClr val="D9D9D9"/>
            </a:solidFill>
            <a:ln w="7938">
              <a:solidFill>
                <a:srgbClr val="000000"/>
              </a:solidFill>
              <a:round/>
              <a:headEnd/>
              <a:tailEnd/>
            </a:ln>
          </p:spPr>
          <p:txBody>
            <a:bodyPr/>
            <a:lstStyle/>
            <a:p>
              <a:endParaRPr lang="zh-CN" altLang="en-US" sz="1620"/>
            </a:p>
          </p:txBody>
        </p:sp>
        <p:sp>
          <p:nvSpPr>
            <p:cNvPr id="16" name="Rectangle 34">
              <a:extLst>
                <a:ext uri="{FF2B5EF4-FFF2-40B4-BE49-F238E27FC236}">
                  <a16:creationId xmlns:a16="http://schemas.microsoft.com/office/drawing/2014/main" id="{9FA66A3D-8330-8654-1EFF-0113D821A8A9}"/>
                </a:ext>
              </a:extLst>
            </p:cNvPr>
            <p:cNvSpPr>
              <a:spLocks noChangeArrowheads="1"/>
            </p:cNvSpPr>
            <p:nvPr/>
          </p:nvSpPr>
          <p:spPr bwMode="auto">
            <a:xfrm>
              <a:off x="4620" y="2229"/>
              <a:ext cx="191"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530">
                  <a:solidFill>
                    <a:srgbClr val="000000"/>
                  </a:solidFill>
                  <a:latin typeface="Times New Roman" pitchFamily="18" charset="0"/>
                  <a:ea typeface="PMingLiU" pitchFamily="18" charset="-120"/>
                </a:rPr>
                <a:t>full</a:t>
              </a:r>
              <a:endParaRPr lang="en-US" altLang="zh-TW" sz="1620">
                <a:solidFill>
                  <a:schemeClr val="tx2"/>
                </a:solidFill>
                <a:ea typeface="PMingLiU" pitchFamily="18" charset="-120"/>
              </a:endParaRPr>
            </a:p>
          </p:txBody>
        </p:sp>
        <p:sp>
          <p:nvSpPr>
            <p:cNvPr id="17" name="Freeform 35">
              <a:extLst>
                <a:ext uri="{FF2B5EF4-FFF2-40B4-BE49-F238E27FC236}">
                  <a16:creationId xmlns:a16="http://schemas.microsoft.com/office/drawing/2014/main" id="{D9B23F20-FE3A-ACCE-4C07-4096139AD75F}"/>
                </a:ext>
              </a:extLst>
            </p:cNvPr>
            <p:cNvSpPr>
              <a:spLocks/>
            </p:cNvSpPr>
            <p:nvPr/>
          </p:nvSpPr>
          <p:spPr bwMode="auto">
            <a:xfrm>
              <a:off x="1980" y="3742"/>
              <a:ext cx="460" cy="169"/>
            </a:xfrm>
            <a:custGeom>
              <a:avLst/>
              <a:gdLst>
                <a:gd name="T0" fmla="*/ 1 w 920"/>
                <a:gd name="T1" fmla="*/ 0 h 340"/>
                <a:gd name="T2" fmla="*/ 1 w 920"/>
                <a:gd name="T3" fmla="*/ 0 h 340"/>
                <a:gd name="T4" fmla="*/ 1 w 920"/>
                <a:gd name="T5" fmla="*/ 0 h 340"/>
                <a:gd name="T6" fmla="*/ 1 w 920"/>
                <a:gd name="T7" fmla="*/ 0 h 340"/>
                <a:gd name="T8" fmla="*/ 1 w 920"/>
                <a:gd name="T9" fmla="*/ 0 h 340"/>
                <a:gd name="T10" fmla="*/ 1 w 920"/>
                <a:gd name="T11" fmla="*/ 0 h 340"/>
                <a:gd name="T12" fmla="*/ 1 w 920"/>
                <a:gd name="T13" fmla="*/ 0 h 340"/>
                <a:gd name="T14" fmla="*/ 1 w 920"/>
                <a:gd name="T15" fmla="*/ 0 h 340"/>
                <a:gd name="T16" fmla="*/ 0 w 920"/>
                <a:gd name="T17" fmla="*/ 0 h 340"/>
                <a:gd name="T18" fmla="*/ 0 w 920"/>
                <a:gd name="T19" fmla="*/ 0 h 340"/>
                <a:gd name="T20" fmla="*/ 1 w 920"/>
                <a:gd name="T21" fmla="*/ 0 h 340"/>
                <a:gd name="T22" fmla="*/ 1 w 920"/>
                <a:gd name="T23" fmla="*/ 0 h 340"/>
                <a:gd name="T24" fmla="*/ 1 w 920"/>
                <a:gd name="T25" fmla="*/ 0 h 340"/>
                <a:gd name="T26" fmla="*/ 1 w 920"/>
                <a:gd name="T27" fmla="*/ 0 h 340"/>
                <a:gd name="T28" fmla="*/ 1 w 920"/>
                <a:gd name="T29" fmla="*/ 0 h 340"/>
                <a:gd name="T30" fmla="*/ 1 w 920"/>
                <a:gd name="T31" fmla="*/ 0 h 340"/>
                <a:gd name="T32" fmla="*/ 1 w 920"/>
                <a:gd name="T33" fmla="*/ 0 h 340"/>
                <a:gd name="T34" fmla="*/ 1 w 920"/>
                <a:gd name="T35" fmla="*/ 0 h 340"/>
                <a:gd name="T36" fmla="*/ 1 w 920"/>
                <a:gd name="T37" fmla="*/ 0 h 340"/>
                <a:gd name="T38" fmla="*/ 1 w 920"/>
                <a:gd name="T39" fmla="*/ 0 h 340"/>
                <a:gd name="T40" fmla="*/ 1 w 920"/>
                <a:gd name="T41" fmla="*/ 0 h 340"/>
                <a:gd name="T42" fmla="*/ 1 w 920"/>
                <a:gd name="T43" fmla="*/ 0 h 340"/>
                <a:gd name="T44" fmla="*/ 1 w 920"/>
                <a:gd name="T45" fmla="*/ 0 h 340"/>
                <a:gd name="T46" fmla="*/ 1 w 920"/>
                <a:gd name="T47" fmla="*/ 0 h 340"/>
                <a:gd name="T48" fmla="*/ 1 w 920"/>
                <a:gd name="T49" fmla="*/ 0 h 340"/>
                <a:gd name="T50" fmla="*/ 1 w 920"/>
                <a:gd name="T51" fmla="*/ 0 h 340"/>
                <a:gd name="T52" fmla="*/ 1 w 920"/>
                <a:gd name="T53" fmla="*/ 0 h 340"/>
                <a:gd name="T54" fmla="*/ 1 w 920"/>
                <a:gd name="T55" fmla="*/ 0 h 340"/>
                <a:gd name="T56" fmla="*/ 1 w 920"/>
                <a:gd name="T57" fmla="*/ 0 h 340"/>
                <a:gd name="T58" fmla="*/ 1 w 920"/>
                <a:gd name="T59" fmla="*/ 0 h 340"/>
                <a:gd name="T60" fmla="*/ 1 w 920"/>
                <a:gd name="T61" fmla="*/ 0 h 340"/>
                <a:gd name="T62" fmla="*/ 1 w 920"/>
                <a:gd name="T63" fmla="*/ 0 h 340"/>
                <a:gd name="T64" fmla="*/ 1 w 920"/>
                <a:gd name="T65" fmla="*/ 0 h 340"/>
                <a:gd name="T66" fmla="*/ 1 w 920"/>
                <a:gd name="T67" fmla="*/ 0 h 340"/>
                <a:gd name="T68" fmla="*/ 1 w 920"/>
                <a:gd name="T69" fmla="*/ 0 h 340"/>
                <a:gd name="T70" fmla="*/ 1 w 920"/>
                <a:gd name="T71" fmla="*/ 0 h 340"/>
                <a:gd name="T72" fmla="*/ 1 w 920"/>
                <a:gd name="T73" fmla="*/ 0 h 3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20"/>
                <a:gd name="T112" fmla="*/ 0 h 340"/>
                <a:gd name="T113" fmla="*/ 920 w 920"/>
                <a:gd name="T114" fmla="*/ 340 h 3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20" h="340">
                  <a:moveTo>
                    <a:pt x="64" y="0"/>
                  </a:moveTo>
                  <a:lnTo>
                    <a:pt x="51" y="2"/>
                  </a:lnTo>
                  <a:lnTo>
                    <a:pt x="40" y="5"/>
                  </a:lnTo>
                  <a:lnTo>
                    <a:pt x="29" y="10"/>
                  </a:lnTo>
                  <a:lnTo>
                    <a:pt x="19" y="17"/>
                  </a:lnTo>
                  <a:lnTo>
                    <a:pt x="11" y="26"/>
                  </a:lnTo>
                  <a:lnTo>
                    <a:pt x="5" y="36"/>
                  </a:lnTo>
                  <a:lnTo>
                    <a:pt x="2" y="46"/>
                  </a:lnTo>
                  <a:lnTo>
                    <a:pt x="0" y="57"/>
                  </a:lnTo>
                  <a:lnTo>
                    <a:pt x="0" y="283"/>
                  </a:lnTo>
                  <a:lnTo>
                    <a:pt x="2" y="295"/>
                  </a:lnTo>
                  <a:lnTo>
                    <a:pt x="5" y="306"/>
                  </a:lnTo>
                  <a:lnTo>
                    <a:pt x="11" y="314"/>
                  </a:lnTo>
                  <a:lnTo>
                    <a:pt x="19" y="323"/>
                  </a:lnTo>
                  <a:lnTo>
                    <a:pt x="29" y="330"/>
                  </a:lnTo>
                  <a:lnTo>
                    <a:pt x="40" y="336"/>
                  </a:lnTo>
                  <a:lnTo>
                    <a:pt x="51" y="339"/>
                  </a:lnTo>
                  <a:lnTo>
                    <a:pt x="64" y="340"/>
                  </a:lnTo>
                  <a:lnTo>
                    <a:pt x="856" y="340"/>
                  </a:lnTo>
                  <a:lnTo>
                    <a:pt x="869" y="339"/>
                  </a:lnTo>
                  <a:lnTo>
                    <a:pt x="882" y="336"/>
                  </a:lnTo>
                  <a:lnTo>
                    <a:pt x="891" y="330"/>
                  </a:lnTo>
                  <a:lnTo>
                    <a:pt x="901" y="323"/>
                  </a:lnTo>
                  <a:lnTo>
                    <a:pt x="909" y="314"/>
                  </a:lnTo>
                  <a:lnTo>
                    <a:pt x="915" y="306"/>
                  </a:lnTo>
                  <a:lnTo>
                    <a:pt x="918" y="295"/>
                  </a:lnTo>
                  <a:lnTo>
                    <a:pt x="920" y="283"/>
                  </a:lnTo>
                  <a:lnTo>
                    <a:pt x="920" y="57"/>
                  </a:lnTo>
                  <a:lnTo>
                    <a:pt x="918" y="46"/>
                  </a:lnTo>
                  <a:lnTo>
                    <a:pt x="915" y="36"/>
                  </a:lnTo>
                  <a:lnTo>
                    <a:pt x="909" y="26"/>
                  </a:lnTo>
                  <a:lnTo>
                    <a:pt x="901" y="17"/>
                  </a:lnTo>
                  <a:lnTo>
                    <a:pt x="891" y="10"/>
                  </a:lnTo>
                  <a:lnTo>
                    <a:pt x="882" y="5"/>
                  </a:lnTo>
                  <a:lnTo>
                    <a:pt x="869" y="2"/>
                  </a:lnTo>
                  <a:lnTo>
                    <a:pt x="856" y="0"/>
                  </a:lnTo>
                  <a:lnTo>
                    <a:pt x="64" y="0"/>
                  </a:lnTo>
                  <a:close/>
                </a:path>
              </a:pathLst>
            </a:custGeom>
            <a:solidFill>
              <a:srgbClr val="D9D9D9"/>
            </a:solidFill>
            <a:ln w="7938">
              <a:solidFill>
                <a:srgbClr val="000000"/>
              </a:solidFill>
              <a:round/>
              <a:headEnd/>
              <a:tailEnd/>
            </a:ln>
          </p:spPr>
          <p:txBody>
            <a:bodyPr/>
            <a:lstStyle/>
            <a:p>
              <a:endParaRPr lang="zh-CN" altLang="en-US" sz="1620"/>
            </a:p>
          </p:txBody>
        </p:sp>
        <p:sp>
          <p:nvSpPr>
            <p:cNvPr id="18" name="Rectangle 36">
              <a:extLst>
                <a:ext uri="{FF2B5EF4-FFF2-40B4-BE49-F238E27FC236}">
                  <a16:creationId xmlns:a16="http://schemas.microsoft.com/office/drawing/2014/main" id="{0127776B-0666-5289-6198-1521338A391D}"/>
                </a:ext>
              </a:extLst>
            </p:cNvPr>
            <p:cNvSpPr>
              <a:spLocks noChangeArrowheads="1"/>
            </p:cNvSpPr>
            <p:nvPr/>
          </p:nvSpPr>
          <p:spPr bwMode="auto">
            <a:xfrm>
              <a:off x="2088" y="3779"/>
              <a:ext cx="212" cy="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990">
                  <a:solidFill>
                    <a:srgbClr val="000000"/>
                  </a:solidFill>
                  <a:latin typeface="Times New Roman" pitchFamily="18" charset="0"/>
                  <a:ea typeface="PMingLiU" pitchFamily="18" charset="-120"/>
                </a:rPr>
                <a:t>Name</a:t>
              </a:r>
              <a:endParaRPr lang="en-US" altLang="zh-TW" sz="1620">
                <a:solidFill>
                  <a:schemeClr val="tx2"/>
                </a:solidFill>
                <a:ea typeface="PMingLiU" pitchFamily="18" charset="-120"/>
              </a:endParaRPr>
            </a:p>
          </p:txBody>
        </p:sp>
        <p:sp>
          <p:nvSpPr>
            <p:cNvPr id="19" name="Oval 37">
              <a:extLst>
                <a:ext uri="{FF2B5EF4-FFF2-40B4-BE49-F238E27FC236}">
                  <a16:creationId xmlns:a16="http://schemas.microsoft.com/office/drawing/2014/main" id="{24B36C0F-C0F3-531B-AE39-D7937D7CD744}"/>
                </a:ext>
              </a:extLst>
            </p:cNvPr>
            <p:cNvSpPr>
              <a:spLocks noChangeArrowheads="1"/>
            </p:cNvSpPr>
            <p:nvPr/>
          </p:nvSpPr>
          <p:spPr bwMode="auto">
            <a:xfrm>
              <a:off x="1482" y="1452"/>
              <a:ext cx="231" cy="205"/>
            </a:xfrm>
            <a:prstGeom prst="ellipse">
              <a:avLst/>
            </a:prstGeom>
            <a:solidFill>
              <a:srgbClr val="000000"/>
            </a:solidFill>
            <a:ln w="7938">
              <a:solidFill>
                <a:srgbClr val="000000"/>
              </a:solidFill>
              <a:round/>
              <a:headEnd/>
              <a:tailEnd/>
            </a:ln>
          </p:spPr>
          <p:txBody>
            <a:bodyPr/>
            <a:lstStyle/>
            <a:p>
              <a:endParaRPr lang="zh-CN" altLang="en-US" sz="2520">
                <a:solidFill>
                  <a:srgbClr val="00A77E"/>
                </a:solidFill>
              </a:endParaRPr>
            </a:p>
          </p:txBody>
        </p:sp>
        <p:grpSp>
          <p:nvGrpSpPr>
            <p:cNvPr id="20" name="Group 38">
              <a:extLst>
                <a:ext uri="{FF2B5EF4-FFF2-40B4-BE49-F238E27FC236}">
                  <a16:creationId xmlns:a16="http://schemas.microsoft.com/office/drawing/2014/main" id="{E55E6159-FF71-ABA8-3521-6FF5B054E64C}"/>
                </a:ext>
              </a:extLst>
            </p:cNvPr>
            <p:cNvGrpSpPr>
              <a:grpSpLocks/>
            </p:cNvGrpSpPr>
            <p:nvPr/>
          </p:nvGrpSpPr>
          <p:grpSpPr bwMode="auto">
            <a:xfrm>
              <a:off x="1498" y="2980"/>
              <a:ext cx="231" cy="205"/>
              <a:chOff x="1498" y="2980"/>
              <a:chExt cx="231" cy="205"/>
            </a:xfrm>
          </p:grpSpPr>
          <p:sp>
            <p:nvSpPr>
              <p:cNvPr id="80" name="Oval 39">
                <a:extLst>
                  <a:ext uri="{FF2B5EF4-FFF2-40B4-BE49-F238E27FC236}">
                    <a16:creationId xmlns:a16="http://schemas.microsoft.com/office/drawing/2014/main" id="{7A373B25-09F7-6278-5BE9-5595DF556F11}"/>
                  </a:ext>
                </a:extLst>
              </p:cNvPr>
              <p:cNvSpPr>
                <a:spLocks noChangeArrowheads="1"/>
              </p:cNvSpPr>
              <p:nvPr/>
            </p:nvSpPr>
            <p:spPr bwMode="auto">
              <a:xfrm>
                <a:off x="1498" y="2980"/>
                <a:ext cx="231" cy="205"/>
              </a:xfrm>
              <a:prstGeom prst="ellipse">
                <a:avLst/>
              </a:prstGeom>
              <a:solidFill>
                <a:srgbClr val="FFFFFF"/>
              </a:solidFill>
              <a:ln w="22225">
                <a:solidFill>
                  <a:srgbClr val="000000"/>
                </a:solidFill>
                <a:round/>
                <a:headEnd/>
                <a:tailEnd/>
              </a:ln>
            </p:spPr>
            <p:txBody>
              <a:bodyPr/>
              <a:lstStyle/>
              <a:p>
                <a:endParaRPr lang="zh-CN" altLang="en-US" sz="2520">
                  <a:solidFill>
                    <a:srgbClr val="00A77E"/>
                  </a:solidFill>
                </a:endParaRPr>
              </a:p>
            </p:txBody>
          </p:sp>
          <p:sp>
            <p:nvSpPr>
              <p:cNvPr id="81" name="Oval 40">
                <a:extLst>
                  <a:ext uri="{FF2B5EF4-FFF2-40B4-BE49-F238E27FC236}">
                    <a16:creationId xmlns:a16="http://schemas.microsoft.com/office/drawing/2014/main" id="{105BF2E7-0B1A-5166-EB2D-E4593BAC9872}"/>
                  </a:ext>
                </a:extLst>
              </p:cNvPr>
              <p:cNvSpPr>
                <a:spLocks noChangeArrowheads="1"/>
              </p:cNvSpPr>
              <p:nvPr/>
            </p:nvSpPr>
            <p:spPr bwMode="auto">
              <a:xfrm>
                <a:off x="1536" y="3014"/>
                <a:ext cx="154" cy="137"/>
              </a:xfrm>
              <a:prstGeom prst="ellipse">
                <a:avLst/>
              </a:prstGeom>
              <a:solidFill>
                <a:srgbClr val="000000"/>
              </a:solidFill>
              <a:ln w="7938">
                <a:solidFill>
                  <a:srgbClr val="000000"/>
                </a:solidFill>
                <a:round/>
                <a:headEnd/>
                <a:tailEnd/>
              </a:ln>
            </p:spPr>
            <p:txBody>
              <a:bodyPr/>
              <a:lstStyle/>
              <a:p>
                <a:endParaRPr lang="zh-CN" altLang="en-US" sz="2520">
                  <a:solidFill>
                    <a:srgbClr val="00A77E"/>
                  </a:solidFill>
                </a:endParaRPr>
              </a:p>
            </p:txBody>
          </p:sp>
        </p:grpSp>
        <p:sp>
          <p:nvSpPr>
            <p:cNvPr id="21" name="Oval 41">
              <a:extLst>
                <a:ext uri="{FF2B5EF4-FFF2-40B4-BE49-F238E27FC236}">
                  <a16:creationId xmlns:a16="http://schemas.microsoft.com/office/drawing/2014/main" id="{3744C112-DA99-6AD1-C266-77C3AFD13843}"/>
                </a:ext>
              </a:extLst>
            </p:cNvPr>
            <p:cNvSpPr>
              <a:spLocks noChangeArrowheads="1"/>
            </p:cNvSpPr>
            <p:nvPr/>
          </p:nvSpPr>
          <p:spPr bwMode="auto">
            <a:xfrm>
              <a:off x="2018" y="3450"/>
              <a:ext cx="116" cy="103"/>
            </a:xfrm>
            <a:prstGeom prst="ellipse">
              <a:avLst/>
            </a:prstGeom>
            <a:solidFill>
              <a:srgbClr val="000000"/>
            </a:solidFill>
            <a:ln w="7938">
              <a:solidFill>
                <a:srgbClr val="000000"/>
              </a:solidFill>
              <a:round/>
              <a:headEnd/>
              <a:tailEnd/>
            </a:ln>
          </p:spPr>
          <p:txBody>
            <a:bodyPr/>
            <a:lstStyle/>
            <a:p>
              <a:endParaRPr lang="zh-CN" altLang="en-US" sz="2520">
                <a:solidFill>
                  <a:srgbClr val="00A77E"/>
                </a:solidFill>
              </a:endParaRPr>
            </a:p>
          </p:txBody>
        </p:sp>
        <p:grpSp>
          <p:nvGrpSpPr>
            <p:cNvPr id="22" name="Group 42">
              <a:extLst>
                <a:ext uri="{FF2B5EF4-FFF2-40B4-BE49-F238E27FC236}">
                  <a16:creationId xmlns:a16="http://schemas.microsoft.com/office/drawing/2014/main" id="{AB786EB6-C668-067A-42A0-79953F1E4478}"/>
                </a:ext>
              </a:extLst>
            </p:cNvPr>
            <p:cNvGrpSpPr>
              <a:grpSpLocks/>
            </p:cNvGrpSpPr>
            <p:nvPr/>
          </p:nvGrpSpPr>
          <p:grpSpPr bwMode="auto">
            <a:xfrm>
              <a:off x="2210" y="3436"/>
              <a:ext cx="154" cy="137"/>
              <a:chOff x="2210" y="3436"/>
              <a:chExt cx="154" cy="137"/>
            </a:xfrm>
          </p:grpSpPr>
          <p:sp>
            <p:nvSpPr>
              <p:cNvPr id="78" name="Oval 43">
                <a:extLst>
                  <a:ext uri="{FF2B5EF4-FFF2-40B4-BE49-F238E27FC236}">
                    <a16:creationId xmlns:a16="http://schemas.microsoft.com/office/drawing/2014/main" id="{FECFE0AF-AFFF-C1C5-5100-E1A7327BF99F}"/>
                  </a:ext>
                </a:extLst>
              </p:cNvPr>
              <p:cNvSpPr>
                <a:spLocks noChangeArrowheads="1"/>
              </p:cNvSpPr>
              <p:nvPr/>
            </p:nvSpPr>
            <p:spPr bwMode="auto">
              <a:xfrm>
                <a:off x="2210" y="3436"/>
                <a:ext cx="154" cy="137"/>
              </a:xfrm>
              <a:prstGeom prst="ellipse">
                <a:avLst/>
              </a:prstGeom>
              <a:solidFill>
                <a:srgbClr val="FFFFFF"/>
              </a:solidFill>
              <a:ln w="22225">
                <a:solidFill>
                  <a:srgbClr val="000000"/>
                </a:solidFill>
                <a:round/>
                <a:headEnd/>
                <a:tailEnd/>
              </a:ln>
            </p:spPr>
            <p:txBody>
              <a:bodyPr/>
              <a:lstStyle/>
              <a:p>
                <a:endParaRPr lang="zh-CN" altLang="en-US" sz="2520">
                  <a:solidFill>
                    <a:srgbClr val="00A77E"/>
                  </a:solidFill>
                </a:endParaRPr>
              </a:p>
            </p:txBody>
          </p:sp>
          <p:sp>
            <p:nvSpPr>
              <p:cNvPr id="79" name="Oval 44">
                <a:extLst>
                  <a:ext uri="{FF2B5EF4-FFF2-40B4-BE49-F238E27FC236}">
                    <a16:creationId xmlns:a16="http://schemas.microsoft.com/office/drawing/2014/main" id="{EEE02620-230C-1342-E1F7-CFB2B3B5CDE0}"/>
                  </a:ext>
                </a:extLst>
              </p:cNvPr>
              <p:cNvSpPr>
                <a:spLocks noChangeArrowheads="1"/>
              </p:cNvSpPr>
              <p:nvPr/>
            </p:nvSpPr>
            <p:spPr bwMode="auto">
              <a:xfrm>
                <a:off x="2236" y="3459"/>
                <a:ext cx="103" cy="91"/>
              </a:xfrm>
              <a:prstGeom prst="ellipse">
                <a:avLst/>
              </a:prstGeom>
              <a:solidFill>
                <a:srgbClr val="000000"/>
              </a:solidFill>
              <a:ln w="7938">
                <a:solidFill>
                  <a:srgbClr val="000000"/>
                </a:solidFill>
                <a:round/>
                <a:headEnd/>
                <a:tailEnd/>
              </a:ln>
            </p:spPr>
            <p:txBody>
              <a:bodyPr/>
              <a:lstStyle/>
              <a:p>
                <a:endParaRPr lang="zh-CN" altLang="en-US" sz="2520">
                  <a:solidFill>
                    <a:srgbClr val="00A77E"/>
                  </a:solidFill>
                </a:endParaRPr>
              </a:p>
            </p:txBody>
          </p:sp>
        </p:grpSp>
        <p:sp>
          <p:nvSpPr>
            <p:cNvPr id="23" name="Rectangle 45">
              <a:extLst>
                <a:ext uri="{FF2B5EF4-FFF2-40B4-BE49-F238E27FC236}">
                  <a16:creationId xmlns:a16="http://schemas.microsoft.com/office/drawing/2014/main" id="{9CF4922E-F730-A98C-4DB2-2271DE6C2473}"/>
                </a:ext>
              </a:extLst>
            </p:cNvPr>
            <p:cNvSpPr>
              <a:spLocks noChangeArrowheads="1"/>
            </p:cNvSpPr>
            <p:nvPr/>
          </p:nvSpPr>
          <p:spPr bwMode="auto">
            <a:xfrm>
              <a:off x="2440" y="3374"/>
              <a:ext cx="1207" cy="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24" name="Rectangle 46">
              <a:extLst>
                <a:ext uri="{FF2B5EF4-FFF2-40B4-BE49-F238E27FC236}">
                  <a16:creationId xmlns:a16="http://schemas.microsoft.com/office/drawing/2014/main" id="{F12094F7-6B63-53C1-80D8-021186F8498A}"/>
                </a:ext>
              </a:extLst>
            </p:cNvPr>
            <p:cNvSpPr>
              <a:spLocks noChangeArrowheads="1"/>
            </p:cNvSpPr>
            <p:nvPr/>
          </p:nvSpPr>
          <p:spPr bwMode="auto">
            <a:xfrm>
              <a:off x="2486" y="3445"/>
              <a:ext cx="734" cy="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990">
                  <a:solidFill>
                    <a:srgbClr val="000000"/>
                  </a:solidFill>
                  <a:latin typeface="Times New Roman" pitchFamily="18" charset="0"/>
                  <a:ea typeface="PMingLiU" pitchFamily="18" charset="-120"/>
                </a:rPr>
                <a:t>Initial and final state</a:t>
              </a:r>
              <a:endParaRPr lang="en-US" altLang="zh-TW" sz="1620">
                <a:solidFill>
                  <a:schemeClr val="tx2"/>
                </a:solidFill>
                <a:ea typeface="PMingLiU" pitchFamily="18" charset="-120"/>
              </a:endParaRPr>
            </a:p>
          </p:txBody>
        </p:sp>
        <p:sp>
          <p:nvSpPr>
            <p:cNvPr id="25" name="Rectangle 47">
              <a:extLst>
                <a:ext uri="{FF2B5EF4-FFF2-40B4-BE49-F238E27FC236}">
                  <a16:creationId xmlns:a16="http://schemas.microsoft.com/office/drawing/2014/main" id="{126805C0-C74E-89E3-8770-BA75D506011A}"/>
                </a:ext>
              </a:extLst>
            </p:cNvPr>
            <p:cNvSpPr>
              <a:spLocks noChangeArrowheads="1"/>
            </p:cNvSpPr>
            <p:nvPr/>
          </p:nvSpPr>
          <p:spPr bwMode="auto">
            <a:xfrm>
              <a:off x="2486" y="3608"/>
              <a:ext cx="522" cy="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990">
                  <a:solidFill>
                    <a:srgbClr val="000000"/>
                  </a:solidFill>
                  <a:latin typeface="Times New Roman" pitchFamily="18" charset="0"/>
                  <a:ea typeface="PMingLiU" pitchFamily="18" charset="-120"/>
                </a:rPr>
                <a:t>state transition</a:t>
              </a:r>
              <a:endParaRPr lang="en-US" altLang="zh-TW" sz="1620">
                <a:solidFill>
                  <a:schemeClr val="tx2"/>
                </a:solidFill>
                <a:ea typeface="PMingLiU" pitchFamily="18" charset="-120"/>
              </a:endParaRPr>
            </a:p>
          </p:txBody>
        </p:sp>
        <p:sp>
          <p:nvSpPr>
            <p:cNvPr id="26" name="Rectangle 48">
              <a:extLst>
                <a:ext uri="{FF2B5EF4-FFF2-40B4-BE49-F238E27FC236}">
                  <a16:creationId xmlns:a16="http://schemas.microsoft.com/office/drawing/2014/main" id="{1B2EED50-106D-A855-60FE-45CFA619FADA}"/>
                </a:ext>
              </a:extLst>
            </p:cNvPr>
            <p:cNvSpPr>
              <a:spLocks noChangeArrowheads="1"/>
            </p:cNvSpPr>
            <p:nvPr/>
          </p:nvSpPr>
          <p:spPr bwMode="auto">
            <a:xfrm>
              <a:off x="2486" y="3772"/>
              <a:ext cx="163" cy="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990">
                  <a:solidFill>
                    <a:srgbClr val="000000"/>
                  </a:solidFill>
                  <a:latin typeface="Times New Roman" pitchFamily="18" charset="0"/>
                  <a:ea typeface="PMingLiU" pitchFamily="18" charset="-120"/>
                </a:rPr>
                <a:t>state</a:t>
              </a:r>
              <a:endParaRPr lang="en-US" altLang="zh-TW" sz="1620">
                <a:solidFill>
                  <a:schemeClr val="tx2"/>
                </a:solidFill>
                <a:ea typeface="PMingLiU" pitchFamily="18" charset="-120"/>
              </a:endParaRPr>
            </a:p>
          </p:txBody>
        </p:sp>
        <p:grpSp>
          <p:nvGrpSpPr>
            <p:cNvPr id="27" name="Group 49">
              <a:extLst>
                <a:ext uri="{FF2B5EF4-FFF2-40B4-BE49-F238E27FC236}">
                  <a16:creationId xmlns:a16="http://schemas.microsoft.com/office/drawing/2014/main" id="{4F83F664-0D2F-C975-3EF9-9ADCEA014C76}"/>
                </a:ext>
              </a:extLst>
            </p:cNvPr>
            <p:cNvGrpSpPr>
              <a:grpSpLocks/>
            </p:cNvGrpSpPr>
            <p:nvPr/>
          </p:nvGrpSpPr>
          <p:grpSpPr bwMode="auto">
            <a:xfrm>
              <a:off x="1570" y="2573"/>
              <a:ext cx="85" cy="407"/>
              <a:chOff x="1570" y="2573"/>
              <a:chExt cx="85" cy="407"/>
            </a:xfrm>
          </p:grpSpPr>
          <p:sp>
            <p:nvSpPr>
              <p:cNvPr id="76" name="Rectangle 50">
                <a:extLst>
                  <a:ext uri="{FF2B5EF4-FFF2-40B4-BE49-F238E27FC236}">
                    <a16:creationId xmlns:a16="http://schemas.microsoft.com/office/drawing/2014/main" id="{9670E22E-C849-C84C-C654-063DAB456C5C}"/>
                  </a:ext>
                </a:extLst>
              </p:cNvPr>
              <p:cNvSpPr>
                <a:spLocks noChangeArrowheads="1"/>
              </p:cNvSpPr>
              <p:nvPr/>
            </p:nvSpPr>
            <p:spPr bwMode="auto">
              <a:xfrm>
                <a:off x="1603" y="2573"/>
                <a:ext cx="19" cy="3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7" name="Freeform 51">
                <a:extLst>
                  <a:ext uri="{FF2B5EF4-FFF2-40B4-BE49-F238E27FC236}">
                    <a16:creationId xmlns:a16="http://schemas.microsoft.com/office/drawing/2014/main" id="{49E0C029-B516-C295-9960-9BC51E8E95BE}"/>
                  </a:ext>
                </a:extLst>
              </p:cNvPr>
              <p:cNvSpPr>
                <a:spLocks/>
              </p:cNvSpPr>
              <p:nvPr/>
            </p:nvSpPr>
            <p:spPr bwMode="auto">
              <a:xfrm>
                <a:off x="1570" y="2905"/>
                <a:ext cx="85" cy="75"/>
              </a:xfrm>
              <a:custGeom>
                <a:avLst/>
                <a:gdLst>
                  <a:gd name="T0" fmla="*/ 0 w 171"/>
                  <a:gd name="T1" fmla="*/ 0 h 152"/>
                  <a:gd name="T2" fmla="*/ 0 w 171"/>
                  <a:gd name="T3" fmla="*/ 0 h 152"/>
                  <a:gd name="T4" fmla="*/ 0 w 171"/>
                  <a:gd name="T5" fmla="*/ 0 h 152"/>
                  <a:gd name="T6" fmla="*/ 0 w 171"/>
                  <a:gd name="T7" fmla="*/ 0 h 152"/>
                  <a:gd name="T8" fmla="*/ 0 60000 65536"/>
                  <a:gd name="T9" fmla="*/ 0 60000 65536"/>
                  <a:gd name="T10" fmla="*/ 0 60000 65536"/>
                  <a:gd name="T11" fmla="*/ 0 60000 65536"/>
                  <a:gd name="T12" fmla="*/ 0 w 171"/>
                  <a:gd name="T13" fmla="*/ 0 h 152"/>
                  <a:gd name="T14" fmla="*/ 171 w 171"/>
                  <a:gd name="T15" fmla="*/ 152 h 152"/>
                </a:gdLst>
                <a:ahLst/>
                <a:cxnLst>
                  <a:cxn ang="T8">
                    <a:pos x="T0" y="T1"/>
                  </a:cxn>
                  <a:cxn ang="T9">
                    <a:pos x="T2" y="T3"/>
                  </a:cxn>
                  <a:cxn ang="T10">
                    <a:pos x="T4" y="T5"/>
                  </a:cxn>
                  <a:cxn ang="T11">
                    <a:pos x="T6" y="T7"/>
                  </a:cxn>
                </a:cxnLst>
                <a:rect l="T12" t="T13" r="T14" b="T15"/>
                <a:pathLst>
                  <a:path w="171" h="152">
                    <a:moveTo>
                      <a:pt x="0" y="0"/>
                    </a:moveTo>
                    <a:lnTo>
                      <a:pt x="87" y="152"/>
                    </a:lnTo>
                    <a:lnTo>
                      <a:pt x="17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nvGrpSpPr>
            <p:cNvPr id="28" name="Group 52">
              <a:extLst>
                <a:ext uri="{FF2B5EF4-FFF2-40B4-BE49-F238E27FC236}">
                  <a16:creationId xmlns:a16="http://schemas.microsoft.com/office/drawing/2014/main" id="{6237A791-9496-1FC3-AB02-9DF81F0A0D50}"/>
                </a:ext>
              </a:extLst>
            </p:cNvPr>
            <p:cNvGrpSpPr>
              <a:grpSpLocks/>
            </p:cNvGrpSpPr>
            <p:nvPr/>
          </p:nvGrpSpPr>
          <p:grpSpPr bwMode="auto">
            <a:xfrm>
              <a:off x="2095" y="3602"/>
              <a:ext cx="230" cy="76"/>
              <a:chOff x="2095" y="3602"/>
              <a:chExt cx="230" cy="76"/>
            </a:xfrm>
          </p:grpSpPr>
          <p:sp>
            <p:nvSpPr>
              <p:cNvPr id="74" name="Rectangle 53">
                <a:extLst>
                  <a:ext uri="{FF2B5EF4-FFF2-40B4-BE49-F238E27FC236}">
                    <a16:creationId xmlns:a16="http://schemas.microsoft.com/office/drawing/2014/main" id="{6FE2DF4D-39A6-F36A-3ECF-E77B78783517}"/>
                  </a:ext>
                </a:extLst>
              </p:cNvPr>
              <p:cNvSpPr>
                <a:spLocks noChangeArrowheads="1"/>
              </p:cNvSpPr>
              <p:nvPr/>
            </p:nvSpPr>
            <p:spPr bwMode="auto">
              <a:xfrm>
                <a:off x="2095" y="3631"/>
                <a:ext cx="146" cy="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5" name="Freeform 54">
                <a:extLst>
                  <a:ext uri="{FF2B5EF4-FFF2-40B4-BE49-F238E27FC236}">
                    <a16:creationId xmlns:a16="http://schemas.microsoft.com/office/drawing/2014/main" id="{6A3AB582-0DEF-A6F6-2F9A-36C8F9DA44B2}"/>
                  </a:ext>
                </a:extLst>
              </p:cNvPr>
              <p:cNvSpPr>
                <a:spLocks/>
              </p:cNvSpPr>
              <p:nvPr/>
            </p:nvSpPr>
            <p:spPr bwMode="auto">
              <a:xfrm>
                <a:off x="2240" y="3602"/>
                <a:ext cx="85" cy="76"/>
              </a:xfrm>
              <a:custGeom>
                <a:avLst/>
                <a:gdLst>
                  <a:gd name="T0" fmla="*/ 0 w 171"/>
                  <a:gd name="T1" fmla="*/ 1 h 151"/>
                  <a:gd name="T2" fmla="*/ 0 w 171"/>
                  <a:gd name="T3" fmla="*/ 1 h 151"/>
                  <a:gd name="T4" fmla="*/ 0 w 171"/>
                  <a:gd name="T5" fmla="*/ 0 h 151"/>
                  <a:gd name="T6" fmla="*/ 0 w 171"/>
                  <a:gd name="T7" fmla="*/ 1 h 151"/>
                  <a:gd name="T8" fmla="*/ 0 60000 65536"/>
                  <a:gd name="T9" fmla="*/ 0 60000 65536"/>
                  <a:gd name="T10" fmla="*/ 0 60000 65536"/>
                  <a:gd name="T11" fmla="*/ 0 60000 65536"/>
                  <a:gd name="T12" fmla="*/ 0 w 171"/>
                  <a:gd name="T13" fmla="*/ 0 h 151"/>
                  <a:gd name="T14" fmla="*/ 171 w 171"/>
                  <a:gd name="T15" fmla="*/ 151 h 151"/>
                </a:gdLst>
                <a:ahLst/>
                <a:cxnLst>
                  <a:cxn ang="T8">
                    <a:pos x="T0" y="T1"/>
                  </a:cxn>
                  <a:cxn ang="T9">
                    <a:pos x="T2" y="T3"/>
                  </a:cxn>
                  <a:cxn ang="T10">
                    <a:pos x="T4" y="T5"/>
                  </a:cxn>
                  <a:cxn ang="T11">
                    <a:pos x="T6" y="T7"/>
                  </a:cxn>
                </a:cxnLst>
                <a:rect l="T12" t="T13" r="T14" b="T15"/>
                <a:pathLst>
                  <a:path w="171" h="151">
                    <a:moveTo>
                      <a:pt x="0" y="151"/>
                    </a:moveTo>
                    <a:lnTo>
                      <a:pt x="171" y="75"/>
                    </a:lnTo>
                    <a:lnTo>
                      <a:pt x="0" y="0"/>
                    </a:lnTo>
                    <a:lnTo>
                      <a:pt x="0" y="1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sp>
          <p:nvSpPr>
            <p:cNvPr id="29" name="Rectangle 55">
              <a:extLst>
                <a:ext uri="{FF2B5EF4-FFF2-40B4-BE49-F238E27FC236}">
                  <a16:creationId xmlns:a16="http://schemas.microsoft.com/office/drawing/2014/main" id="{BFE1A3E5-0F48-8A65-2A7C-A8E618C58D89}"/>
                </a:ext>
              </a:extLst>
            </p:cNvPr>
            <p:cNvSpPr>
              <a:spLocks noChangeArrowheads="1"/>
            </p:cNvSpPr>
            <p:nvPr/>
          </p:nvSpPr>
          <p:spPr bwMode="auto">
            <a:xfrm>
              <a:off x="1635" y="1758"/>
              <a:ext cx="263"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30" name="Rectangle 56">
              <a:extLst>
                <a:ext uri="{FF2B5EF4-FFF2-40B4-BE49-F238E27FC236}">
                  <a16:creationId xmlns:a16="http://schemas.microsoft.com/office/drawing/2014/main" id="{B24FEEA1-7BC3-E112-5473-468B02EC7B4D}"/>
                </a:ext>
              </a:extLst>
            </p:cNvPr>
            <p:cNvSpPr>
              <a:spLocks noChangeArrowheads="1"/>
            </p:cNvSpPr>
            <p:nvPr/>
          </p:nvSpPr>
          <p:spPr bwMode="auto">
            <a:xfrm>
              <a:off x="1681" y="1787"/>
              <a:ext cx="150"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init</a:t>
              </a:r>
              <a:endParaRPr lang="en-US" altLang="zh-TW" sz="1620">
                <a:solidFill>
                  <a:schemeClr val="tx2"/>
                </a:solidFill>
                <a:ea typeface="PMingLiU" pitchFamily="18" charset="-120"/>
              </a:endParaRPr>
            </a:p>
          </p:txBody>
        </p:sp>
        <p:sp>
          <p:nvSpPr>
            <p:cNvPr id="31" name="Rectangle 57">
              <a:extLst>
                <a:ext uri="{FF2B5EF4-FFF2-40B4-BE49-F238E27FC236}">
                  <a16:creationId xmlns:a16="http://schemas.microsoft.com/office/drawing/2014/main" id="{42314121-68BB-D9ED-466E-E35F5F952F4F}"/>
                </a:ext>
              </a:extLst>
            </p:cNvPr>
            <p:cNvSpPr>
              <a:spLocks noChangeArrowheads="1"/>
            </p:cNvSpPr>
            <p:nvPr/>
          </p:nvSpPr>
          <p:spPr bwMode="auto">
            <a:xfrm>
              <a:off x="1635" y="2709"/>
              <a:ext cx="398"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32" name="Rectangle 58">
              <a:extLst>
                <a:ext uri="{FF2B5EF4-FFF2-40B4-BE49-F238E27FC236}">
                  <a16:creationId xmlns:a16="http://schemas.microsoft.com/office/drawing/2014/main" id="{B5349231-8BFA-00F4-15F3-2116E7DB26EA}"/>
                </a:ext>
              </a:extLst>
            </p:cNvPr>
            <p:cNvSpPr>
              <a:spLocks noChangeArrowheads="1"/>
            </p:cNvSpPr>
            <p:nvPr/>
          </p:nvSpPr>
          <p:spPr bwMode="auto">
            <a:xfrm>
              <a:off x="1681" y="2738"/>
              <a:ext cx="270"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delete</a:t>
              </a:r>
              <a:endParaRPr lang="en-US" altLang="zh-TW" sz="1620">
                <a:solidFill>
                  <a:schemeClr val="tx2"/>
                </a:solidFill>
                <a:ea typeface="PMingLiU" pitchFamily="18" charset="-120"/>
              </a:endParaRPr>
            </a:p>
          </p:txBody>
        </p:sp>
        <p:grpSp>
          <p:nvGrpSpPr>
            <p:cNvPr id="33" name="Group 59">
              <a:extLst>
                <a:ext uri="{FF2B5EF4-FFF2-40B4-BE49-F238E27FC236}">
                  <a16:creationId xmlns:a16="http://schemas.microsoft.com/office/drawing/2014/main" id="{1B670ACF-F033-CDD3-3472-DFA7CA885035}"/>
                </a:ext>
              </a:extLst>
            </p:cNvPr>
            <p:cNvGrpSpPr>
              <a:grpSpLocks/>
            </p:cNvGrpSpPr>
            <p:nvPr/>
          </p:nvGrpSpPr>
          <p:grpSpPr bwMode="auto">
            <a:xfrm>
              <a:off x="1942" y="2196"/>
              <a:ext cx="881" cy="75"/>
              <a:chOff x="1942" y="2196"/>
              <a:chExt cx="881" cy="75"/>
            </a:xfrm>
          </p:grpSpPr>
          <p:sp>
            <p:nvSpPr>
              <p:cNvPr id="72" name="Rectangle 60">
                <a:extLst>
                  <a:ext uri="{FF2B5EF4-FFF2-40B4-BE49-F238E27FC236}">
                    <a16:creationId xmlns:a16="http://schemas.microsoft.com/office/drawing/2014/main" id="{BAE5DD4C-3096-C2EB-6C12-49E786C0D35B}"/>
                  </a:ext>
                </a:extLst>
              </p:cNvPr>
              <p:cNvSpPr>
                <a:spLocks noChangeArrowheads="1"/>
              </p:cNvSpPr>
              <p:nvPr/>
            </p:nvSpPr>
            <p:spPr bwMode="auto">
              <a:xfrm>
                <a:off x="1942" y="2225"/>
                <a:ext cx="797" cy="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3" name="Freeform 61">
                <a:extLst>
                  <a:ext uri="{FF2B5EF4-FFF2-40B4-BE49-F238E27FC236}">
                    <a16:creationId xmlns:a16="http://schemas.microsoft.com/office/drawing/2014/main" id="{1267BC67-482C-4EA3-090A-E91F4292E75F}"/>
                  </a:ext>
                </a:extLst>
              </p:cNvPr>
              <p:cNvSpPr>
                <a:spLocks/>
              </p:cNvSpPr>
              <p:nvPr/>
            </p:nvSpPr>
            <p:spPr bwMode="auto">
              <a:xfrm>
                <a:off x="2738" y="2196"/>
                <a:ext cx="85" cy="75"/>
              </a:xfrm>
              <a:custGeom>
                <a:avLst/>
                <a:gdLst>
                  <a:gd name="T0" fmla="*/ 0 w 171"/>
                  <a:gd name="T1" fmla="*/ 0 h 152"/>
                  <a:gd name="T2" fmla="*/ 0 w 171"/>
                  <a:gd name="T3" fmla="*/ 0 h 152"/>
                  <a:gd name="T4" fmla="*/ 0 w 171"/>
                  <a:gd name="T5" fmla="*/ 0 h 152"/>
                  <a:gd name="T6" fmla="*/ 0 w 171"/>
                  <a:gd name="T7" fmla="*/ 0 h 152"/>
                  <a:gd name="T8" fmla="*/ 0 60000 65536"/>
                  <a:gd name="T9" fmla="*/ 0 60000 65536"/>
                  <a:gd name="T10" fmla="*/ 0 60000 65536"/>
                  <a:gd name="T11" fmla="*/ 0 60000 65536"/>
                  <a:gd name="T12" fmla="*/ 0 w 171"/>
                  <a:gd name="T13" fmla="*/ 0 h 152"/>
                  <a:gd name="T14" fmla="*/ 171 w 171"/>
                  <a:gd name="T15" fmla="*/ 152 h 152"/>
                </a:gdLst>
                <a:ahLst/>
                <a:cxnLst>
                  <a:cxn ang="T8">
                    <a:pos x="T0" y="T1"/>
                  </a:cxn>
                  <a:cxn ang="T9">
                    <a:pos x="T2" y="T3"/>
                  </a:cxn>
                  <a:cxn ang="T10">
                    <a:pos x="T4" y="T5"/>
                  </a:cxn>
                  <a:cxn ang="T11">
                    <a:pos x="T6" y="T7"/>
                  </a:cxn>
                </a:cxnLst>
                <a:rect l="T12" t="T13" r="T14" b="T15"/>
                <a:pathLst>
                  <a:path w="171" h="152">
                    <a:moveTo>
                      <a:pt x="0" y="152"/>
                    </a:moveTo>
                    <a:lnTo>
                      <a:pt x="171" y="75"/>
                    </a:lnTo>
                    <a:lnTo>
                      <a:pt x="0" y="0"/>
                    </a:lnTo>
                    <a:lnTo>
                      <a:pt x="0" y="1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nvGrpSpPr>
            <p:cNvPr id="34" name="Group 62">
              <a:extLst>
                <a:ext uri="{FF2B5EF4-FFF2-40B4-BE49-F238E27FC236}">
                  <a16:creationId xmlns:a16="http://schemas.microsoft.com/office/drawing/2014/main" id="{0D2E201C-E6B3-6B2B-973E-99CB6F3BB4E8}"/>
                </a:ext>
              </a:extLst>
            </p:cNvPr>
            <p:cNvGrpSpPr>
              <a:grpSpLocks/>
            </p:cNvGrpSpPr>
            <p:nvPr/>
          </p:nvGrpSpPr>
          <p:grpSpPr bwMode="auto">
            <a:xfrm>
              <a:off x="3513" y="2196"/>
              <a:ext cx="881" cy="75"/>
              <a:chOff x="3513" y="2196"/>
              <a:chExt cx="881" cy="75"/>
            </a:xfrm>
          </p:grpSpPr>
          <p:sp>
            <p:nvSpPr>
              <p:cNvPr id="70" name="Rectangle 63">
                <a:extLst>
                  <a:ext uri="{FF2B5EF4-FFF2-40B4-BE49-F238E27FC236}">
                    <a16:creationId xmlns:a16="http://schemas.microsoft.com/office/drawing/2014/main" id="{32370CF2-5788-041C-050B-54B0D8313482}"/>
                  </a:ext>
                </a:extLst>
              </p:cNvPr>
              <p:cNvSpPr>
                <a:spLocks noChangeArrowheads="1"/>
              </p:cNvSpPr>
              <p:nvPr/>
            </p:nvSpPr>
            <p:spPr bwMode="auto">
              <a:xfrm>
                <a:off x="3513" y="2225"/>
                <a:ext cx="797" cy="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1" name="Freeform 64">
                <a:extLst>
                  <a:ext uri="{FF2B5EF4-FFF2-40B4-BE49-F238E27FC236}">
                    <a16:creationId xmlns:a16="http://schemas.microsoft.com/office/drawing/2014/main" id="{7702A1C5-A73A-12BB-F0CF-BB362092BD1F}"/>
                  </a:ext>
                </a:extLst>
              </p:cNvPr>
              <p:cNvSpPr>
                <a:spLocks/>
              </p:cNvSpPr>
              <p:nvPr/>
            </p:nvSpPr>
            <p:spPr bwMode="auto">
              <a:xfrm>
                <a:off x="4309" y="2196"/>
                <a:ext cx="85" cy="75"/>
              </a:xfrm>
              <a:custGeom>
                <a:avLst/>
                <a:gdLst>
                  <a:gd name="T0" fmla="*/ 0 w 170"/>
                  <a:gd name="T1" fmla="*/ 0 h 152"/>
                  <a:gd name="T2" fmla="*/ 1 w 170"/>
                  <a:gd name="T3" fmla="*/ 0 h 152"/>
                  <a:gd name="T4" fmla="*/ 0 w 170"/>
                  <a:gd name="T5" fmla="*/ 0 h 152"/>
                  <a:gd name="T6" fmla="*/ 0 w 170"/>
                  <a:gd name="T7" fmla="*/ 0 h 152"/>
                  <a:gd name="T8" fmla="*/ 0 60000 65536"/>
                  <a:gd name="T9" fmla="*/ 0 60000 65536"/>
                  <a:gd name="T10" fmla="*/ 0 60000 65536"/>
                  <a:gd name="T11" fmla="*/ 0 60000 65536"/>
                  <a:gd name="T12" fmla="*/ 0 w 170"/>
                  <a:gd name="T13" fmla="*/ 0 h 152"/>
                  <a:gd name="T14" fmla="*/ 170 w 170"/>
                  <a:gd name="T15" fmla="*/ 152 h 152"/>
                </a:gdLst>
                <a:ahLst/>
                <a:cxnLst>
                  <a:cxn ang="T8">
                    <a:pos x="T0" y="T1"/>
                  </a:cxn>
                  <a:cxn ang="T9">
                    <a:pos x="T2" y="T3"/>
                  </a:cxn>
                  <a:cxn ang="T10">
                    <a:pos x="T4" y="T5"/>
                  </a:cxn>
                  <a:cxn ang="T11">
                    <a:pos x="T6" y="T7"/>
                  </a:cxn>
                </a:cxnLst>
                <a:rect l="T12" t="T13" r="T14" b="T15"/>
                <a:pathLst>
                  <a:path w="170" h="152">
                    <a:moveTo>
                      <a:pt x="0" y="152"/>
                    </a:moveTo>
                    <a:lnTo>
                      <a:pt x="170" y="75"/>
                    </a:lnTo>
                    <a:lnTo>
                      <a:pt x="0" y="0"/>
                    </a:lnTo>
                    <a:lnTo>
                      <a:pt x="0" y="1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nvGrpSpPr>
            <p:cNvPr id="35" name="Group 65">
              <a:extLst>
                <a:ext uri="{FF2B5EF4-FFF2-40B4-BE49-F238E27FC236}">
                  <a16:creationId xmlns:a16="http://schemas.microsoft.com/office/drawing/2014/main" id="{24BEB29F-B182-BE12-9038-567D70C5A289}"/>
                </a:ext>
              </a:extLst>
            </p:cNvPr>
            <p:cNvGrpSpPr>
              <a:grpSpLocks/>
            </p:cNvGrpSpPr>
            <p:nvPr/>
          </p:nvGrpSpPr>
          <p:grpSpPr bwMode="auto">
            <a:xfrm>
              <a:off x="1942" y="2365"/>
              <a:ext cx="881" cy="76"/>
              <a:chOff x="1942" y="2365"/>
              <a:chExt cx="881" cy="76"/>
            </a:xfrm>
          </p:grpSpPr>
          <p:sp>
            <p:nvSpPr>
              <p:cNvPr id="68" name="Rectangle 66">
                <a:extLst>
                  <a:ext uri="{FF2B5EF4-FFF2-40B4-BE49-F238E27FC236}">
                    <a16:creationId xmlns:a16="http://schemas.microsoft.com/office/drawing/2014/main" id="{4F0F522C-C922-0D4D-104B-E2346DF7E7BF}"/>
                  </a:ext>
                </a:extLst>
              </p:cNvPr>
              <p:cNvSpPr>
                <a:spLocks noChangeArrowheads="1"/>
              </p:cNvSpPr>
              <p:nvPr/>
            </p:nvSpPr>
            <p:spPr bwMode="auto">
              <a:xfrm>
                <a:off x="2026" y="2395"/>
                <a:ext cx="797" cy="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9" name="Freeform 67">
                <a:extLst>
                  <a:ext uri="{FF2B5EF4-FFF2-40B4-BE49-F238E27FC236}">
                    <a16:creationId xmlns:a16="http://schemas.microsoft.com/office/drawing/2014/main" id="{E0B34C16-2627-EBDF-5C90-A525C4D63969}"/>
                  </a:ext>
                </a:extLst>
              </p:cNvPr>
              <p:cNvSpPr>
                <a:spLocks/>
              </p:cNvSpPr>
              <p:nvPr/>
            </p:nvSpPr>
            <p:spPr bwMode="auto">
              <a:xfrm>
                <a:off x="1942" y="2365"/>
                <a:ext cx="85" cy="76"/>
              </a:xfrm>
              <a:custGeom>
                <a:avLst/>
                <a:gdLst>
                  <a:gd name="T0" fmla="*/ 1 w 170"/>
                  <a:gd name="T1" fmla="*/ 0 h 151"/>
                  <a:gd name="T2" fmla="*/ 0 w 170"/>
                  <a:gd name="T3" fmla="*/ 1 h 151"/>
                  <a:gd name="T4" fmla="*/ 1 w 170"/>
                  <a:gd name="T5" fmla="*/ 1 h 151"/>
                  <a:gd name="T6" fmla="*/ 1 w 170"/>
                  <a:gd name="T7" fmla="*/ 0 h 151"/>
                  <a:gd name="T8" fmla="*/ 0 60000 65536"/>
                  <a:gd name="T9" fmla="*/ 0 60000 65536"/>
                  <a:gd name="T10" fmla="*/ 0 60000 65536"/>
                  <a:gd name="T11" fmla="*/ 0 60000 65536"/>
                  <a:gd name="T12" fmla="*/ 0 w 170"/>
                  <a:gd name="T13" fmla="*/ 0 h 151"/>
                  <a:gd name="T14" fmla="*/ 170 w 170"/>
                  <a:gd name="T15" fmla="*/ 151 h 151"/>
                </a:gdLst>
                <a:ahLst/>
                <a:cxnLst>
                  <a:cxn ang="T8">
                    <a:pos x="T0" y="T1"/>
                  </a:cxn>
                  <a:cxn ang="T9">
                    <a:pos x="T2" y="T3"/>
                  </a:cxn>
                  <a:cxn ang="T10">
                    <a:pos x="T4" y="T5"/>
                  </a:cxn>
                  <a:cxn ang="T11">
                    <a:pos x="T6" y="T7"/>
                  </a:cxn>
                </a:cxnLst>
                <a:rect l="T12" t="T13" r="T14" b="T15"/>
                <a:pathLst>
                  <a:path w="170" h="151">
                    <a:moveTo>
                      <a:pt x="170" y="0"/>
                    </a:moveTo>
                    <a:lnTo>
                      <a:pt x="0" y="76"/>
                    </a:lnTo>
                    <a:lnTo>
                      <a:pt x="170" y="151"/>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pSp>
          <p:nvGrpSpPr>
            <p:cNvPr id="36" name="Group 68">
              <a:extLst>
                <a:ext uri="{FF2B5EF4-FFF2-40B4-BE49-F238E27FC236}">
                  <a16:creationId xmlns:a16="http://schemas.microsoft.com/office/drawing/2014/main" id="{776F8DEB-4AF6-64A6-BE47-88FAD243EBF7}"/>
                </a:ext>
              </a:extLst>
            </p:cNvPr>
            <p:cNvGrpSpPr>
              <a:grpSpLocks/>
            </p:cNvGrpSpPr>
            <p:nvPr/>
          </p:nvGrpSpPr>
          <p:grpSpPr bwMode="auto">
            <a:xfrm>
              <a:off x="3513" y="2365"/>
              <a:ext cx="881" cy="76"/>
              <a:chOff x="3513" y="2365"/>
              <a:chExt cx="881" cy="76"/>
            </a:xfrm>
          </p:grpSpPr>
          <p:sp>
            <p:nvSpPr>
              <p:cNvPr id="66" name="Rectangle 69">
                <a:extLst>
                  <a:ext uri="{FF2B5EF4-FFF2-40B4-BE49-F238E27FC236}">
                    <a16:creationId xmlns:a16="http://schemas.microsoft.com/office/drawing/2014/main" id="{D80D7421-4E36-4E8F-03E4-3FFDE20E0BDA}"/>
                  </a:ext>
                </a:extLst>
              </p:cNvPr>
              <p:cNvSpPr>
                <a:spLocks noChangeArrowheads="1"/>
              </p:cNvSpPr>
              <p:nvPr/>
            </p:nvSpPr>
            <p:spPr bwMode="auto">
              <a:xfrm>
                <a:off x="3597" y="2395"/>
                <a:ext cx="797" cy="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7" name="Freeform 70">
                <a:extLst>
                  <a:ext uri="{FF2B5EF4-FFF2-40B4-BE49-F238E27FC236}">
                    <a16:creationId xmlns:a16="http://schemas.microsoft.com/office/drawing/2014/main" id="{3C4A1DC3-EC93-93B1-1464-9100B71F754E}"/>
                  </a:ext>
                </a:extLst>
              </p:cNvPr>
              <p:cNvSpPr>
                <a:spLocks/>
              </p:cNvSpPr>
              <p:nvPr/>
            </p:nvSpPr>
            <p:spPr bwMode="auto">
              <a:xfrm>
                <a:off x="3513" y="2365"/>
                <a:ext cx="85" cy="76"/>
              </a:xfrm>
              <a:custGeom>
                <a:avLst/>
                <a:gdLst>
                  <a:gd name="T0" fmla="*/ 0 w 171"/>
                  <a:gd name="T1" fmla="*/ 0 h 151"/>
                  <a:gd name="T2" fmla="*/ 0 w 171"/>
                  <a:gd name="T3" fmla="*/ 1 h 151"/>
                  <a:gd name="T4" fmla="*/ 0 w 171"/>
                  <a:gd name="T5" fmla="*/ 1 h 151"/>
                  <a:gd name="T6" fmla="*/ 0 w 171"/>
                  <a:gd name="T7" fmla="*/ 0 h 151"/>
                  <a:gd name="T8" fmla="*/ 0 60000 65536"/>
                  <a:gd name="T9" fmla="*/ 0 60000 65536"/>
                  <a:gd name="T10" fmla="*/ 0 60000 65536"/>
                  <a:gd name="T11" fmla="*/ 0 60000 65536"/>
                  <a:gd name="T12" fmla="*/ 0 w 171"/>
                  <a:gd name="T13" fmla="*/ 0 h 151"/>
                  <a:gd name="T14" fmla="*/ 171 w 171"/>
                  <a:gd name="T15" fmla="*/ 151 h 151"/>
                </a:gdLst>
                <a:ahLst/>
                <a:cxnLst>
                  <a:cxn ang="T8">
                    <a:pos x="T0" y="T1"/>
                  </a:cxn>
                  <a:cxn ang="T9">
                    <a:pos x="T2" y="T3"/>
                  </a:cxn>
                  <a:cxn ang="T10">
                    <a:pos x="T4" y="T5"/>
                  </a:cxn>
                  <a:cxn ang="T11">
                    <a:pos x="T6" y="T7"/>
                  </a:cxn>
                </a:cxnLst>
                <a:rect l="T12" t="T13" r="T14" b="T15"/>
                <a:pathLst>
                  <a:path w="171" h="151">
                    <a:moveTo>
                      <a:pt x="171" y="0"/>
                    </a:moveTo>
                    <a:lnTo>
                      <a:pt x="0" y="76"/>
                    </a:lnTo>
                    <a:lnTo>
                      <a:pt x="171" y="151"/>
                    </a:lnTo>
                    <a:lnTo>
                      <a:pt x="17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sp>
          <p:nvSpPr>
            <p:cNvPr id="37" name="Rectangle 71">
              <a:extLst>
                <a:ext uri="{FF2B5EF4-FFF2-40B4-BE49-F238E27FC236}">
                  <a16:creationId xmlns:a16="http://schemas.microsoft.com/office/drawing/2014/main" id="{60BD43D5-2C26-949A-80CB-53674B4F5C7D}"/>
                </a:ext>
              </a:extLst>
            </p:cNvPr>
            <p:cNvSpPr>
              <a:spLocks noChangeArrowheads="1"/>
            </p:cNvSpPr>
            <p:nvPr/>
          </p:nvSpPr>
          <p:spPr bwMode="auto">
            <a:xfrm>
              <a:off x="2210" y="2029"/>
              <a:ext cx="334"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38" name="Rectangle 72">
              <a:extLst>
                <a:ext uri="{FF2B5EF4-FFF2-40B4-BE49-F238E27FC236}">
                  <a16:creationId xmlns:a16="http://schemas.microsoft.com/office/drawing/2014/main" id="{F7D9F406-7707-D836-BE5C-A992E1815036}"/>
                </a:ext>
              </a:extLst>
            </p:cNvPr>
            <p:cNvSpPr>
              <a:spLocks noChangeArrowheads="1"/>
            </p:cNvSpPr>
            <p:nvPr/>
          </p:nvSpPr>
          <p:spPr bwMode="auto">
            <a:xfrm>
              <a:off x="2256" y="2059"/>
              <a:ext cx="21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39" name="Rectangle 73">
              <a:extLst>
                <a:ext uri="{FF2B5EF4-FFF2-40B4-BE49-F238E27FC236}">
                  <a16:creationId xmlns:a16="http://schemas.microsoft.com/office/drawing/2014/main" id="{C7DE407D-61BD-DAFD-D0B5-99FCE1B3E08C}"/>
                </a:ext>
              </a:extLst>
            </p:cNvPr>
            <p:cNvSpPr>
              <a:spLocks noChangeArrowheads="1"/>
            </p:cNvSpPr>
            <p:nvPr/>
          </p:nvSpPr>
          <p:spPr bwMode="auto">
            <a:xfrm>
              <a:off x="1984" y="2437"/>
              <a:ext cx="878"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40" name="Rectangle 74">
              <a:extLst>
                <a:ext uri="{FF2B5EF4-FFF2-40B4-BE49-F238E27FC236}">
                  <a16:creationId xmlns:a16="http://schemas.microsoft.com/office/drawing/2014/main" id="{92A1949C-D665-20A1-A53E-7F32C7F6E882}"/>
                </a:ext>
              </a:extLst>
            </p:cNvPr>
            <p:cNvSpPr>
              <a:spLocks noChangeArrowheads="1"/>
            </p:cNvSpPr>
            <p:nvPr/>
          </p:nvSpPr>
          <p:spPr bwMode="auto">
            <a:xfrm>
              <a:off x="2030" y="2466"/>
              <a:ext cx="16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sp>
          <p:nvSpPr>
            <p:cNvPr id="41" name="Rectangle 75">
              <a:extLst>
                <a:ext uri="{FF2B5EF4-FFF2-40B4-BE49-F238E27FC236}">
                  <a16:creationId xmlns:a16="http://schemas.microsoft.com/office/drawing/2014/main" id="{7A63BA45-46DA-17DE-322C-D3060CB7C38F}"/>
                </a:ext>
              </a:extLst>
            </p:cNvPr>
            <p:cNvSpPr>
              <a:spLocks noChangeArrowheads="1"/>
            </p:cNvSpPr>
            <p:nvPr/>
          </p:nvSpPr>
          <p:spPr bwMode="auto">
            <a:xfrm>
              <a:off x="2222" y="2466"/>
              <a:ext cx="534"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[height= 1]</a:t>
              </a:r>
              <a:endParaRPr lang="en-US" altLang="zh-TW" sz="1620">
                <a:solidFill>
                  <a:schemeClr val="tx2"/>
                </a:solidFill>
                <a:ea typeface="PMingLiU" pitchFamily="18" charset="-120"/>
              </a:endParaRPr>
            </a:p>
          </p:txBody>
        </p:sp>
        <p:sp>
          <p:nvSpPr>
            <p:cNvPr id="42" name="Rectangle 76">
              <a:extLst>
                <a:ext uri="{FF2B5EF4-FFF2-40B4-BE49-F238E27FC236}">
                  <a16:creationId xmlns:a16="http://schemas.microsoft.com/office/drawing/2014/main" id="{7B526FA5-44BD-8218-E9C6-F6D033C6AFAB}"/>
                </a:ext>
              </a:extLst>
            </p:cNvPr>
            <p:cNvSpPr>
              <a:spLocks noChangeArrowheads="1"/>
            </p:cNvSpPr>
            <p:nvPr/>
          </p:nvSpPr>
          <p:spPr bwMode="auto">
            <a:xfrm>
              <a:off x="3771" y="2437"/>
              <a:ext cx="285"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43" name="Rectangle 77">
              <a:extLst>
                <a:ext uri="{FF2B5EF4-FFF2-40B4-BE49-F238E27FC236}">
                  <a16:creationId xmlns:a16="http://schemas.microsoft.com/office/drawing/2014/main" id="{0BF64B75-78EB-1354-9021-B2A907A02975}"/>
                </a:ext>
              </a:extLst>
            </p:cNvPr>
            <p:cNvSpPr>
              <a:spLocks noChangeArrowheads="1"/>
            </p:cNvSpPr>
            <p:nvPr/>
          </p:nvSpPr>
          <p:spPr bwMode="auto">
            <a:xfrm>
              <a:off x="3817" y="2466"/>
              <a:ext cx="16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sp>
          <p:nvSpPr>
            <p:cNvPr id="44" name="Rectangle 78">
              <a:extLst>
                <a:ext uri="{FF2B5EF4-FFF2-40B4-BE49-F238E27FC236}">
                  <a16:creationId xmlns:a16="http://schemas.microsoft.com/office/drawing/2014/main" id="{C1F49BB3-173B-D443-1285-36A6BC963FAD}"/>
                </a:ext>
              </a:extLst>
            </p:cNvPr>
            <p:cNvSpPr>
              <a:spLocks noChangeArrowheads="1"/>
            </p:cNvSpPr>
            <p:nvPr/>
          </p:nvSpPr>
          <p:spPr bwMode="auto">
            <a:xfrm>
              <a:off x="3475" y="1894"/>
              <a:ext cx="930" cy="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45" name="Rectangle 79">
              <a:extLst>
                <a:ext uri="{FF2B5EF4-FFF2-40B4-BE49-F238E27FC236}">
                  <a16:creationId xmlns:a16="http://schemas.microsoft.com/office/drawing/2014/main" id="{A0B43CEC-EBCF-1344-575D-1C930B6F01F8}"/>
                </a:ext>
              </a:extLst>
            </p:cNvPr>
            <p:cNvSpPr>
              <a:spLocks noChangeArrowheads="1"/>
            </p:cNvSpPr>
            <p:nvPr/>
          </p:nvSpPr>
          <p:spPr bwMode="auto">
            <a:xfrm>
              <a:off x="3803" y="1923"/>
              <a:ext cx="240"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push </a:t>
              </a:r>
              <a:endParaRPr lang="en-US" altLang="zh-TW" sz="1620">
                <a:solidFill>
                  <a:schemeClr val="tx2"/>
                </a:solidFill>
                <a:ea typeface="PMingLiU" pitchFamily="18" charset="-120"/>
              </a:endParaRPr>
            </a:p>
          </p:txBody>
        </p:sp>
        <p:sp>
          <p:nvSpPr>
            <p:cNvPr id="46" name="Rectangle 80">
              <a:extLst>
                <a:ext uri="{FF2B5EF4-FFF2-40B4-BE49-F238E27FC236}">
                  <a16:creationId xmlns:a16="http://schemas.microsoft.com/office/drawing/2014/main" id="{10678FC5-6A59-5DC8-D0C4-95E0072ADB82}"/>
                </a:ext>
              </a:extLst>
            </p:cNvPr>
            <p:cNvSpPr>
              <a:spLocks noChangeArrowheads="1"/>
            </p:cNvSpPr>
            <p:nvPr/>
          </p:nvSpPr>
          <p:spPr bwMode="auto">
            <a:xfrm>
              <a:off x="3521" y="2059"/>
              <a:ext cx="766"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[height = max-1]</a:t>
              </a:r>
              <a:endParaRPr lang="en-US" altLang="zh-TW" sz="1620">
                <a:solidFill>
                  <a:schemeClr val="tx2"/>
                </a:solidFill>
                <a:ea typeface="PMingLiU" pitchFamily="18" charset="-120"/>
              </a:endParaRPr>
            </a:p>
          </p:txBody>
        </p:sp>
        <p:sp>
          <p:nvSpPr>
            <p:cNvPr id="47" name="Rectangle 81">
              <a:extLst>
                <a:ext uri="{FF2B5EF4-FFF2-40B4-BE49-F238E27FC236}">
                  <a16:creationId xmlns:a16="http://schemas.microsoft.com/office/drawing/2014/main" id="{3BAF7DB3-AC73-4691-9D28-6635181DA13B}"/>
                </a:ext>
              </a:extLst>
            </p:cNvPr>
            <p:cNvSpPr>
              <a:spLocks noChangeArrowheads="1"/>
            </p:cNvSpPr>
            <p:nvPr/>
          </p:nvSpPr>
          <p:spPr bwMode="auto">
            <a:xfrm>
              <a:off x="2785" y="1275"/>
              <a:ext cx="878"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48" name="Rectangle 82">
              <a:extLst>
                <a:ext uri="{FF2B5EF4-FFF2-40B4-BE49-F238E27FC236}">
                  <a16:creationId xmlns:a16="http://schemas.microsoft.com/office/drawing/2014/main" id="{944FF651-186B-F9ED-FE20-1B9159BB6B0D}"/>
                </a:ext>
              </a:extLst>
            </p:cNvPr>
            <p:cNvSpPr>
              <a:spLocks noChangeArrowheads="1"/>
            </p:cNvSpPr>
            <p:nvPr/>
          </p:nvSpPr>
          <p:spPr bwMode="auto">
            <a:xfrm>
              <a:off x="2831" y="1305"/>
              <a:ext cx="16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sp>
          <p:nvSpPr>
            <p:cNvPr id="49" name="Rectangle 83">
              <a:extLst>
                <a:ext uri="{FF2B5EF4-FFF2-40B4-BE49-F238E27FC236}">
                  <a16:creationId xmlns:a16="http://schemas.microsoft.com/office/drawing/2014/main" id="{AA40B63E-3BE5-B0EC-EF84-BA530050B7E0}"/>
                </a:ext>
              </a:extLst>
            </p:cNvPr>
            <p:cNvSpPr>
              <a:spLocks noChangeArrowheads="1"/>
            </p:cNvSpPr>
            <p:nvPr/>
          </p:nvSpPr>
          <p:spPr bwMode="auto">
            <a:xfrm>
              <a:off x="3023" y="1305"/>
              <a:ext cx="534"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[height&gt; 1]</a:t>
              </a:r>
              <a:endParaRPr lang="en-US" altLang="zh-TW" sz="1620">
                <a:solidFill>
                  <a:schemeClr val="tx2"/>
                </a:solidFill>
                <a:ea typeface="PMingLiU" pitchFamily="18" charset="-120"/>
              </a:endParaRPr>
            </a:p>
          </p:txBody>
        </p:sp>
        <p:sp>
          <p:nvSpPr>
            <p:cNvPr id="50" name="Rectangle 84">
              <a:extLst>
                <a:ext uri="{FF2B5EF4-FFF2-40B4-BE49-F238E27FC236}">
                  <a16:creationId xmlns:a16="http://schemas.microsoft.com/office/drawing/2014/main" id="{97FFBD91-4C84-E674-02A1-C1DD456F025D}"/>
                </a:ext>
              </a:extLst>
            </p:cNvPr>
            <p:cNvSpPr>
              <a:spLocks noChangeArrowheads="1"/>
            </p:cNvSpPr>
            <p:nvPr/>
          </p:nvSpPr>
          <p:spPr bwMode="auto">
            <a:xfrm>
              <a:off x="2623" y="1445"/>
              <a:ext cx="1204"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1" name="Rectangle 85">
              <a:extLst>
                <a:ext uri="{FF2B5EF4-FFF2-40B4-BE49-F238E27FC236}">
                  <a16:creationId xmlns:a16="http://schemas.microsoft.com/office/drawing/2014/main" id="{F0629DE1-CE16-8142-C3E5-7B5CF0AEDE67}"/>
                </a:ext>
              </a:extLst>
            </p:cNvPr>
            <p:cNvSpPr>
              <a:spLocks noChangeArrowheads="1"/>
            </p:cNvSpPr>
            <p:nvPr/>
          </p:nvSpPr>
          <p:spPr bwMode="auto">
            <a:xfrm>
              <a:off x="2669" y="1475"/>
              <a:ext cx="21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52" name="Rectangle 86">
              <a:extLst>
                <a:ext uri="{FF2B5EF4-FFF2-40B4-BE49-F238E27FC236}">
                  <a16:creationId xmlns:a16="http://schemas.microsoft.com/office/drawing/2014/main" id="{2FAADBC0-E2B0-A780-CBBA-77D60D098976}"/>
                </a:ext>
              </a:extLst>
            </p:cNvPr>
            <p:cNvSpPr>
              <a:spLocks noChangeArrowheads="1"/>
            </p:cNvSpPr>
            <p:nvPr/>
          </p:nvSpPr>
          <p:spPr bwMode="auto">
            <a:xfrm>
              <a:off x="2910" y="1475"/>
              <a:ext cx="794"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[height &lt; max-1]</a:t>
              </a:r>
              <a:endParaRPr lang="en-US" altLang="zh-TW" sz="1620">
                <a:solidFill>
                  <a:schemeClr val="tx2"/>
                </a:solidFill>
                <a:ea typeface="PMingLiU" pitchFamily="18" charset="-120"/>
              </a:endParaRPr>
            </a:p>
          </p:txBody>
        </p:sp>
        <p:sp>
          <p:nvSpPr>
            <p:cNvPr id="53" name="Rectangle 87">
              <a:extLst>
                <a:ext uri="{FF2B5EF4-FFF2-40B4-BE49-F238E27FC236}">
                  <a16:creationId xmlns:a16="http://schemas.microsoft.com/office/drawing/2014/main" id="{BD3D50F2-42BC-3A29-0802-397C1827EA15}"/>
                </a:ext>
              </a:extLst>
            </p:cNvPr>
            <p:cNvSpPr>
              <a:spLocks noChangeArrowheads="1"/>
            </p:cNvSpPr>
            <p:nvPr/>
          </p:nvSpPr>
          <p:spPr bwMode="auto">
            <a:xfrm>
              <a:off x="3104" y="1105"/>
              <a:ext cx="256"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4" name="Rectangle 88">
              <a:extLst>
                <a:ext uri="{FF2B5EF4-FFF2-40B4-BE49-F238E27FC236}">
                  <a16:creationId xmlns:a16="http://schemas.microsoft.com/office/drawing/2014/main" id="{3DC05598-615F-FC8C-CC75-362C69010CD4}"/>
                </a:ext>
              </a:extLst>
            </p:cNvPr>
            <p:cNvSpPr>
              <a:spLocks noChangeArrowheads="1"/>
            </p:cNvSpPr>
            <p:nvPr/>
          </p:nvSpPr>
          <p:spPr bwMode="auto">
            <a:xfrm>
              <a:off x="3150" y="1135"/>
              <a:ext cx="144"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top</a:t>
              </a:r>
              <a:endParaRPr lang="en-US" altLang="zh-TW" sz="1620">
                <a:solidFill>
                  <a:schemeClr val="tx2"/>
                </a:solidFill>
                <a:ea typeface="PMingLiU" pitchFamily="18" charset="-120"/>
              </a:endParaRPr>
            </a:p>
          </p:txBody>
        </p:sp>
        <p:sp>
          <p:nvSpPr>
            <p:cNvPr id="55" name="Rectangle 89">
              <a:extLst>
                <a:ext uri="{FF2B5EF4-FFF2-40B4-BE49-F238E27FC236}">
                  <a16:creationId xmlns:a16="http://schemas.microsoft.com/office/drawing/2014/main" id="{7D995F87-1BAB-05A7-B525-95D127101977}"/>
                </a:ext>
              </a:extLst>
            </p:cNvPr>
            <p:cNvSpPr>
              <a:spLocks noChangeArrowheads="1"/>
            </p:cNvSpPr>
            <p:nvPr/>
          </p:nvSpPr>
          <p:spPr bwMode="auto">
            <a:xfrm>
              <a:off x="4586" y="1445"/>
              <a:ext cx="256"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6" name="Rectangle 90">
              <a:extLst>
                <a:ext uri="{FF2B5EF4-FFF2-40B4-BE49-F238E27FC236}">
                  <a16:creationId xmlns:a16="http://schemas.microsoft.com/office/drawing/2014/main" id="{24610AC6-F82C-86BC-6C2C-F5066829ED20}"/>
                </a:ext>
              </a:extLst>
            </p:cNvPr>
            <p:cNvSpPr>
              <a:spLocks noChangeArrowheads="1"/>
            </p:cNvSpPr>
            <p:nvPr/>
          </p:nvSpPr>
          <p:spPr bwMode="auto">
            <a:xfrm>
              <a:off x="4632" y="1475"/>
              <a:ext cx="144"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top</a:t>
              </a:r>
              <a:endParaRPr lang="en-US" altLang="zh-TW" sz="1620">
                <a:solidFill>
                  <a:schemeClr val="tx2"/>
                </a:solidFill>
                <a:ea typeface="PMingLiU" pitchFamily="18" charset="-120"/>
              </a:endParaRPr>
            </a:p>
          </p:txBody>
        </p:sp>
        <p:sp>
          <p:nvSpPr>
            <p:cNvPr id="57" name="Rectangle 91">
              <a:extLst>
                <a:ext uri="{FF2B5EF4-FFF2-40B4-BE49-F238E27FC236}">
                  <a16:creationId xmlns:a16="http://schemas.microsoft.com/office/drawing/2014/main" id="{8FB1ECFA-21E0-CE20-ECC6-2B5CBC0A0EC5}"/>
                </a:ext>
              </a:extLst>
            </p:cNvPr>
            <p:cNvSpPr>
              <a:spLocks noChangeArrowheads="1"/>
            </p:cNvSpPr>
            <p:nvPr/>
          </p:nvSpPr>
          <p:spPr bwMode="auto">
            <a:xfrm>
              <a:off x="1290" y="3422"/>
              <a:ext cx="475" cy="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8" name="Rectangle 92">
              <a:extLst>
                <a:ext uri="{FF2B5EF4-FFF2-40B4-BE49-F238E27FC236}">
                  <a16:creationId xmlns:a16="http://schemas.microsoft.com/office/drawing/2014/main" id="{EDF13C09-DC22-824D-4D7D-2742EAEC336D}"/>
                </a:ext>
              </a:extLst>
            </p:cNvPr>
            <p:cNvSpPr>
              <a:spLocks noChangeArrowheads="1"/>
            </p:cNvSpPr>
            <p:nvPr/>
          </p:nvSpPr>
          <p:spPr bwMode="auto">
            <a:xfrm>
              <a:off x="1337" y="3449"/>
              <a:ext cx="177" cy="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CN" altLang="en-US" sz="990">
                  <a:solidFill>
                    <a:srgbClr val="000000"/>
                  </a:solidFill>
                  <a:latin typeface="Times New Roman" pitchFamily="18" charset="0"/>
                  <a:ea typeface="PMingLiU" pitchFamily="18" charset="-120"/>
                </a:rPr>
                <a:t>说明</a:t>
              </a:r>
              <a:endParaRPr lang="en-US" altLang="zh-TW" sz="1620">
                <a:solidFill>
                  <a:schemeClr val="tx2"/>
                </a:solidFill>
                <a:ea typeface="PMingLiU" pitchFamily="18" charset="-120"/>
              </a:endParaRPr>
            </a:p>
          </p:txBody>
        </p:sp>
        <p:sp>
          <p:nvSpPr>
            <p:cNvPr id="59" name="Rectangle 93">
              <a:extLst>
                <a:ext uri="{FF2B5EF4-FFF2-40B4-BE49-F238E27FC236}">
                  <a16:creationId xmlns:a16="http://schemas.microsoft.com/office/drawing/2014/main" id="{FB884B1C-C643-9117-137C-B7B01E6521E0}"/>
                </a:ext>
              </a:extLst>
            </p:cNvPr>
            <p:cNvSpPr>
              <a:spLocks noChangeArrowheads="1"/>
            </p:cNvSpPr>
            <p:nvPr/>
          </p:nvSpPr>
          <p:spPr bwMode="auto">
            <a:xfrm>
              <a:off x="4533" y="1248"/>
              <a:ext cx="399" cy="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0" name="Rectangle 94">
              <a:extLst>
                <a:ext uri="{FF2B5EF4-FFF2-40B4-BE49-F238E27FC236}">
                  <a16:creationId xmlns:a16="http://schemas.microsoft.com/office/drawing/2014/main" id="{A631D80C-9D72-CDB9-65BF-825873F363BC}"/>
                </a:ext>
              </a:extLst>
            </p:cNvPr>
            <p:cNvSpPr>
              <a:spLocks noChangeArrowheads="1"/>
            </p:cNvSpPr>
            <p:nvPr/>
          </p:nvSpPr>
          <p:spPr bwMode="auto">
            <a:xfrm>
              <a:off x="4579" y="1278"/>
              <a:ext cx="21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61" name="Rectangle 95">
              <a:extLst>
                <a:ext uri="{FF2B5EF4-FFF2-40B4-BE49-F238E27FC236}">
                  <a16:creationId xmlns:a16="http://schemas.microsoft.com/office/drawing/2014/main" id="{79345485-B5C4-C148-98E0-39E39AC1B5BB}"/>
                </a:ext>
              </a:extLst>
            </p:cNvPr>
            <p:cNvSpPr>
              <a:spLocks noChangeArrowheads="1"/>
            </p:cNvSpPr>
            <p:nvPr/>
          </p:nvSpPr>
          <p:spPr bwMode="auto">
            <a:xfrm>
              <a:off x="4821" y="1278"/>
              <a:ext cx="56"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a:t>
              </a:r>
              <a:endParaRPr lang="zh-TW" altLang="en-US" sz="1620">
                <a:solidFill>
                  <a:schemeClr val="tx2"/>
                </a:solidFill>
                <a:ea typeface="PMingLiU" pitchFamily="18" charset="-120"/>
              </a:endParaRPr>
            </a:p>
          </p:txBody>
        </p:sp>
        <p:grpSp>
          <p:nvGrpSpPr>
            <p:cNvPr id="62" name="Group 96">
              <a:extLst>
                <a:ext uri="{FF2B5EF4-FFF2-40B4-BE49-F238E27FC236}">
                  <a16:creationId xmlns:a16="http://schemas.microsoft.com/office/drawing/2014/main" id="{948759A8-A034-3E12-7252-4672D66C264A}"/>
                </a:ext>
              </a:extLst>
            </p:cNvPr>
            <p:cNvGrpSpPr>
              <a:grpSpLocks/>
            </p:cNvGrpSpPr>
            <p:nvPr/>
          </p:nvGrpSpPr>
          <p:grpSpPr bwMode="auto">
            <a:xfrm>
              <a:off x="1554" y="1690"/>
              <a:ext cx="85" cy="407"/>
              <a:chOff x="1554" y="1690"/>
              <a:chExt cx="85" cy="407"/>
            </a:xfrm>
          </p:grpSpPr>
          <p:sp>
            <p:nvSpPr>
              <p:cNvPr id="64" name="Rectangle 97">
                <a:extLst>
                  <a:ext uri="{FF2B5EF4-FFF2-40B4-BE49-F238E27FC236}">
                    <a16:creationId xmlns:a16="http://schemas.microsoft.com/office/drawing/2014/main" id="{AB284333-90FD-6986-5786-9B1B11DA977F}"/>
                  </a:ext>
                </a:extLst>
              </p:cNvPr>
              <p:cNvSpPr>
                <a:spLocks noChangeArrowheads="1"/>
              </p:cNvSpPr>
              <p:nvPr/>
            </p:nvSpPr>
            <p:spPr bwMode="auto">
              <a:xfrm>
                <a:off x="1587" y="1690"/>
                <a:ext cx="19" cy="3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5" name="Freeform 98">
                <a:extLst>
                  <a:ext uri="{FF2B5EF4-FFF2-40B4-BE49-F238E27FC236}">
                    <a16:creationId xmlns:a16="http://schemas.microsoft.com/office/drawing/2014/main" id="{FBFD040F-1AE5-ED43-9124-C6F9E45CA565}"/>
                  </a:ext>
                </a:extLst>
              </p:cNvPr>
              <p:cNvSpPr>
                <a:spLocks/>
              </p:cNvSpPr>
              <p:nvPr/>
            </p:nvSpPr>
            <p:spPr bwMode="auto">
              <a:xfrm>
                <a:off x="1554" y="2022"/>
                <a:ext cx="85" cy="75"/>
              </a:xfrm>
              <a:custGeom>
                <a:avLst/>
                <a:gdLst>
                  <a:gd name="T0" fmla="*/ 0 w 170"/>
                  <a:gd name="T1" fmla="*/ 0 h 152"/>
                  <a:gd name="T2" fmla="*/ 1 w 170"/>
                  <a:gd name="T3" fmla="*/ 0 h 152"/>
                  <a:gd name="T4" fmla="*/ 1 w 170"/>
                  <a:gd name="T5" fmla="*/ 0 h 152"/>
                  <a:gd name="T6" fmla="*/ 0 w 170"/>
                  <a:gd name="T7" fmla="*/ 0 h 152"/>
                  <a:gd name="T8" fmla="*/ 0 60000 65536"/>
                  <a:gd name="T9" fmla="*/ 0 60000 65536"/>
                  <a:gd name="T10" fmla="*/ 0 60000 65536"/>
                  <a:gd name="T11" fmla="*/ 0 60000 65536"/>
                  <a:gd name="T12" fmla="*/ 0 w 170"/>
                  <a:gd name="T13" fmla="*/ 0 h 152"/>
                  <a:gd name="T14" fmla="*/ 170 w 170"/>
                  <a:gd name="T15" fmla="*/ 152 h 152"/>
                </a:gdLst>
                <a:ahLst/>
                <a:cxnLst>
                  <a:cxn ang="T8">
                    <a:pos x="T0" y="T1"/>
                  </a:cxn>
                  <a:cxn ang="T9">
                    <a:pos x="T2" y="T3"/>
                  </a:cxn>
                  <a:cxn ang="T10">
                    <a:pos x="T4" y="T5"/>
                  </a:cxn>
                  <a:cxn ang="T11">
                    <a:pos x="T6" y="T7"/>
                  </a:cxn>
                </a:cxnLst>
                <a:rect l="T12" t="T13" r="T14" b="T15"/>
                <a:pathLst>
                  <a:path w="170" h="152">
                    <a:moveTo>
                      <a:pt x="0" y="0"/>
                    </a:moveTo>
                    <a:lnTo>
                      <a:pt x="86" y="152"/>
                    </a:lnTo>
                    <a:lnTo>
                      <a:pt x="17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graphicFrame>
          <p:nvGraphicFramePr>
            <p:cNvPr id="63" name="Object 99">
              <a:extLst>
                <a:ext uri="{FF2B5EF4-FFF2-40B4-BE49-F238E27FC236}">
                  <a16:creationId xmlns:a16="http://schemas.microsoft.com/office/drawing/2014/main" id="{7FE58005-16D6-ED11-2137-94FD73747803}"/>
                </a:ext>
              </a:extLst>
            </p:cNvPr>
            <p:cNvGraphicFramePr>
              <a:graphicFrameLocks noChangeAspect="1"/>
            </p:cNvGraphicFramePr>
            <p:nvPr/>
          </p:nvGraphicFramePr>
          <p:xfrm>
            <a:off x="617" y="1536"/>
            <a:ext cx="538" cy="1755"/>
          </p:xfrm>
          <a:graphic>
            <a:graphicData uri="http://schemas.openxmlformats.org/presentationml/2006/ole">
              <mc:AlternateContent xmlns:mc="http://schemas.openxmlformats.org/markup-compatibility/2006">
                <mc:Choice xmlns:v="urn:schemas-microsoft-com:vml" Requires="v">
                  <p:oleObj name="Clip" r:id="rId3" imgW="586130" imgH="1910182" progId="">
                    <p:embed/>
                  </p:oleObj>
                </mc:Choice>
                <mc:Fallback>
                  <p:oleObj name="Clip" r:id="rId3" imgW="586130" imgH="1910182" progId="">
                    <p:embed/>
                    <p:pic>
                      <p:nvPicPr>
                        <p:cNvPr id="63" name="Object 99">
                          <a:extLst>
                            <a:ext uri="{FF2B5EF4-FFF2-40B4-BE49-F238E27FC236}">
                              <a16:creationId xmlns:a16="http://schemas.microsoft.com/office/drawing/2014/main" id="{7FE58005-16D6-ED11-2137-94FD73747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 y="1536"/>
                          <a:ext cx="538" cy="1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4561093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B9AB-6BD6-6FFC-D5DB-71C52792C37A}"/>
              </a:ext>
            </a:extLst>
          </p:cNvPr>
          <p:cNvSpPr>
            <a:spLocks noGrp="1"/>
          </p:cNvSpPr>
          <p:nvPr>
            <p:ph type="title"/>
          </p:nvPr>
        </p:nvSpPr>
        <p:spPr>
          <a:xfrm>
            <a:off x="513823" y="290334"/>
            <a:ext cx="7357005" cy="523875"/>
          </a:xfrm>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状态图转化为树结构、生成测试用例</a:t>
            </a:r>
            <a:endParaRPr kumimoji="1" lang="zh-CN" altLang="en-US" dirty="0"/>
          </a:p>
        </p:txBody>
      </p:sp>
      <p:grpSp>
        <p:nvGrpSpPr>
          <p:cNvPr id="4" name="组合 105">
            <a:extLst>
              <a:ext uri="{FF2B5EF4-FFF2-40B4-BE49-F238E27FC236}">
                <a16:creationId xmlns:a16="http://schemas.microsoft.com/office/drawing/2014/main" id="{ABDBC39D-1499-B860-E043-AB6CF84B7A83}"/>
              </a:ext>
            </a:extLst>
          </p:cNvPr>
          <p:cNvGrpSpPr>
            <a:grpSpLocks/>
          </p:cNvGrpSpPr>
          <p:nvPr/>
        </p:nvGrpSpPr>
        <p:grpSpPr bwMode="auto">
          <a:xfrm>
            <a:off x="1623272" y="897278"/>
            <a:ext cx="5897455" cy="3726414"/>
            <a:chOff x="1447800" y="1506538"/>
            <a:chExt cx="6324600" cy="4443412"/>
          </a:xfrm>
        </p:grpSpPr>
        <p:sp>
          <p:nvSpPr>
            <p:cNvPr id="5" name="Rectangle 19">
              <a:extLst>
                <a:ext uri="{FF2B5EF4-FFF2-40B4-BE49-F238E27FC236}">
                  <a16:creationId xmlns:a16="http://schemas.microsoft.com/office/drawing/2014/main" id="{2168D070-DD90-5A17-A701-8E6C4FBD5B39}"/>
                </a:ext>
              </a:extLst>
            </p:cNvPr>
            <p:cNvSpPr>
              <a:spLocks noChangeArrowheads="1"/>
            </p:cNvSpPr>
            <p:nvPr/>
          </p:nvSpPr>
          <p:spPr bwMode="auto">
            <a:xfrm>
              <a:off x="1447800" y="1506538"/>
              <a:ext cx="6324600" cy="4443412"/>
            </a:xfrm>
            <a:prstGeom prst="rect">
              <a:avLst/>
            </a:prstGeom>
            <a:solidFill>
              <a:srgbClr val="F2F2F2"/>
            </a:solidFill>
            <a:ln w="9525">
              <a:solidFill>
                <a:schemeClr val="tx2"/>
              </a:solidFill>
              <a:miter lim="800000"/>
              <a:headEnd/>
              <a:tailEnd/>
            </a:ln>
            <a:effectLst>
              <a:outerShdw dist="107763" dir="2700000" algn="ctr" rotWithShape="0">
                <a:schemeClr val="bg2"/>
              </a:outerShdw>
            </a:effectLst>
          </p:spPr>
          <p:txBody>
            <a:bodyPr/>
            <a:lstStyle/>
            <a:p>
              <a:endParaRPr lang="zh-CN" altLang="en-US" sz="2520">
                <a:solidFill>
                  <a:srgbClr val="00A77E"/>
                </a:solidFill>
              </a:endParaRPr>
            </a:p>
          </p:txBody>
        </p:sp>
        <p:sp>
          <p:nvSpPr>
            <p:cNvPr id="6" name="Rectangle 20">
              <a:extLst>
                <a:ext uri="{FF2B5EF4-FFF2-40B4-BE49-F238E27FC236}">
                  <a16:creationId xmlns:a16="http://schemas.microsoft.com/office/drawing/2014/main" id="{D56FF6E5-FB62-17F0-F385-ABAA92072416}"/>
                </a:ext>
              </a:extLst>
            </p:cNvPr>
            <p:cNvSpPr>
              <a:spLocks noChangeArrowheads="1"/>
            </p:cNvSpPr>
            <p:nvPr/>
          </p:nvSpPr>
          <p:spPr bwMode="auto">
            <a:xfrm>
              <a:off x="4414838" y="1968500"/>
              <a:ext cx="382587"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 name="Rectangle 21">
              <a:extLst>
                <a:ext uri="{FF2B5EF4-FFF2-40B4-BE49-F238E27FC236}">
                  <a16:creationId xmlns:a16="http://schemas.microsoft.com/office/drawing/2014/main" id="{0541B5D2-76FF-BE6F-A571-EB7CC98DD94A}"/>
                </a:ext>
              </a:extLst>
            </p:cNvPr>
            <p:cNvSpPr>
              <a:spLocks noChangeArrowheads="1"/>
            </p:cNvSpPr>
            <p:nvPr>
              <p:custDataLst>
                <p:tags r:id="rId1"/>
              </p:custDataLst>
            </p:nvPr>
          </p:nvSpPr>
          <p:spPr bwMode="auto">
            <a:xfrm>
              <a:off x="4256112" y="1987225"/>
              <a:ext cx="197698"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dirty="0" err="1">
                  <a:solidFill>
                    <a:srgbClr val="000000"/>
                  </a:solidFill>
                  <a:latin typeface="Times New Roman" pitchFamily="18" charset="0"/>
                  <a:ea typeface="PMingLiU" pitchFamily="18" charset="-120"/>
                </a:rPr>
                <a:t>init</a:t>
              </a:r>
              <a:endParaRPr lang="en-US" altLang="zh-TW" sz="1620" dirty="0">
                <a:solidFill>
                  <a:schemeClr val="tx2"/>
                </a:solidFill>
                <a:ea typeface="PMingLiU" pitchFamily="18" charset="-120"/>
              </a:endParaRPr>
            </a:p>
          </p:txBody>
        </p:sp>
        <p:sp>
          <p:nvSpPr>
            <p:cNvPr id="8" name="Rectangle 22">
              <a:extLst>
                <a:ext uri="{FF2B5EF4-FFF2-40B4-BE49-F238E27FC236}">
                  <a16:creationId xmlns:a16="http://schemas.microsoft.com/office/drawing/2014/main" id="{553CFA9B-9491-D20B-6EB5-6BC2CD12B086}"/>
                </a:ext>
              </a:extLst>
            </p:cNvPr>
            <p:cNvSpPr>
              <a:spLocks noChangeArrowheads="1"/>
            </p:cNvSpPr>
            <p:nvPr/>
          </p:nvSpPr>
          <p:spPr bwMode="auto">
            <a:xfrm>
              <a:off x="4191000" y="2854325"/>
              <a:ext cx="487363" cy="2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9" name="Rectangle 23">
              <a:extLst>
                <a:ext uri="{FF2B5EF4-FFF2-40B4-BE49-F238E27FC236}">
                  <a16:creationId xmlns:a16="http://schemas.microsoft.com/office/drawing/2014/main" id="{8A75A466-3D44-7E61-0390-15B8AABA725C}"/>
                </a:ext>
              </a:extLst>
            </p:cNvPr>
            <p:cNvSpPr>
              <a:spLocks noChangeArrowheads="1"/>
            </p:cNvSpPr>
            <p:nvPr>
              <p:custDataLst>
                <p:tags r:id="rId2"/>
              </p:custDataLst>
            </p:nvPr>
          </p:nvSpPr>
          <p:spPr bwMode="auto">
            <a:xfrm>
              <a:off x="4259263" y="2903537"/>
              <a:ext cx="28021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10" name="Rectangle 24">
              <a:extLst>
                <a:ext uri="{FF2B5EF4-FFF2-40B4-BE49-F238E27FC236}">
                  <a16:creationId xmlns:a16="http://schemas.microsoft.com/office/drawing/2014/main" id="{1E1C39AA-7C50-49E5-943B-C90BB407C9F2}"/>
                </a:ext>
              </a:extLst>
            </p:cNvPr>
            <p:cNvSpPr>
              <a:spLocks noChangeArrowheads="1"/>
            </p:cNvSpPr>
            <p:nvPr/>
          </p:nvSpPr>
          <p:spPr bwMode="auto">
            <a:xfrm>
              <a:off x="2795588" y="2678113"/>
              <a:ext cx="414337"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11" name="Oval 26">
              <a:extLst>
                <a:ext uri="{FF2B5EF4-FFF2-40B4-BE49-F238E27FC236}">
                  <a16:creationId xmlns:a16="http://schemas.microsoft.com/office/drawing/2014/main" id="{7575B54F-5DDC-9380-CABB-A06AA5A0F827}"/>
                </a:ext>
              </a:extLst>
            </p:cNvPr>
            <p:cNvSpPr>
              <a:spLocks noChangeArrowheads="1"/>
            </p:cNvSpPr>
            <p:nvPr/>
          </p:nvSpPr>
          <p:spPr bwMode="auto">
            <a:xfrm>
              <a:off x="3632200" y="1635126"/>
              <a:ext cx="1008063" cy="352100"/>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12" name="Rectangle 27">
              <a:extLst>
                <a:ext uri="{FF2B5EF4-FFF2-40B4-BE49-F238E27FC236}">
                  <a16:creationId xmlns:a16="http://schemas.microsoft.com/office/drawing/2014/main" id="{AEEFB9DA-D7FA-EFFF-A32A-90C470AEB9E9}"/>
                </a:ext>
              </a:extLst>
            </p:cNvPr>
            <p:cNvSpPr>
              <a:spLocks noChangeArrowheads="1"/>
            </p:cNvSpPr>
            <p:nvPr>
              <p:custDataLst>
                <p:tags r:id="rId3"/>
              </p:custDataLst>
            </p:nvPr>
          </p:nvSpPr>
          <p:spPr bwMode="auto">
            <a:xfrm>
              <a:off x="3875088" y="1628775"/>
              <a:ext cx="446968"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initial</a:t>
              </a:r>
            </a:p>
          </p:txBody>
        </p:sp>
        <p:sp>
          <p:nvSpPr>
            <p:cNvPr id="13" name="Oval 28">
              <a:extLst>
                <a:ext uri="{FF2B5EF4-FFF2-40B4-BE49-F238E27FC236}">
                  <a16:creationId xmlns:a16="http://schemas.microsoft.com/office/drawing/2014/main" id="{E5B5E7CE-74FA-3346-7A44-A68F2E42F44E}"/>
                </a:ext>
              </a:extLst>
            </p:cNvPr>
            <p:cNvSpPr>
              <a:spLocks noChangeArrowheads="1"/>
            </p:cNvSpPr>
            <p:nvPr/>
          </p:nvSpPr>
          <p:spPr bwMode="auto">
            <a:xfrm>
              <a:off x="3632200" y="2244725"/>
              <a:ext cx="1008063"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14" name="Rectangle 29">
              <a:extLst>
                <a:ext uri="{FF2B5EF4-FFF2-40B4-BE49-F238E27FC236}">
                  <a16:creationId xmlns:a16="http://schemas.microsoft.com/office/drawing/2014/main" id="{A74EF539-2B16-3054-3DA3-B54FC138D7E9}"/>
                </a:ext>
              </a:extLst>
            </p:cNvPr>
            <p:cNvSpPr>
              <a:spLocks noChangeArrowheads="1"/>
            </p:cNvSpPr>
            <p:nvPr>
              <p:custDataLst>
                <p:tags r:id="rId4"/>
              </p:custDataLst>
            </p:nvPr>
          </p:nvSpPr>
          <p:spPr bwMode="auto">
            <a:xfrm>
              <a:off x="3922713" y="2405064"/>
              <a:ext cx="560429"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empty   </a:t>
              </a:r>
              <a:endParaRPr lang="en-US" altLang="zh-TW" sz="1620">
                <a:solidFill>
                  <a:schemeClr val="tx2"/>
                </a:solidFill>
                <a:ea typeface="PMingLiU" pitchFamily="18" charset="-120"/>
              </a:endParaRPr>
            </a:p>
          </p:txBody>
        </p:sp>
        <p:sp>
          <p:nvSpPr>
            <p:cNvPr id="15" name="Oval 30">
              <a:extLst>
                <a:ext uri="{FF2B5EF4-FFF2-40B4-BE49-F238E27FC236}">
                  <a16:creationId xmlns:a16="http://schemas.microsoft.com/office/drawing/2014/main" id="{D9ABBBE5-8965-A7F6-21E2-4396FF05B8CC}"/>
                </a:ext>
              </a:extLst>
            </p:cNvPr>
            <p:cNvSpPr>
              <a:spLocks noChangeArrowheads="1"/>
            </p:cNvSpPr>
            <p:nvPr/>
          </p:nvSpPr>
          <p:spPr bwMode="auto">
            <a:xfrm>
              <a:off x="1620838" y="4240213"/>
              <a:ext cx="1006475"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16" name="Rectangle 31">
              <a:extLst>
                <a:ext uri="{FF2B5EF4-FFF2-40B4-BE49-F238E27FC236}">
                  <a16:creationId xmlns:a16="http://schemas.microsoft.com/office/drawing/2014/main" id="{51F5D48B-8CF9-3D58-2624-B46475672031}"/>
                </a:ext>
              </a:extLst>
            </p:cNvPr>
            <p:cNvSpPr>
              <a:spLocks noChangeArrowheads="1"/>
            </p:cNvSpPr>
            <p:nvPr>
              <p:custDataLst>
                <p:tags r:id="rId5"/>
              </p:custDataLst>
            </p:nvPr>
          </p:nvSpPr>
          <p:spPr bwMode="auto">
            <a:xfrm>
              <a:off x="1935163" y="4400550"/>
              <a:ext cx="517451"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empty  </a:t>
              </a:r>
              <a:endParaRPr lang="en-US" altLang="zh-TW" sz="1620">
                <a:solidFill>
                  <a:schemeClr val="tx2"/>
                </a:solidFill>
                <a:ea typeface="PMingLiU" pitchFamily="18" charset="-120"/>
              </a:endParaRPr>
            </a:p>
          </p:txBody>
        </p:sp>
        <p:sp>
          <p:nvSpPr>
            <p:cNvPr id="17" name="Oval 32">
              <a:extLst>
                <a:ext uri="{FF2B5EF4-FFF2-40B4-BE49-F238E27FC236}">
                  <a16:creationId xmlns:a16="http://schemas.microsoft.com/office/drawing/2014/main" id="{A654DA72-7778-65A7-2C2A-817A32E04648}"/>
                </a:ext>
              </a:extLst>
            </p:cNvPr>
            <p:cNvSpPr>
              <a:spLocks noChangeArrowheads="1"/>
            </p:cNvSpPr>
            <p:nvPr/>
          </p:nvSpPr>
          <p:spPr bwMode="auto">
            <a:xfrm>
              <a:off x="4973638" y="2743200"/>
              <a:ext cx="1006475"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18" name="Rectangle 33">
              <a:extLst>
                <a:ext uri="{FF2B5EF4-FFF2-40B4-BE49-F238E27FC236}">
                  <a16:creationId xmlns:a16="http://schemas.microsoft.com/office/drawing/2014/main" id="{0CD48D9F-48D5-1735-04E3-A9A7D4C3795E}"/>
                </a:ext>
              </a:extLst>
            </p:cNvPr>
            <p:cNvSpPr>
              <a:spLocks noChangeArrowheads="1"/>
            </p:cNvSpPr>
            <p:nvPr>
              <p:custDataLst>
                <p:tags r:id="rId6"/>
              </p:custDataLst>
            </p:nvPr>
          </p:nvSpPr>
          <p:spPr bwMode="auto">
            <a:xfrm>
              <a:off x="5105400" y="2903537"/>
              <a:ext cx="586216"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deleted</a:t>
              </a:r>
              <a:endParaRPr lang="en-US" altLang="zh-TW" sz="1620">
                <a:solidFill>
                  <a:schemeClr val="tx2"/>
                </a:solidFill>
                <a:ea typeface="PMingLiU" pitchFamily="18" charset="-120"/>
              </a:endParaRPr>
            </a:p>
          </p:txBody>
        </p:sp>
        <p:sp>
          <p:nvSpPr>
            <p:cNvPr id="19" name="Oval 34">
              <a:extLst>
                <a:ext uri="{FF2B5EF4-FFF2-40B4-BE49-F238E27FC236}">
                  <a16:creationId xmlns:a16="http://schemas.microsoft.com/office/drawing/2014/main" id="{CC5756B1-4525-4B6D-554D-D85DFB18A120}"/>
                </a:ext>
              </a:extLst>
            </p:cNvPr>
            <p:cNvSpPr>
              <a:spLocks noChangeArrowheads="1"/>
            </p:cNvSpPr>
            <p:nvPr/>
          </p:nvSpPr>
          <p:spPr bwMode="auto">
            <a:xfrm>
              <a:off x="2905125" y="4240213"/>
              <a:ext cx="1008063"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20" name="Rectangle 35">
              <a:extLst>
                <a:ext uri="{FF2B5EF4-FFF2-40B4-BE49-F238E27FC236}">
                  <a16:creationId xmlns:a16="http://schemas.microsoft.com/office/drawing/2014/main" id="{1F317783-2419-F245-E1D5-E4580330268F}"/>
                </a:ext>
              </a:extLst>
            </p:cNvPr>
            <p:cNvSpPr>
              <a:spLocks noChangeArrowheads="1"/>
            </p:cNvSpPr>
            <p:nvPr>
              <p:custDataLst>
                <p:tags r:id="rId7"/>
              </p:custDataLst>
            </p:nvPr>
          </p:nvSpPr>
          <p:spPr bwMode="auto">
            <a:xfrm>
              <a:off x="3119438" y="4400550"/>
              <a:ext cx="452125"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filled</a:t>
              </a:r>
              <a:endParaRPr lang="en-US" altLang="zh-TW" sz="1620">
                <a:solidFill>
                  <a:schemeClr val="tx2"/>
                </a:solidFill>
                <a:ea typeface="PMingLiU" pitchFamily="18" charset="-120"/>
              </a:endParaRPr>
            </a:p>
          </p:txBody>
        </p:sp>
        <p:sp>
          <p:nvSpPr>
            <p:cNvPr id="21" name="Oval 36">
              <a:extLst>
                <a:ext uri="{FF2B5EF4-FFF2-40B4-BE49-F238E27FC236}">
                  <a16:creationId xmlns:a16="http://schemas.microsoft.com/office/drawing/2014/main" id="{7865B4C5-AE80-F309-4200-23785C945368}"/>
                </a:ext>
              </a:extLst>
            </p:cNvPr>
            <p:cNvSpPr>
              <a:spLocks noChangeArrowheads="1"/>
            </p:cNvSpPr>
            <p:nvPr/>
          </p:nvSpPr>
          <p:spPr bwMode="auto">
            <a:xfrm>
              <a:off x="5476875" y="4240213"/>
              <a:ext cx="1006475"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22" name="Rectangle 37">
              <a:extLst>
                <a:ext uri="{FF2B5EF4-FFF2-40B4-BE49-F238E27FC236}">
                  <a16:creationId xmlns:a16="http://schemas.microsoft.com/office/drawing/2014/main" id="{EB4F6CA8-AA46-57DD-41DF-254FE346FADD}"/>
                </a:ext>
              </a:extLst>
            </p:cNvPr>
            <p:cNvSpPr>
              <a:spLocks noChangeArrowheads="1"/>
            </p:cNvSpPr>
            <p:nvPr>
              <p:custDataLst>
                <p:tags r:id="rId8"/>
              </p:custDataLst>
            </p:nvPr>
          </p:nvSpPr>
          <p:spPr bwMode="auto">
            <a:xfrm>
              <a:off x="5688013" y="4400550"/>
              <a:ext cx="409148"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filled</a:t>
              </a:r>
            </a:p>
          </p:txBody>
        </p:sp>
        <p:sp>
          <p:nvSpPr>
            <p:cNvPr id="23" name="Oval 38">
              <a:extLst>
                <a:ext uri="{FF2B5EF4-FFF2-40B4-BE49-F238E27FC236}">
                  <a16:creationId xmlns:a16="http://schemas.microsoft.com/office/drawing/2014/main" id="{1100C162-BE4E-B2DC-D9F9-D9B6A4438A2C}"/>
                </a:ext>
              </a:extLst>
            </p:cNvPr>
            <p:cNvSpPr>
              <a:spLocks noChangeArrowheads="1"/>
            </p:cNvSpPr>
            <p:nvPr/>
          </p:nvSpPr>
          <p:spPr bwMode="auto">
            <a:xfrm>
              <a:off x="6704013" y="4240213"/>
              <a:ext cx="1008062"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24" name="Rectangle 39">
              <a:extLst>
                <a:ext uri="{FF2B5EF4-FFF2-40B4-BE49-F238E27FC236}">
                  <a16:creationId xmlns:a16="http://schemas.microsoft.com/office/drawing/2014/main" id="{2F4F8C8B-CFBB-85FA-7E30-056F305DD23A}"/>
                </a:ext>
              </a:extLst>
            </p:cNvPr>
            <p:cNvSpPr>
              <a:spLocks noChangeArrowheads="1"/>
            </p:cNvSpPr>
            <p:nvPr>
              <p:custDataLst>
                <p:tags r:id="rId9"/>
              </p:custDataLst>
            </p:nvPr>
          </p:nvSpPr>
          <p:spPr bwMode="auto">
            <a:xfrm>
              <a:off x="6916738" y="4400550"/>
              <a:ext cx="409148"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filled</a:t>
              </a:r>
            </a:p>
          </p:txBody>
        </p:sp>
        <p:sp>
          <p:nvSpPr>
            <p:cNvPr id="25" name="Oval 40">
              <a:extLst>
                <a:ext uri="{FF2B5EF4-FFF2-40B4-BE49-F238E27FC236}">
                  <a16:creationId xmlns:a16="http://schemas.microsoft.com/office/drawing/2014/main" id="{A5DAD51B-3F54-E5E5-9515-D43C81739B83}"/>
                </a:ext>
              </a:extLst>
            </p:cNvPr>
            <p:cNvSpPr>
              <a:spLocks noChangeArrowheads="1"/>
            </p:cNvSpPr>
            <p:nvPr/>
          </p:nvSpPr>
          <p:spPr bwMode="auto">
            <a:xfrm>
              <a:off x="2740025" y="5348288"/>
              <a:ext cx="1004888" cy="554037"/>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26" name="Rectangle 41">
              <a:extLst>
                <a:ext uri="{FF2B5EF4-FFF2-40B4-BE49-F238E27FC236}">
                  <a16:creationId xmlns:a16="http://schemas.microsoft.com/office/drawing/2014/main" id="{6693D809-C869-F062-EBC3-7EF6C205765D}"/>
                </a:ext>
              </a:extLst>
            </p:cNvPr>
            <p:cNvSpPr>
              <a:spLocks noChangeArrowheads="1"/>
            </p:cNvSpPr>
            <p:nvPr>
              <p:custDataLst>
                <p:tags r:id="rId10"/>
              </p:custDataLst>
            </p:nvPr>
          </p:nvSpPr>
          <p:spPr bwMode="auto">
            <a:xfrm>
              <a:off x="3068638" y="5508625"/>
              <a:ext cx="240674"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full</a:t>
              </a:r>
            </a:p>
          </p:txBody>
        </p:sp>
        <p:sp>
          <p:nvSpPr>
            <p:cNvPr id="27" name="Oval 42">
              <a:extLst>
                <a:ext uri="{FF2B5EF4-FFF2-40B4-BE49-F238E27FC236}">
                  <a16:creationId xmlns:a16="http://schemas.microsoft.com/office/drawing/2014/main" id="{76506294-8A00-5FB3-7DFD-9E71DBE4F4A7}"/>
                </a:ext>
              </a:extLst>
            </p:cNvPr>
            <p:cNvSpPr>
              <a:spLocks noChangeArrowheads="1"/>
            </p:cNvSpPr>
            <p:nvPr/>
          </p:nvSpPr>
          <p:spPr bwMode="auto">
            <a:xfrm>
              <a:off x="4022725" y="5348288"/>
              <a:ext cx="1006475" cy="554037"/>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28" name="Rectangle 43">
              <a:extLst>
                <a:ext uri="{FF2B5EF4-FFF2-40B4-BE49-F238E27FC236}">
                  <a16:creationId xmlns:a16="http://schemas.microsoft.com/office/drawing/2014/main" id="{CE433E78-523E-3D13-F8D6-0CFC34E7FAA9}"/>
                </a:ext>
              </a:extLst>
            </p:cNvPr>
            <p:cNvSpPr>
              <a:spLocks noChangeArrowheads="1"/>
            </p:cNvSpPr>
            <p:nvPr>
              <p:custDataLst>
                <p:tags r:id="rId11"/>
              </p:custDataLst>
            </p:nvPr>
          </p:nvSpPr>
          <p:spPr bwMode="auto">
            <a:xfrm>
              <a:off x="4352925" y="5508625"/>
              <a:ext cx="240674"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full</a:t>
              </a:r>
            </a:p>
          </p:txBody>
        </p:sp>
        <p:sp>
          <p:nvSpPr>
            <p:cNvPr id="29" name="Oval 44">
              <a:extLst>
                <a:ext uri="{FF2B5EF4-FFF2-40B4-BE49-F238E27FC236}">
                  <a16:creationId xmlns:a16="http://schemas.microsoft.com/office/drawing/2014/main" id="{17551A30-A6DB-E4AF-9E39-B2D61CCA6333}"/>
                </a:ext>
              </a:extLst>
            </p:cNvPr>
            <p:cNvSpPr>
              <a:spLocks noChangeArrowheads="1"/>
            </p:cNvSpPr>
            <p:nvPr/>
          </p:nvSpPr>
          <p:spPr bwMode="auto">
            <a:xfrm>
              <a:off x="5308600" y="5348288"/>
              <a:ext cx="1006475" cy="554037"/>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30" name="Rectangle 45">
              <a:extLst>
                <a:ext uri="{FF2B5EF4-FFF2-40B4-BE49-F238E27FC236}">
                  <a16:creationId xmlns:a16="http://schemas.microsoft.com/office/drawing/2014/main" id="{E4377FB1-12D7-4459-7A4A-DBA44E6B8E10}"/>
                </a:ext>
              </a:extLst>
            </p:cNvPr>
            <p:cNvSpPr>
              <a:spLocks noChangeArrowheads="1"/>
            </p:cNvSpPr>
            <p:nvPr>
              <p:custDataLst>
                <p:tags r:id="rId12"/>
              </p:custDataLst>
            </p:nvPr>
          </p:nvSpPr>
          <p:spPr bwMode="auto">
            <a:xfrm>
              <a:off x="5519738" y="5508625"/>
              <a:ext cx="366170"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filled</a:t>
              </a:r>
            </a:p>
          </p:txBody>
        </p:sp>
        <p:sp>
          <p:nvSpPr>
            <p:cNvPr id="31" name="Rectangle 46">
              <a:extLst>
                <a:ext uri="{FF2B5EF4-FFF2-40B4-BE49-F238E27FC236}">
                  <a16:creationId xmlns:a16="http://schemas.microsoft.com/office/drawing/2014/main" id="{03BAE598-AA43-F27D-594C-74CA248F51F6}"/>
                </a:ext>
              </a:extLst>
            </p:cNvPr>
            <p:cNvSpPr>
              <a:spLocks noChangeArrowheads="1"/>
            </p:cNvSpPr>
            <p:nvPr>
              <p:custDataLst>
                <p:tags r:id="rId13"/>
              </p:custDataLst>
            </p:nvPr>
          </p:nvSpPr>
          <p:spPr bwMode="auto">
            <a:xfrm>
              <a:off x="4121150" y="2798763"/>
              <a:ext cx="28575" cy="26828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32" name="Freeform 47">
              <a:extLst>
                <a:ext uri="{FF2B5EF4-FFF2-40B4-BE49-F238E27FC236}">
                  <a16:creationId xmlns:a16="http://schemas.microsoft.com/office/drawing/2014/main" id="{F4925D39-64C3-7BDB-39A0-F0443A39AFC1}"/>
                </a:ext>
              </a:extLst>
            </p:cNvPr>
            <p:cNvSpPr>
              <a:spLocks/>
            </p:cNvSpPr>
            <p:nvPr>
              <p:custDataLst>
                <p:tags r:id="rId14"/>
              </p:custDataLst>
            </p:nvPr>
          </p:nvSpPr>
          <p:spPr bwMode="auto">
            <a:xfrm>
              <a:off x="4073525" y="3062288"/>
              <a:ext cx="123825" cy="123825"/>
            </a:xfrm>
            <a:custGeom>
              <a:avLst/>
              <a:gdLst>
                <a:gd name="T0" fmla="*/ 0 w 125"/>
                <a:gd name="T1" fmla="*/ 0 h 123"/>
                <a:gd name="T2" fmla="*/ 2147483647 w 125"/>
                <a:gd name="T3" fmla="*/ 2147483647 h 123"/>
                <a:gd name="T4" fmla="*/ 2147483647 w 125"/>
                <a:gd name="T5" fmla="*/ 0 h 123"/>
                <a:gd name="T6" fmla="*/ 0 w 125"/>
                <a:gd name="T7" fmla="*/ 0 h 123"/>
                <a:gd name="T8" fmla="*/ 0 60000 65536"/>
                <a:gd name="T9" fmla="*/ 0 60000 65536"/>
                <a:gd name="T10" fmla="*/ 0 60000 65536"/>
                <a:gd name="T11" fmla="*/ 0 60000 65536"/>
                <a:gd name="T12" fmla="*/ 0 w 125"/>
                <a:gd name="T13" fmla="*/ 0 h 123"/>
                <a:gd name="T14" fmla="*/ 125 w 125"/>
                <a:gd name="T15" fmla="*/ 123 h 123"/>
              </a:gdLst>
              <a:ahLst/>
              <a:cxnLst>
                <a:cxn ang="T8">
                  <a:pos x="T0" y="T1"/>
                </a:cxn>
                <a:cxn ang="T9">
                  <a:pos x="T2" y="T3"/>
                </a:cxn>
                <a:cxn ang="T10">
                  <a:pos x="T4" y="T5"/>
                </a:cxn>
                <a:cxn ang="T11">
                  <a:pos x="T6" y="T7"/>
                </a:cxn>
              </a:cxnLst>
              <a:rect l="T12" t="T13" r="T14" b="T15"/>
              <a:pathLst>
                <a:path w="125" h="123">
                  <a:moveTo>
                    <a:pt x="0" y="0"/>
                  </a:moveTo>
                  <a:lnTo>
                    <a:pt x="63" y="123"/>
                  </a:lnTo>
                  <a:lnTo>
                    <a:pt x="12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3" name="Freeform 48">
              <a:extLst>
                <a:ext uri="{FF2B5EF4-FFF2-40B4-BE49-F238E27FC236}">
                  <a16:creationId xmlns:a16="http://schemas.microsoft.com/office/drawing/2014/main" id="{817D4FEE-395E-0FB0-5E4B-1EE75DCF90BB}"/>
                </a:ext>
              </a:extLst>
            </p:cNvPr>
            <p:cNvSpPr>
              <a:spLocks/>
            </p:cNvSpPr>
            <p:nvPr>
              <p:custDataLst>
                <p:tags r:id="rId15"/>
              </p:custDataLst>
            </p:nvPr>
          </p:nvSpPr>
          <p:spPr bwMode="auto">
            <a:xfrm>
              <a:off x="4576763" y="2620963"/>
              <a:ext cx="350837" cy="190500"/>
            </a:xfrm>
            <a:custGeom>
              <a:avLst/>
              <a:gdLst>
                <a:gd name="T0" fmla="*/ 2147483647 w 351"/>
                <a:gd name="T1" fmla="*/ 0 h 191"/>
                <a:gd name="T2" fmla="*/ 0 w 351"/>
                <a:gd name="T3" fmla="*/ 0 h 191"/>
                <a:gd name="T4" fmla="*/ 2147483647 w 351"/>
                <a:gd name="T5" fmla="*/ 2147483647 h 191"/>
                <a:gd name="T6" fmla="*/ 2147483647 w 351"/>
                <a:gd name="T7" fmla="*/ 2147483647 h 191"/>
                <a:gd name="T8" fmla="*/ 2147483647 w 351"/>
                <a:gd name="T9" fmla="*/ 0 h 191"/>
                <a:gd name="T10" fmla="*/ 0 60000 65536"/>
                <a:gd name="T11" fmla="*/ 0 60000 65536"/>
                <a:gd name="T12" fmla="*/ 0 60000 65536"/>
                <a:gd name="T13" fmla="*/ 0 60000 65536"/>
                <a:gd name="T14" fmla="*/ 0 60000 65536"/>
                <a:gd name="T15" fmla="*/ 0 w 351"/>
                <a:gd name="T16" fmla="*/ 0 h 191"/>
                <a:gd name="T17" fmla="*/ 351 w 351"/>
                <a:gd name="T18" fmla="*/ 191 h 191"/>
              </a:gdLst>
              <a:ahLst/>
              <a:cxnLst>
                <a:cxn ang="T10">
                  <a:pos x="T0" y="T1"/>
                </a:cxn>
                <a:cxn ang="T11">
                  <a:pos x="T2" y="T3"/>
                </a:cxn>
                <a:cxn ang="T12">
                  <a:pos x="T4" y="T5"/>
                </a:cxn>
                <a:cxn ang="T13">
                  <a:pos x="T6" y="T7"/>
                </a:cxn>
                <a:cxn ang="T14">
                  <a:pos x="T8" y="T9"/>
                </a:cxn>
              </a:cxnLst>
              <a:rect l="T15" t="T16" r="T17" b="T18"/>
              <a:pathLst>
                <a:path w="351" h="191">
                  <a:moveTo>
                    <a:pt x="13" y="0"/>
                  </a:moveTo>
                  <a:lnTo>
                    <a:pt x="0" y="24"/>
                  </a:lnTo>
                  <a:lnTo>
                    <a:pt x="338" y="191"/>
                  </a:lnTo>
                  <a:lnTo>
                    <a:pt x="351" y="166"/>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4" name="Freeform 49">
              <a:extLst>
                <a:ext uri="{FF2B5EF4-FFF2-40B4-BE49-F238E27FC236}">
                  <a16:creationId xmlns:a16="http://schemas.microsoft.com/office/drawing/2014/main" id="{230EAF0D-F8BC-10B5-0B67-475616BD8E6D}"/>
                </a:ext>
              </a:extLst>
            </p:cNvPr>
            <p:cNvSpPr>
              <a:spLocks/>
            </p:cNvSpPr>
            <p:nvPr>
              <p:custDataLst>
                <p:tags r:id="rId16"/>
              </p:custDataLst>
            </p:nvPr>
          </p:nvSpPr>
          <p:spPr bwMode="auto">
            <a:xfrm>
              <a:off x="4889500" y="2744788"/>
              <a:ext cx="139700" cy="109537"/>
            </a:xfrm>
            <a:custGeom>
              <a:avLst/>
              <a:gdLst>
                <a:gd name="T0" fmla="*/ 0 w 140"/>
                <a:gd name="T1" fmla="*/ 2147483647 h 109"/>
                <a:gd name="T2" fmla="*/ 2147483647 w 140"/>
                <a:gd name="T3" fmla="*/ 2147483647 h 109"/>
                <a:gd name="T4" fmla="*/ 2147483647 w 140"/>
                <a:gd name="T5" fmla="*/ 0 h 109"/>
                <a:gd name="T6" fmla="*/ 0 w 140"/>
                <a:gd name="T7" fmla="*/ 2147483647 h 109"/>
                <a:gd name="T8" fmla="*/ 0 60000 65536"/>
                <a:gd name="T9" fmla="*/ 0 60000 65536"/>
                <a:gd name="T10" fmla="*/ 0 60000 65536"/>
                <a:gd name="T11" fmla="*/ 0 60000 65536"/>
                <a:gd name="T12" fmla="*/ 0 w 140"/>
                <a:gd name="T13" fmla="*/ 0 h 109"/>
                <a:gd name="T14" fmla="*/ 140 w 140"/>
                <a:gd name="T15" fmla="*/ 109 h 109"/>
              </a:gdLst>
              <a:ahLst/>
              <a:cxnLst>
                <a:cxn ang="T8">
                  <a:pos x="T0" y="T1"/>
                </a:cxn>
                <a:cxn ang="T9">
                  <a:pos x="T2" y="T3"/>
                </a:cxn>
                <a:cxn ang="T10">
                  <a:pos x="T4" y="T5"/>
                </a:cxn>
                <a:cxn ang="T11">
                  <a:pos x="T6" y="T7"/>
                </a:cxn>
              </a:cxnLst>
              <a:rect l="T12" t="T13" r="T14" b="T15"/>
              <a:pathLst>
                <a:path w="140" h="109">
                  <a:moveTo>
                    <a:pt x="0" y="109"/>
                  </a:moveTo>
                  <a:lnTo>
                    <a:pt x="140" y="109"/>
                  </a:lnTo>
                  <a:lnTo>
                    <a:pt x="56" y="0"/>
                  </a:lnTo>
                  <a:lnTo>
                    <a:pt x="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5" name="Freeform 50">
              <a:extLst>
                <a:ext uri="{FF2B5EF4-FFF2-40B4-BE49-F238E27FC236}">
                  <a16:creationId xmlns:a16="http://schemas.microsoft.com/office/drawing/2014/main" id="{59A4CE70-83DB-873D-C751-C470F5B9B8DB}"/>
                </a:ext>
              </a:extLst>
            </p:cNvPr>
            <p:cNvSpPr>
              <a:spLocks/>
            </p:cNvSpPr>
            <p:nvPr>
              <p:custDataLst>
                <p:tags r:id="rId17"/>
              </p:custDataLst>
            </p:nvPr>
          </p:nvSpPr>
          <p:spPr bwMode="auto">
            <a:xfrm>
              <a:off x="4235450" y="3679825"/>
              <a:ext cx="296863" cy="461963"/>
            </a:xfrm>
            <a:custGeom>
              <a:avLst/>
              <a:gdLst>
                <a:gd name="T0" fmla="*/ 2147483647 w 297"/>
                <a:gd name="T1" fmla="*/ 0 h 465"/>
                <a:gd name="T2" fmla="*/ 0 w 297"/>
                <a:gd name="T3" fmla="*/ 0 h 465"/>
                <a:gd name="T4" fmla="*/ 2147483647 w 297"/>
                <a:gd name="T5" fmla="*/ 2147483647 h 465"/>
                <a:gd name="T6" fmla="*/ 2147483647 w 297"/>
                <a:gd name="T7" fmla="*/ 2147483647 h 465"/>
                <a:gd name="T8" fmla="*/ 2147483647 w 297"/>
                <a:gd name="T9" fmla="*/ 0 h 465"/>
                <a:gd name="T10" fmla="*/ 0 60000 65536"/>
                <a:gd name="T11" fmla="*/ 0 60000 65536"/>
                <a:gd name="T12" fmla="*/ 0 60000 65536"/>
                <a:gd name="T13" fmla="*/ 0 60000 65536"/>
                <a:gd name="T14" fmla="*/ 0 60000 65536"/>
                <a:gd name="T15" fmla="*/ 0 w 297"/>
                <a:gd name="T16" fmla="*/ 0 h 465"/>
                <a:gd name="T17" fmla="*/ 297 w 297"/>
                <a:gd name="T18" fmla="*/ 465 h 465"/>
              </a:gdLst>
              <a:ahLst/>
              <a:cxnLst>
                <a:cxn ang="T10">
                  <a:pos x="T0" y="T1"/>
                </a:cxn>
                <a:cxn ang="T11">
                  <a:pos x="T2" y="T3"/>
                </a:cxn>
                <a:cxn ang="T12">
                  <a:pos x="T4" y="T5"/>
                </a:cxn>
                <a:cxn ang="T13">
                  <a:pos x="T6" y="T7"/>
                </a:cxn>
                <a:cxn ang="T14">
                  <a:pos x="T8" y="T9"/>
                </a:cxn>
              </a:cxnLst>
              <a:rect l="T15" t="T16" r="T17" b="T18"/>
              <a:pathLst>
                <a:path w="297" h="465">
                  <a:moveTo>
                    <a:pt x="23" y="0"/>
                  </a:moveTo>
                  <a:lnTo>
                    <a:pt x="0" y="14"/>
                  </a:lnTo>
                  <a:lnTo>
                    <a:pt x="274" y="465"/>
                  </a:lnTo>
                  <a:lnTo>
                    <a:pt x="297" y="451"/>
                  </a:lnTo>
                  <a:lnTo>
                    <a:pt x="2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6" name="Freeform 51">
              <a:extLst>
                <a:ext uri="{FF2B5EF4-FFF2-40B4-BE49-F238E27FC236}">
                  <a16:creationId xmlns:a16="http://schemas.microsoft.com/office/drawing/2014/main" id="{F8E4325A-D6A1-EE98-C6D7-2BF456AE2508}"/>
                </a:ext>
              </a:extLst>
            </p:cNvPr>
            <p:cNvSpPr>
              <a:spLocks/>
            </p:cNvSpPr>
            <p:nvPr>
              <p:custDataLst>
                <p:tags r:id="rId18"/>
              </p:custDataLst>
            </p:nvPr>
          </p:nvSpPr>
          <p:spPr bwMode="auto">
            <a:xfrm>
              <a:off x="4464050" y="4102100"/>
              <a:ext cx="117475" cy="138113"/>
            </a:xfrm>
            <a:custGeom>
              <a:avLst/>
              <a:gdLst>
                <a:gd name="T0" fmla="*/ 0 w 118"/>
                <a:gd name="T1" fmla="*/ 2147483647 h 138"/>
                <a:gd name="T2" fmla="*/ 2147483647 w 118"/>
                <a:gd name="T3" fmla="*/ 2147483647 h 138"/>
                <a:gd name="T4" fmla="*/ 2147483647 w 118"/>
                <a:gd name="T5" fmla="*/ 0 h 138"/>
                <a:gd name="T6" fmla="*/ 0 w 118"/>
                <a:gd name="T7" fmla="*/ 2147483647 h 138"/>
                <a:gd name="T8" fmla="*/ 0 60000 65536"/>
                <a:gd name="T9" fmla="*/ 0 60000 65536"/>
                <a:gd name="T10" fmla="*/ 0 60000 65536"/>
                <a:gd name="T11" fmla="*/ 0 60000 65536"/>
                <a:gd name="T12" fmla="*/ 0 w 118"/>
                <a:gd name="T13" fmla="*/ 0 h 138"/>
                <a:gd name="T14" fmla="*/ 118 w 118"/>
                <a:gd name="T15" fmla="*/ 138 h 138"/>
              </a:gdLst>
              <a:ahLst/>
              <a:cxnLst>
                <a:cxn ang="T8">
                  <a:pos x="T0" y="T1"/>
                </a:cxn>
                <a:cxn ang="T9">
                  <a:pos x="T2" y="T3"/>
                </a:cxn>
                <a:cxn ang="T10">
                  <a:pos x="T4" y="T5"/>
                </a:cxn>
                <a:cxn ang="T11">
                  <a:pos x="T6" y="T7"/>
                </a:cxn>
              </a:cxnLst>
              <a:rect l="T12" t="T13" r="T14" b="T15"/>
              <a:pathLst>
                <a:path w="118" h="138">
                  <a:moveTo>
                    <a:pt x="0" y="64"/>
                  </a:moveTo>
                  <a:lnTo>
                    <a:pt x="118" y="138"/>
                  </a:lnTo>
                  <a:lnTo>
                    <a:pt x="108" y="0"/>
                  </a:lnTo>
                  <a:lnTo>
                    <a:pt x="0"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7" name="Freeform 52">
              <a:extLst>
                <a:ext uri="{FF2B5EF4-FFF2-40B4-BE49-F238E27FC236}">
                  <a16:creationId xmlns:a16="http://schemas.microsoft.com/office/drawing/2014/main" id="{8B181F89-8123-0B03-9C46-E77531BF170F}"/>
                </a:ext>
              </a:extLst>
            </p:cNvPr>
            <p:cNvSpPr>
              <a:spLocks/>
            </p:cNvSpPr>
            <p:nvPr>
              <p:custDataLst>
                <p:tags r:id="rId19"/>
              </p:custDataLst>
            </p:nvPr>
          </p:nvSpPr>
          <p:spPr bwMode="auto">
            <a:xfrm>
              <a:off x="4462463" y="3563938"/>
              <a:ext cx="1033462" cy="730250"/>
            </a:xfrm>
            <a:custGeom>
              <a:avLst/>
              <a:gdLst>
                <a:gd name="T0" fmla="*/ 2147483647 w 1035"/>
                <a:gd name="T1" fmla="*/ 0 h 730"/>
                <a:gd name="T2" fmla="*/ 0 w 1035"/>
                <a:gd name="T3" fmla="*/ 2147483647 h 730"/>
                <a:gd name="T4" fmla="*/ 2147483647 w 1035"/>
                <a:gd name="T5" fmla="*/ 2147483647 h 730"/>
                <a:gd name="T6" fmla="*/ 2147483647 w 1035"/>
                <a:gd name="T7" fmla="*/ 2147483647 h 730"/>
                <a:gd name="T8" fmla="*/ 2147483647 w 1035"/>
                <a:gd name="T9" fmla="*/ 0 h 730"/>
                <a:gd name="T10" fmla="*/ 0 60000 65536"/>
                <a:gd name="T11" fmla="*/ 0 60000 65536"/>
                <a:gd name="T12" fmla="*/ 0 60000 65536"/>
                <a:gd name="T13" fmla="*/ 0 60000 65536"/>
                <a:gd name="T14" fmla="*/ 0 60000 65536"/>
                <a:gd name="T15" fmla="*/ 0 w 1035"/>
                <a:gd name="T16" fmla="*/ 0 h 730"/>
                <a:gd name="T17" fmla="*/ 1035 w 1035"/>
                <a:gd name="T18" fmla="*/ 730 h 730"/>
              </a:gdLst>
              <a:ahLst/>
              <a:cxnLst>
                <a:cxn ang="T10">
                  <a:pos x="T0" y="T1"/>
                </a:cxn>
                <a:cxn ang="T11">
                  <a:pos x="T2" y="T3"/>
                </a:cxn>
                <a:cxn ang="T12">
                  <a:pos x="T4" y="T5"/>
                </a:cxn>
                <a:cxn ang="T13">
                  <a:pos x="T6" y="T7"/>
                </a:cxn>
                <a:cxn ang="T14">
                  <a:pos x="T8" y="T9"/>
                </a:cxn>
              </a:cxnLst>
              <a:rect l="T15" t="T16" r="T17" b="T18"/>
              <a:pathLst>
                <a:path w="1035" h="730">
                  <a:moveTo>
                    <a:pt x="16" y="0"/>
                  </a:moveTo>
                  <a:lnTo>
                    <a:pt x="0" y="22"/>
                  </a:lnTo>
                  <a:lnTo>
                    <a:pt x="1019" y="730"/>
                  </a:lnTo>
                  <a:lnTo>
                    <a:pt x="1035" y="708"/>
                  </a:lnTo>
                  <a:lnTo>
                    <a:pt x="1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8" name="Freeform 53">
              <a:extLst>
                <a:ext uri="{FF2B5EF4-FFF2-40B4-BE49-F238E27FC236}">
                  <a16:creationId xmlns:a16="http://schemas.microsoft.com/office/drawing/2014/main" id="{66FC020F-D08B-7865-B954-91A7E7BFB511}"/>
                </a:ext>
              </a:extLst>
            </p:cNvPr>
            <p:cNvSpPr>
              <a:spLocks/>
            </p:cNvSpPr>
            <p:nvPr>
              <p:custDataLst>
                <p:tags r:id="rId20"/>
              </p:custDataLst>
            </p:nvPr>
          </p:nvSpPr>
          <p:spPr bwMode="auto">
            <a:xfrm>
              <a:off x="5448300" y="4229100"/>
              <a:ext cx="139700" cy="120650"/>
            </a:xfrm>
            <a:custGeom>
              <a:avLst/>
              <a:gdLst>
                <a:gd name="T0" fmla="*/ 0 w 138"/>
                <a:gd name="T1" fmla="*/ 2147483647 h 121"/>
                <a:gd name="T2" fmla="*/ 2147483647 w 138"/>
                <a:gd name="T3" fmla="*/ 2147483647 h 121"/>
                <a:gd name="T4" fmla="*/ 2147483647 w 138"/>
                <a:gd name="T5" fmla="*/ 0 h 121"/>
                <a:gd name="T6" fmla="*/ 0 w 138"/>
                <a:gd name="T7" fmla="*/ 2147483647 h 121"/>
                <a:gd name="T8" fmla="*/ 0 60000 65536"/>
                <a:gd name="T9" fmla="*/ 0 60000 65536"/>
                <a:gd name="T10" fmla="*/ 0 60000 65536"/>
                <a:gd name="T11" fmla="*/ 0 60000 65536"/>
                <a:gd name="T12" fmla="*/ 0 w 138"/>
                <a:gd name="T13" fmla="*/ 0 h 121"/>
                <a:gd name="T14" fmla="*/ 138 w 138"/>
                <a:gd name="T15" fmla="*/ 121 h 121"/>
              </a:gdLst>
              <a:ahLst/>
              <a:cxnLst>
                <a:cxn ang="T8">
                  <a:pos x="T0" y="T1"/>
                </a:cxn>
                <a:cxn ang="T9">
                  <a:pos x="T2" y="T3"/>
                </a:cxn>
                <a:cxn ang="T10">
                  <a:pos x="T4" y="T5"/>
                </a:cxn>
                <a:cxn ang="T11">
                  <a:pos x="T6" y="T7"/>
                </a:cxn>
              </a:cxnLst>
              <a:rect l="T12" t="T13" r="T14" b="T15"/>
              <a:pathLst>
                <a:path w="138" h="121">
                  <a:moveTo>
                    <a:pt x="0" y="101"/>
                  </a:moveTo>
                  <a:lnTo>
                    <a:pt x="138" y="121"/>
                  </a:lnTo>
                  <a:lnTo>
                    <a:pt x="71" y="0"/>
                  </a:lnTo>
                  <a:lnTo>
                    <a:pt x="0" y="10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39" name="Freeform 56">
              <a:extLst>
                <a:ext uri="{FF2B5EF4-FFF2-40B4-BE49-F238E27FC236}">
                  <a16:creationId xmlns:a16="http://schemas.microsoft.com/office/drawing/2014/main" id="{4D97D8C5-EDB0-1D57-BD49-4E2471A6F3C8}"/>
                </a:ext>
              </a:extLst>
            </p:cNvPr>
            <p:cNvSpPr>
              <a:spLocks/>
            </p:cNvSpPr>
            <p:nvPr>
              <p:custDataLst>
                <p:tags r:id="rId21"/>
              </p:custDataLst>
            </p:nvPr>
          </p:nvSpPr>
          <p:spPr bwMode="auto">
            <a:xfrm>
              <a:off x="2554288" y="3508375"/>
              <a:ext cx="1085850" cy="731838"/>
            </a:xfrm>
            <a:custGeom>
              <a:avLst/>
              <a:gdLst>
                <a:gd name="T0" fmla="*/ 2147483647 w 1089"/>
                <a:gd name="T1" fmla="*/ 2147483647 h 734"/>
                <a:gd name="T2" fmla="*/ 2147483647 w 1089"/>
                <a:gd name="T3" fmla="*/ 0 h 734"/>
                <a:gd name="T4" fmla="*/ 0 w 1089"/>
                <a:gd name="T5" fmla="*/ 2147483647 h 734"/>
                <a:gd name="T6" fmla="*/ 0 w 1089"/>
                <a:gd name="T7" fmla="*/ 2147483647 h 734"/>
                <a:gd name="T8" fmla="*/ 2147483647 w 1089"/>
                <a:gd name="T9" fmla="*/ 2147483647 h 734"/>
                <a:gd name="T10" fmla="*/ 0 60000 65536"/>
                <a:gd name="T11" fmla="*/ 0 60000 65536"/>
                <a:gd name="T12" fmla="*/ 0 60000 65536"/>
                <a:gd name="T13" fmla="*/ 0 60000 65536"/>
                <a:gd name="T14" fmla="*/ 0 60000 65536"/>
                <a:gd name="T15" fmla="*/ 0 w 1089"/>
                <a:gd name="T16" fmla="*/ 0 h 734"/>
                <a:gd name="T17" fmla="*/ 1089 w 1089"/>
                <a:gd name="T18" fmla="*/ 734 h 734"/>
              </a:gdLst>
              <a:ahLst/>
              <a:cxnLst>
                <a:cxn ang="T10">
                  <a:pos x="T0" y="T1"/>
                </a:cxn>
                <a:cxn ang="T11">
                  <a:pos x="T2" y="T3"/>
                </a:cxn>
                <a:cxn ang="T12">
                  <a:pos x="T4" y="T5"/>
                </a:cxn>
                <a:cxn ang="T13">
                  <a:pos x="T6" y="T7"/>
                </a:cxn>
                <a:cxn ang="T14">
                  <a:pos x="T8" y="T9"/>
                </a:cxn>
              </a:cxnLst>
              <a:rect l="T15" t="T16" r="T17" b="T18"/>
              <a:pathLst>
                <a:path w="1089" h="734">
                  <a:moveTo>
                    <a:pt x="1089" y="23"/>
                  </a:moveTo>
                  <a:lnTo>
                    <a:pt x="1074" y="0"/>
                  </a:lnTo>
                  <a:lnTo>
                    <a:pt x="0" y="711"/>
                  </a:lnTo>
                  <a:lnTo>
                    <a:pt x="15" y="734"/>
                  </a:lnTo>
                  <a:lnTo>
                    <a:pt x="1089" y="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0" name="Freeform 57">
              <a:extLst>
                <a:ext uri="{FF2B5EF4-FFF2-40B4-BE49-F238E27FC236}">
                  <a16:creationId xmlns:a16="http://schemas.microsoft.com/office/drawing/2014/main" id="{A1F3471F-8E57-A87E-B1CC-04BCCCCEF590}"/>
                </a:ext>
              </a:extLst>
            </p:cNvPr>
            <p:cNvSpPr>
              <a:spLocks/>
            </p:cNvSpPr>
            <p:nvPr>
              <p:custDataLst>
                <p:tags r:id="rId22"/>
              </p:custDataLst>
            </p:nvPr>
          </p:nvSpPr>
          <p:spPr bwMode="auto">
            <a:xfrm>
              <a:off x="2460625" y="4175125"/>
              <a:ext cx="134938" cy="119063"/>
            </a:xfrm>
            <a:custGeom>
              <a:avLst/>
              <a:gdLst>
                <a:gd name="T0" fmla="*/ 2147483647 w 138"/>
                <a:gd name="T1" fmla="*/ 0 h 121"/>
                <a:gd name="T2" fmla="*/ 0 w 138"/>
                <a:gd name="T3" fmla="*/ 2147483647 h 121"/>
                <a:gd name="T4" fmla="*/ 2147483647 w 138"/>
                <a:gd name="T5" fmla="*/ 2147483647 h 121"/>
                <a:gd name="T6" fmla="*/ 2147483647 w 138"/>
                <a:gd name="T7" fmla="*/ 0 h 121"/>
                <a:gd name="T8" fmla="*/ 0 60000 65536"/>
                <a:gd name="T9" fmla="*/ 0 60000 65536"/>
                <a:gd name="T10" fmla="*/ 0 60000 65536"/>
                <a:gd name="T11" fmla="*/ 0 60000 65536"/>
                <a:gd name="T12" fmla="*/ 0 w 138"/>
                <a:gd name="T13" fmla="*/ 0 h 121"/>
                <a:gd name="T14" fmla="*/ 138 w 138"/>
                <a:gd name="T15" fmla="*/ 121 h 121"/>
              </a:gdLst>
              <a:ahLst/>
              <a:cxnLst>
                <a:cxn ang="T8">
                  <a:pos x="T0" y="T1"/>
                </a:cxn>
                <a:cxn ang="T9">
                  <a:pos x="T2" y="T3"/>
                </a:cxn>
                <a:cxn ang="T10">
                  <a:pos x="T4" y="T5"/>
                </a:cxn>
                <a:cxn ang="T11">
                  <a:pos x="T6" y="T7"/>
                </a:cxn>
              </a:cxnLst>
              <a:rect l="T12" t="T13" r="T14" b="T15"/>
              <a:pathLst>
                <a:path w="138" h="121">
                  <a:moveTo>
                    <a:pt x="69" y="0"/>
                  </a:moveTo>
                  <a:lnTo>
                    <a:pt x="0" y="121"/>
                  </a:lnTo>
                  <a:lnTo>
                    <a:pt x="138" y="103"/>
                  </a:lnTo>
                  <a:lnTo>
                    <a:pt x="6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1" name="Freeform 58">
              <a:extLst>
                <a:ext uri="{FF2B5EF4-FFF2-40B4-BE49-F238E27FC236}">
                  <a16:creationId xmlns:a16="http://schemas.microsoft.com/office/drawing/2014/main" id="{C85604D6-4666-4A2A-FC8E-A296DF41D310}"/>
                </a:ext>
              </a:extLst>
            </p:cNvPr>
            <p:cNvSpPr>
              <a:spLocks/>
            </p:cNvSpPr>
            <p:nvPr>
              <p:custDataLst>
                <p:tags r:id="rId23"/>
              </p:custDataLst>
            </p:nvPr>
          </p:nvSpPr>
          <p:spPr bwMode="auto">
            <a:xfrm>
              <a:off x="3633788" y="3676650"/>
              <a:ext cx="346075" cy="471488"/>
            </a:xfrm>
            <a:custGeom>
              <a:avLst/>
              <a:gdLst>
                <a:gd name="T0" fmla="*/ 2147483647 w 345"/>
                <a:gd name="T1" fmla="*/ 2147483647 h 472"/>
                <a:gd name="T2" fmla="*/ 2147483647 w 345"/>
                <a:gd name="T3" fmla="*/ 0 h 472"/>
                <a:gd name="T4" fmla="*/ 0 w 345"/>
                <a:gd name="T5" fmla="*/ 2147483647 h 472"/>
                <a:gd name="T6" fmla="*/ 2147483647 w 345"/>
                <a:gd name="T7" fmla="*/ 2147483647 h 472"/>
                <a:gd name="T8" fmla="*/ 2147483647 w 345"/>
                <a:gd name="T9" fmla="*/ 2147483647 h 472"/>
                <a:gd name="T10" fmla="*/ 0 60000 65536"/>
                <a:gd name="T11" fmla="*/ 0 60000 65536"/>
                <a:gd name="T12" fmla="*/ 0 60000 65536"/>
                <a:gd name="T13" fmla="*/ 0 60000 65536"/>
                <a:gd name="T14" fmla="*/ 0 60000 65536"/>
                <a:gd name="T15" fmla="*/ 0 w 345"/>
                <a:gd name="T16" fmla="*/ 0 h 472"/>
                <a:gd name="T17" fmla="*/ 345 w 345"/>
                <a:gd name="T18" fmla="*/ 472 h 472"/>
              </a:gdLst>
              <a:ahLst/>
              <a:cxnLst>
                <a:cxn ang="T10">
                  <a:pos x="T0" y="T1"/>
                </a:cxn>
                <a:cxn ang="T11">
                  <a:pos x="T2" y="T3"/>
                </a:cxn>
                <a:cxn ang="T12">
                  <a:pos x="T4" y="T5"/>
                </a:cxn>
                <a:cxn ang="T13">
                  <a:pos x="T6" y="T7"/>
                </a:cxn>
                <a:cxn ang="T14">
                  <a:pos x="T8" y="T9"/>
                </a:cxn>
              </a:cxnLst>
              <a:rect l="T15" t="T16" r="T17" b="T18"/>
              <a:pathLst>
                <a:path w="345" h="472">
                  <a:moveTo>
                    <a:pt x="345" y="16"/>
                  </a:moveTo>
                  <a:lnTo>
                    <a:pt x="323" y="0"/>
                  </a:lnTo>
                  <a:lnTo>
                    <a:pt x="0" y="456"/>
                  </a:lnTo>
                  <a:lnTo>
                    <a:pt x="22" y="472"/>
                  </a:lnTo>
                  <a:lnTo>
                    <a:pt x="34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2" name="Freeform 59">
              <a:extLst>
                <a:ext uri="{FF2B5EF4-FFF2-40B4-BE49-F238E27FC236}">
                  <a16:creationId xmlns:a16="http://schemas.microsoft.com/office/drawing/2014/main" id="{04AB812F-E6CC-4631-FAD5-E50091C34F08}"/>
                </a:ext>
              </a:extLst>
            </p:cNvPr>
            <p:cNvSpPr>
              <a:spLocks/>
            </p:cNvSpPr>
            <p:nvPr>
              <p:custDataLst>
                <p:tags r:id="rId24"/>
              </p:custDataLst>
            </p:nvPr>
          </p:nvSpPr>
          <p:spPr bwMode="auto">
            <a:xfrm>
              <a:off x="3576638" y="4102100"/>
              <a:ext cx="123825" cy="138113"/>
            </a:xfrm>
            <a:custGeom>
              <a:avLst/>
              <a:gdLst>
                <a:gd name="T0" fmla="*/ 2147483647 w 122"/>
                <a:gd name="T1" fmla="*/ 0 h 138"/>
                <a:gd name="T2" fmla="*/ 0 w 122"/>
                <a:gd name="T3" fmla="*/ 2147483647 h 138"/>
                <a:gd name="T4" fmla="*/ 2147483647 w 122"/>
                <a:gd name="T5" fmla="*/ 2147483647 h 138"/>
                <a:gd name="T6" fmla="*/ 2147483647 w 122"/>
                <a:gd name="T7" fmla="*/ 0 h 138"/>
                <a:gd name="T8" fmla="*/ 0 60000 65536"/>
                <a:gd name="T9" fmla="*/ 0 60000 65536"/>
                <a:gd name="T10" fmla="*/ 0 60000 65536"/>
                <a:gd name="T11" fmla="*/ 0 60000 65536"/>
                <a:gd name="T12" fmla="*/ 0 w 122"/>
                <a:gd name="T13" fmla="*/ 0 h 138"/>
                <a:gd name="T14" fmla="*/ 122 w 122"/>
                <a:gd name="T15" fmla="*/ 138 h 138"/>
              </a:gdLst>
              <a:ahLst/>
              <a:cxnLst>
                <a:cxn ang="T8">
                  <a:pos x="T0" y="T1"/>
                </a:cxn>
                <a:cxn ang="T9">
                  <a:pos x="T2" y="T3"/>
                </a:cxn>
                <a:cxn ang="T10">
                  <a:pos x="T4" y="T5"/>
                </a:cxn>
                <a:cxn ang="T11">
                  <a:pos x="T6" y="T7"/>
                </a:cxn>
              </a:cxnLst>
              <a:rect l="T12" t="T13" r="T14" b="T15"/>
              <a:pathLst>
                <a:path w="122" h="138">
                  <a:moveTo>
                    <a:pt x="19" y="0"/>
                  </a:moveTo>
                  <a:lnTo>
                    <a:pt x="0" y="138"/>
                  </a:lnTo>
                  <a:lnTo>
                    <a:pt x="122" y="71"/>
                  </a:lnTo>
                  <a:lnTo>
                    <a:pt x="1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3" name="Freeform 60">
              <a:extLst>
                <a:ext uri="{FF2B5EF4-FFF2-40B4-BE49-F238E27FC236}">
                  <a16:creationId xmlns:a16="http://schemas.microsoft.com/office/drawing/2014/main" id="{12B1F3C8-ADE6-6E41-82CA-30B268A1B726}"/>
                </a:ext>
              </a:extLst>
            </p:cNvPr>
            <p:cNvSpPr>
              <a:spLocks/>
            </p:cNvSpPr>
            <p:nvPr>
              <p:custDataLst>
                <p:tags r:id="rId25"/>
              </p:custDataLst>
            </p:nvPr>
          </p:nvSpPr>
          <p:spPr bwMode="auto">
            <a:xfrm>
              <a:off x="3657600" y="4726402"/>
              <a:ext cx="709247" cy="604423"/>
            </a:xfrm>
            <a:custGeom>
              <a:avLst/>
              <a:gdLst>
                <a:gd name="T0" fmla="*/ 2147483647 w 657"/>
                <a:gd name="T1" fmla="*/ 0 h 605"/>
                <a:gd name="T2" fmla="*/ 2147483647 w 657"/>
                <a:gd name="T3" fmla="*/ 0 h 605"/>
                <a:gd name="T4" fmla="*/ 0 w 657"/>
                <a:gd name="T5" fmla="*/ 2147483647 h 605"/>
                <a:gd name="T6" fmla="*/ 0 w 657"/>
                <a:gd name="T7" fmla="*/ 2147483647 h 605"/>
                <a:gd name="T8" fmla="*/ 2147483647 w 657"/>
                <a:gd name="T9" fmla="*/ 0 h 605"/>
                <a:gd name="T10" fmla="*/ 0 60000 65536"/>
                <a:gd name="T11" fmla="*/ 0 60000 65536"/>
                <a:gd name="T12" fmla="*/ 0 60000 65536"/>
                <a:gd name="T13" fmla="*/ 0 60000 65536"/>
                <a:gd name="T14" fmla="*/ 0 60000 65536"/>
                <a:gd name="T15" fmla="*/ 0 w 657"/>
                <a:gd name="T16" fmla="*/ 0 h 605"/>
                <a:gd name="T17" fmla="*/ 657 w 657"/>
                <a:gd name="T18" fmla="*/ 605 h 605"/>
              </a:gdLst>
              <a:ahLst/>
              <a:cxnLst>
                <a:cxn ang="T10">
                  <a:pos x="T0" y="T1"/>
                </a:cxn>
                <a:cxn ang="T11">
                  <a:pos x="T2" y="T3"/>
                </a:cxn>
                <a:cxn ang="T12">
                  <a:pos x="T4" y="T5"/>
                </a:cxn>
                <a:cxn ang="T13">
                  <a:pos x="T6" y="T7"/>
                </a:cxn>
                <a:cxn ang="T14">
                  <a:pos x="T8" y="T9"/>
                </a:cxn>
              </a:cxnLst>
              <a:rect l="T15" t="T16" r="T17" b="T18"/>
              <a:pathLst>
                <a:path w="657" h="605">
                  <a:moveTo>
                    <a:pt x="657" y="21"/>
                  </a:moveTo>
                  <a:lnTo>
                    <a:pt x="638" y="0"/>
                  </a:lnTo>
                  <a:lnTo>
                    <a:pt x="0" y="584"/>
                  </a:lnTo>
                  <a:lnTo>
                    <a:pt x="19" y="605"/>
                  </a:lnTo>
                  <a:lnTo>
                    <a:pt x="657" y="2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4" name="Freeform 61">
              <a:extLst>
                <a:ext uri="{FF2B5EF4-FFF2-40B4-BE49-F238E27FC236}">
                  <a16:creationId xmlns:a16="http://schemas.microsoft.com/office/drawing/2014/main" id="{8A5E49B0-6246-98BB-5E04-AD071BE7678D}"/>
                </a:ext>
              </a:extLst>
            </p:cNvPr>
            <p:cNvSpPr>
              <a:spLocks/>
            </p:cNvSpPr>
            <p:nvPr>
              <p:custDataLst>
                <p:tags r:id="rId26"/>
              </p:custDataLst>
            </p:nvPr>
          </p:nvSpPr>
          <p:spPr bwMode="auto">
            <a:xfrm>
              <a:off x="3576638" y="5273675"/>
              <a:ext cx="133350" cy="128588"/>
            </a:xfrm>
            <a:custGeom>
              <a:avLst/>
              <a:gdLst>
                <a:gd name="T0" fmla="*/ 2147483647 w 134"/>
                <a:gd name="T1" fmla="*/ 0 h 130"/>
                <a:gd name="T2" fmla="*/ 0 w 134"/>
                <a:gd name="T3" fmla="*/ 2147483647 h 130"/>
                <a:gd name="T4" fmla="*/ 2147483647 w 134"/>
                <a:gd name="T5" fmla="*/ 2147483647 h 130"/>
                <a:gd name="T6" fmla="*/ 2147483647 w 134"/>
                <a:gd name="T7" fmla="*/ 0 h 130"/>
                <a:gd name="T8" fmla="*/ 0 60000 65536"/>
                <a:gd name="T9" fmla="*/ 0 60000 65536"/>
                <a:gd name="T10" fmla="*/ 0 60000 65536"/>
                <a:gd name="T11" fmla="*/ 0 60000 65536"/>
                <a:gd name="T12" fmla="*/ 0 w 134"/>
                <a:gd name="T13" fmla="*/ 0 h 130"/>
                <a:gd name="T14" fmla="*/ 134 w 134"/>
                <a:gd name="T15" fmla="*/ 130 h 130"/>
              </a:gdLst>
              <a:ahLst/>
              <a:cxnLst>
                <a:cxn ang="T8">
                  <a:pos x="T0" y="T1"/>
                </a:cxn>
                <a:cxn ang="T9">
                  <a:pos x="T2" y="T3"/>
                </a:cxn>
                <a:cxn ang="T10">
                  <a:pos x="T4" y="T5"/>
                </a:cxn>
                <a:cxn ang="T11">
                  <a:pos x="T6" y="T7"/>
                </a:cxn>
              </a:cxnLst>
              <a:rect l="T12" t="T13" r="T14" b="T15"/>
              <a:pathLst>
                <a:path w="134" h="130">
                  <a:moveTo>
                    <a:pt x="49" y="0"/>
                  </a:moveTo>
                  <a:lnTo>
                    <a:pt x="0" y="130"/>
                  </a:lnTo>
                  <a:lnTo>
                    <a:pt x="134" y="90"/>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5" name="Freeform 62">
              <a:extLst>
                <a:ext uri="{FF2B5EF4-FFF2-40B4-BE49-F238E27FC236}">
                  <a16:creationId xmlns:a16="http://schemas.microsoft.com/office/drawing/2014/main" id="{702DEE12-557C-69B5-3834-E8CBEF5B62E7}"/>
                </a:ext>
              </a:extLst>
            </p:cNvPr>
            <p:cNvSpPr>
              <a:spLocks/>
            </p:cNvSpPr>
            <p:nvPr>
              <p:custDataLst>
                <p:tags r:id="rId27"/>
              </p:custDataLst>
            </p:nvPr>
          </p:nvSpPr>
          <p:spPr bwMode="auto">
            <a:xfrm>
              <a:off x="4648200" y="4735513"/>
              <a:ext cx="115888" cy="495300"/>
            </a:xfrm>
            <a:custGeom>
              <a:avLst/>
              <a:gdLst>
                <a:gd name="T0" fmla="*/ 2147483647 w 117"/>
                <a:gd name="T1" fmla="*/ 2147483647 h 496"/>
                <a:gd name="T2" fmla="*/ 2147483647 w 117"/>
                <a:gd name="T3" fmla="*/ 0 h 496"/>
                <a:gd name="T4" fmla="*/ 0 w 117"/>
                <a:gd name="T5" fmla="*/ 2147483647 h 496"/>
                <a:gd name="T6" fmla="*/ 0 w 117"/>
                <a:gd name="T7" fmla="*/ 2147483647 h 496"/>
                <a:gd name="T8" fmla="*/ 2147483647 w 117"/>
                <a:gd name="T9" fmla="*/ 2147483647 h 496"/>
                <a:gd name="T10" fmla="*/ 0 60000 65536"/>
                <a:gd name="T11" fmla="*/ 0 60000 65536"/>
                <a:gd name="T12" fmla="*/ 0 60000 65536"/>
                <a:gd name="T13" fmla="*/ 0 60000 65536"/>
                <a:gd name="T14" fmla="*/ 0 60000 65536"/>
                <a:gd name="T15" fmla="*/ 0 w 117"/>
                <a:gd name="T16" fmla="*/ 0 h 496"/>
                <a:gd name="T17" fmla="*/ 117 w 117"/>
                <a:gd name="T18" fmla="*/ 496 h 496"/>
              </a:gdLst>
              <a:ahLst/>
              <a:cxnLst>
                <a:cxn ang="T10">
                  <a:pos x="T0" y="T1"/>
                </a:cxn>
                <a:cxn ang="T11">
                  <a:pos x="T2" y="T3"/>
                </a:cxn>
                <a:cxn ang="T12">
                  <a:pos x="T4" y="T5"/>
                </a:cxn>
                <a:cxn ang="T13">
                  <a:pos x="T6" y="T7"/>
                </a:cxn>
                <a:cxn ang="T14">
                  <a:pos x="T8" y="T9"/>
                </a:cxn>
              </a:cxnLst>
              <a:rect l="T15" t="T16" r="T17" b="T18"/>
              <a:pathLst>
                <a:path w="117" h="496">
                  <a:moveTo>
                    <a:pt x="117" y="5"/>
                  </a:moveTo>
                  <a:lnTo>
                    <a:pt x="90" y="0"/>
                  </a:lnTo>
                  <a:lnTo>
                    <a:pt x="0" y="492"/>
                  </a:lnTo>
                  <a:lnTo>
                    <a:pt x="27" y="496"/>
                  </a:lnTo>
                  <a:lnTo>
                    <a:pt x="1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6" name="Freeform 63">
              <a:extLst>
                <a:ext uri="{FF2B5EF4-FFF2-40B4-BE49-F238E27FC236}">
                  <a16:creationId xmlns:a16="http://schemas.microsoft.com/office/drawing/2014/main" id="{54ACF4AF-09F8-16A4-A00F-E4F817627DA2}"/>
                </a:ext>
              </a:extLst>
            </p:cNvPr>
            <p:cNvSpPr>
              <a:spLocks/>
            </p:cNvSpPr>
            <p:nvPr>
              <p:custDataLst>
                <p:tags r:id="rId28"/>
              </p:custDataLst>
            </p:nvPr>
          </p:nvSpPr>
          <p:spPr bwMode="auto">
            <a:xfrm>
              <a:off x="4597400" y="5214938"/>
              <a:ext cx="122238" cy="133350"/>
            </a:xfrm>
            <a:custGeom>
              <a:avLst/>
              <a:gdLst>
                <a:gd name="T0" fmla="*/ 0 w 123"/>
                <a:gd name="T1" fmla="*/ 0 h 133"/>
                <a:gd name="T2" fmla="*/ 2147483647 w 123"/>
                <a:gd name="T3" fmla="*/ 2147483647 h 133"/>
                <a:gd name="T4" fmla="*/ 2147483647 w 123"/>
                <a:gd name="T5" fmla="*/ 2147483647 h 133"/>
                <a:gd name="T6" fmla="*/ 0 w 123"/>
                <a:gd name="T7" fmla="*/ 0 h 133"/>
                <a:gd name="T8" fmla="*/ 0 60000 65536"/>
                <a:gd name="T9" fmla="*/ 0 60000 65536"/>
                <a:gd name="T10" fmla="*/ 0 60000 65536"/>
                <a:gd name="T11" fmla="*/ 0 60000 65536"/>
                <a:gd name="T12" fmla="*/ 0 w 123"/>
                <a:gd name="T13" fmla="*/ 0 h 133"/>
                <a:gd name="T14" fmla="*/ 123 w 123"/>
                <a:gd name="T15" fmla="*/ 133 h 133"/>
              </a:gdLst>
              <a:ahLst/>
              <a:cxnLst>
                <a:cxn ang="T8">
                  <a:pos x="T0" y="T1"/>
                </a:cxn>
                <a:cxn ang="T9">
                  <a:pos x="T2" y="T3"/>
                </a:cxn>
                <a:cxn ang="T10">
                  <a:pos x="T4" y="T5"/>
                </a:cxn>
                <a:cxn ang="T11">
                  <a:pos x="T6" y="T7"/>
                </a:cxn>
              </a:cxnLst>
              <a:rect l="T12" t="T13" r="T14" b="T15"/>
              <a:pathLst>
                <a:path w="123" h="133">
                  <a:moveTo>
                    <a:pt x="0" y="0"/>
                  </a:moveTo>
                  <a:lnTo>
                    <a:pt x="40" y="133"/>
                  </a:lnTo>
                  <a:lnTo>
                    <a:pt x="123" y="22"/>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7" name="Freeform 64">
              <a:extLst>
                <a:ext uri="{FF2B5EF4-FFF2-40B4-BE49-F238E27FC236}">
                  <a16:creationId xmlns:a16="http://schemas.microsoft.com/office/drawing/2014/main" id="{670F8DDD-6185-795D-2B48-4B43A607F609}"/>
                </a:ext>
              </a:extLst>
            </p:cNvPr>
            <p:cNvSpPr>
              <a:spLocks/>
            </p:cNvSpPr>
            <p:nvPr>
              <p:custDataLst>
                <p:tags r:id="rId29"/>
              </p:custDataLst>
            </p:nvPr>
          </p:nvSpPr>
          <p:spPr bwMode="auto">
            <a:xfrm>
              <a:off x="4964113" y="4729163"/>
              <a:ext cx="450850" cy="585787"/>
            </a:xfrm>
            <a:custGeom>
              <a:avLst/>
              <a:gdLst>
                <a:gd name="T0" fmla="*/ 0 w 454"/>
                <a:gd name="T1" fmla="*/ 0 h 585"/>
                <a:gd name="T2" fmla="*/ 0 w 454"/>
                <a:gd name="T3" fmla="*/ 2147483647 h 585"/>
                <a:gd name="T4" fmla="*/ 2147483647 w 454"/>
                <a:gd name="T5" fmla="*/ 2147483647 h 585"/>
                <a:gd name="T6" fmla="*/ 2147483647 w 454"/>
                <a:gd name="T7" fmla="*/ 2147483647 h 585"/>
                <a:gd name="T8" fmla="*/ 0 w 454"/>
                <a:gd name="T9" fmla="*/ 0 h 585"/>
                <a:gd name="T10" fmla="*/ 0 60000 65536"/>
                <a:gd name="T11" fmla="*/ 0 60000 65536"/>
                <a:gd name="T12" fmla="*/ 0 60000 65536"/>
                <a:gd name="T13" fmla="*/ 0 60000 65536"/>
                <a:gd name="T14" fmla="*/ 0 60000 65536"/>
                <a:gd name="T15" fmla="*/ 0 w 454"/>
                <a:gd name="T16" fmla="*/ 0 h 585"/>
                <a:gd name="T17" fmla="*/ 454 w 454"/>
                <a:gd name="T18" fmla="*/ 585 h 585"/>
              </a:gdLst>
              <a:ahLst/>
              <a:cxnLst>
                <a:cxn ang="T10">
                  <a:pos x="T0" y="T1"/>
                </a:cxn>
                <a:cxn ang="T11">
                  <a:pos x="T2" y="T3"/>
                </a:cxn>
                <a:cxn ang="T12">
                  <a:pos x="T4" y="T5"/>
                </a:cxn>
                <a:cxn ang="T13">
                  <a:pos x="T6" y="T7"/>
                </a:cxn>
                <a:cxn ang="T14">
                  <a:pos x="T8" y="T9"/>
                </a:cxn>
              </a:cxnLst>
              <a:rect l="T15" t="T16" r="T17" b="T18"/>
              <a:pathLst>
                <a:path w="454" h="585">
                  <a:moveTo>
                    <a:pt x="22" y="0"/>
                  </a:moveTo>
                  <a:lnTo>
                    <a:pt x="0" y="16"/>
                  </a:lnTo>
                  <a:lnTo>
                    <a:pt x="432" y="585"/>
                  </a:lnTo>
                  <a:lnTo>
                    <a:pt x="454" y="568"/>
                  </a:lnTo>
                  <a:lnTo>
                    <a:pt x="2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8" name="Freeform 65">
              <a:extLst>
                <a:ext uri="{FF2B5EF4-FFF2-40B4-BE49-F238E27FC236}">
                  <a16:creationId xmlns:a16="http://schemas.microsoft.com/office/drawing/2014/main" id="{CD530858-A428-1DF9-6FF0-EE8261679692}"/>
                </a:ext>
              </a:extLst>
            </p:cNvPr>
            <p:cNvSpPr>
              <a:spLocks/>
            </p:cNvSpPr>
            <p:nvPr>
              <p:custDataLst>
                <p:tags r:id="rId30"/>
              </p:custDataLst>
            </p:nvPr>
          </p:nvSpPr>
          <p:spPr bwMode="auto">
            <a:xfrm>
              <a:off x="5351463" y="5268913"/>
              <a:ext cx="125412" cy="133350"/>
            </a:xfrm>
            <a:custGeom>
              <a:avLst/>
              <a:gdLst>
                <a:gd name="T0" fmla="*/ 0 w 124"/>
                <a:gd name="T1" fmla="*/ 2147483647 h 136"/>
                <a:gd name="T2" fmla="*/ 2147483647 w 124"/>
                <a:gd name="T3" fmla="*/ 2147483647 h 136"/>
                <a:gd name="T4" fmla="*/ 2147483647 w 124"/>
                <a:gd name="T5" fmla="*/ 0 h 136"/>
                <a:gd name="T6" fmla="*/ 0 w 124"/>
                <a:gd name="T7" fmla="*/ 2147483647 h 136"/>
                <a:gd name="T8" fmla="*/ 0 60000 65536"/>
                <a:gd name="T9" fmla="*/ 0 60000 65536"/>
                <a:gd name="T10" fmla="*/ 0 60000 65536"/>
                <a:gd name="T11" fmla="*/ 0 60000 65536"/>
                <a:gd name="T12" fmla="*/ 0 w 124"/>
                <a:gd name="T13" fmla="*/ 0 h 136"/>
                <a:gd name="T14" fmla="*/ 124 w 124"/>
                <a:gd name="T15" fmla="*/ 136 h 136"/>
              </a:gdLst>
              <a:ahLst/>
              <a:cxnLst>
                <a:cxn ang="T8">
                  <a:pos x="T0" y="T1"/>
                </a:cxn>
                <a:cxn ang="T9">
                  <a:pos x="T2" y="T3"/>
                </a:cxn>
                <a:cxn ang="T10">
                  <a:pos x="T4" y="T5"/>
                </a:cxn>
                <a:cxn ang="T11">
                  <a:pos x="T6" y="T7"/>
                </a:cxn>
              </a:cxnLst>
              <a:rect l="T12" t="T13" r="T14" b="T15"/>
              <a:pathLst>
                <a:path w="124" h="136">
                  <a:moveTo>
                    <a:pt x="0" y="73"/>
                  </a:moveTo>
                  <a:lnTo>
                    <a:pt x="124" y="136"/>
                  </a:lnTo>
                  <a:lnTo>
                    <a:pt x="100" y="0"/>
                  </a:lnTo>
                  <a:lnTo>
                    <a:pt x="0" y="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49" name="Oval 66">
              <a:extLst>
                <a:ext uri="{FF2B5EF4-FFF2-40B4-BE49-F238E27FC236}">
                  <a16:creationId xmlns:a16="http://schemas.microsoft.com/office/drawing/2014/main" id="{CF1A12FC-C444-279D-5C85-2D445477DAC4}"/>
                </a:ext>
              </a:extLst>
            </p:cNvPr>
            <p:cNvSpPr>
              <a:spLocks noChangeArrowheads="1"/>
            </p:cNvSpPr>
            <p:nvPr/>
          </p:nvSpPr>
          <p:spPr bwMode="auto">
            <a:xfrm>
              <a:off x="4191000" y="4240213"/>
              <a:ext cx="1006475"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50" name="Rectangle 67">
              <a:extLst>
                <a:ext uri="{FF2B5EF4-FFF2-40B4-BE49-F238E27FC236}">
                  <a16:creationId xmlns:a16="http://schemas.microsoft.com/office/drawing/2014/main" id="{3B6A4FDB-BA96-A5AD-BDBC-6CA59F2F3B27}"/>
                </a:ext>
              </a:extLst>
            </p:cNvPr>
            <p:cNvSpPr>
              <a:spLocks noChangeArrowheads="1"/>
            </p:cNvSpPr>
            <p:nvPr>
              <p:custDataLst>
                <p:tags r:id="rId31"/>
              </p:custDataLst>
            </p:nvPr>
          </p:nvSpPr>
          <p:spPr bwMode="auto">
            <a:xfrm>
              <a:off x="4519613" y="4400550"/>
              <a:ext cx="240674"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260">
                  <a:solidFill>
                    <a:srgbClr val="000000"/>
                  </a:solidFill>
                  <a:latin typeface="Times New Roman" pitchFamily="18" charset="0"/>
                  <a:ea typeface="PMingLiU" pitchFamily="18" charset="-120"/>
                </a:rPr>
                <a:t>full</a:t>
              </a:r>
              <a:endParaRPr lang="en-US" altLang="zh-TW" sz="1620">
                <a:solidFill>
                  <a:schemeClr val="tx2"/>
                </a:solidFill>
                <a:ea typeface="PMingLiU" pitchFamily="18" charset="-120"/>
              </a:endParaRPr>
            </a:p>
          </p:txBody>
        </p:sp>
        <p:sp>
          <p:nvSpPr>
            <p:cNvPr id="51" name="Rectangle 68">
              <a:extLst>
                <a:ext uri="{FF2B5EF4-FFF2-40B4-BE49-F238E27FC236}">
                  <a16:creationId xmlns:a16="http://schemas.microsoft.com/office/drawing/2014/main" id="{079C881F-1A33-C649-DA72-E4A9D62F0A57}"/>
                </a:ext>
              </a:extLst>
            </p:cNvPr>
            <p:cNvSpPr>
              <a:spLocks noChangeArrowheads="1"/>
            </p:cNvSpPr>
            <p:nvPr/>
          </p:nvSpPr>
          <p:spPr bwMode="auto">
            <a:xfrm>
              <a:off x="4746625" y="2411413"/>
              <a:ext cx="579438"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2" name="Rectangle 69">
              <a:extLst>
                <a:ext uri="{FF2B5EF4-FFF2-40B4-BE49-F238E27FC236}">
                  <a16:creationId xmlns:a16="http://schemas.microsoft.com/office/drawing/2014/main" id="{001AD8B2-2D46-6688-E739-DDD859C4D0F9}"/>
                </a:ext>
              </a:extLst>
            </p:cNvPr>
            <p:cNvSpPr>
              <a:spLocks noChangeArrowheads="1"/>
            </p:cNvSpPr>
            <p:nvPr>
              <p:custDataLst>
                <p:tags r:id="rId32"/>
              </p:custDataLst>
            </p:nvPr>
          </p:nvSpPr>
          <p:spPr bwMode="auto">
            <a:xfrm>
              <a:off x="4813300" y="2457450"/>
              <a:ext cx="352417"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delete</a:t>
              </a:r>
              <a:endParaRPr lang="en-US" altLang="zh-TW" sz="1620">
                <a:solidFill>
                  <a:schemeClr val="tx2"/>
                </a:solidFill>
                <a:ea typeface="PMingLiU" pitchFamily="18" charset="-120"/>
              </a:endParaRPr>
            </a:p>
          </p:txBody>
        </p:sp>
        <p:sp>
          <p:nvSpPr>
            <p:cNvPr id="53" name="Rectangle 70">
              <a:extLst>
                <a:ext uri="{FF2B5EF4-FFF2-40B4-BE49-F238E27FC236}">
                  <a16:creationId xmlns:a16="http://schemas.microsoft.com/office/drawing/2014/main" id="{1DF7FF87-B5A5-B958-37C4-2849C6B4D19F}"/>
                </a:ext>
              </a:extLst>
            </p:cNvPr>
            <p:cNvSpPr>
              <a:spLocks noChangeArrowheads="1"/>
            </p:cNvSpPr>
            <p:nvPr/>
          </p:nvSpPr>
          <p:spPr bwMode="auto">
            <a:xfrm>
              <a:off x="3743325" y="3906838"/>
              <a:ext cx="4889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4" name="Rectangle 71">
              <a:extLst>
                <a:ext uri="{FF2B5EF4-FFF2-40B4-BE49-F238E27FC236}">
                  <a16:creationId xmlns:a16="http://schemas.microsoft.com/office/drawing/2014/main" id="{9F3C6E66-066A-0915-11A3-95EC0F1A7647}"/>
                </a:ext>
              </a:extLst>
            </p:cNvPr>
            <p:cNvSpPr>
              <a:spLocks noChangeArrowheads="1"/>
            </p:cNvSpPr>
            <p:nvPr>
              <p:custDataLst>
                <p:tags r:id="rId33"/>
              </p:custDataLst>
            </p:nvPr>
          </p:nvSpPr>
          <p:spPr bwMode="auto">
            <a:xfrm>
              <a:off x="3811588" y="3954463"/>
              <a:ext cx="28021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55" name="Rectangle 72">
              <a:extLst>
                <a:ext uri="{FF2B5EF4-FFF2-40B4-BE49-F238E27FC236}">
                  <a16:creationId xmlns:a16="http://schemas.microsoft.com/office/drawing/2014/main" id="{16D39156-85F2-D8F2-C394-B3BE37047F86}"/>
                </a:ext>
              </a:extLst>
            </p:cNvPr>
            <p:cNvSpPr>
              <a:spLocks noChangeArrowheads="1"/>
            </p:cNvSpPr>
            <p:nvPr/>
          </p:nvSpPr>
          <p:spPr bwMode="auto">
            <a:xfrm>
              <a:off x="4525963" y="3906838"/>
              <a:ext cx="487362"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6" name="Rectangle 73">
              <a:extLst>
                <a:ext uri="{FF2B5EF4-FFF2-40B4-BE49-F238E27FC236}">
                  <a16:creationId xmlns:a16="http://schemas.microsoft.com/office/drawing/2014/main" id="{4064C973-2EB8-209F-AA6A-B3B66155747D}"/>
                </a:ext>
              </a:extLst>
            </p:cNvPr>
            <p:cNvSpPr>
              <a:spLocks noChangeArrowheads="1"/>
            </p:cNvSpPr>
            <p:nvPr>
              <p:custDataLst>
                <p:tags r:id="rId34"/>
              </p:custDataLst>
            </p:nvPr>
          </p:nvSpPr>
          <p:spPr bwMode="auto">
            <a:xfrm>
              <a:off x="4594225" y="3954463"/>
              <a:ext cx="28021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57" name="Rectangle 74">
              <a:extLst>
                <a:ext uri="{FF2B5EF4-FFF2-40B4-BE49-F238E27FC236}">
                  <a16:creationId xmlns:a16="http://schemas.microsoft.com/office/drawing/2014/main" id="{7108C283-6A65-A0E4-9E5B-C3F1FCC627AF}"/>
                </a:ext>
              </a:extLst>
            </p:cNvPr>
            <p:cNvSpPr>
              <a:spLocks noChangeArrowheads="1"/>
            </p:cNvSpPr>
            <p:nvPr/>
          </p:nvSpPr>
          <p:spPr bwMode="auto">
            <a:xfrm>
              <a:off x="5308600" y="3906838"/>
              <a:ext cx="41592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58" name="Rectangle 75">
              <a:extLst>
                <a:ext uri="{FF2B5EF4-FFF2-40B4-BE49-F238E27FC236}">
                  <a16:creationId xmlns:a16="http://schemas.microsoft.com/office/drawing/2014/main" id="{1E6CFEC7-AC70-7603-E04A-C28D224F0D08}"/>
                </a:ext>
              </a:extLst>
            </p:cNvPr>
            <p:cNvSpPr>
              <a:spLocks noChangeArrowheads="1"/>
            </p:cNvSpPr>
            <p:nvPr>
              <p:custDataLst>
                <p:tags r:id="rId35"/>
              </p:custDataLst>
            </p:nvPr>
          </p:nvSpPr>
          <p:spPr bwMode="auto">
            <a:xfrm>
              <a:off x="5376863" y="3954463"/>
              <a:ext cx="22176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sp>
          <p:nvSpPr>
            <p:cNvPr id="59" name="Rectangle 76">
              <a:extLst>
                <a:ext uri="{FF2B5EF4-FFF2-40B4-BE49-F238E27FC236}">
                  <a16:creationId xmlns:a16="http://schemas.microsoft.com/office/drawing/2014/main" id="{1E8319EE-6875-6804-BA9E-AE49723B92FC}"/>
                </a:ext>
              </a:extLst>
            </p:cNvPr>
            <p:cNvSpPr>
              <a:spLocks noChangeArrowheads="1"/>
            </p:cNvSpPr>
            <p:nvPr/>
          </p:nvSpPr>
          <p:spPr bwMode="auto">
            <a:xfrm>
              <a:off x="6035675" y="3851275"/>
              <a:ext cx="37306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0" name="Rectangle 77">
              <a:extLst>
                <a:ext uri="{FF2B5EF4-FFF2-40B4-BE49-F238E27FC236}">
                  <a16:creationId xmlns:a16="http://schemas.microsoft.com/office/drawing/2014/main" id="{2E3B2928-8B8C-3908-03EE-42B77358C193}"/>
                </a:ext>
              </a:extLst>
            </p:cNvPr>
            <p:cNvSpPr>
              <a:spLocks noChangeArrowheads="1"/>
            </p:cNvSpPr>
            <p:nvPr>
              <p:custDataLst>
                <p:tags r:id="rId36"/>
              </p:custDataLst>
            </p:nvPr>
          </p:nvSpPr>
          <p:spPr bwMode="auto">
            <a:xfrm>
              <a:off x="6100762" y="3898900"/>
              <a:ext cx="189101"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top</a:t>
              </a:r>
              <a:endParaRPr lang="en-US" altLang="zh-TW" sz="1620">
                <a:solidFill>
                  <a:schemeClr val="tx2"/>
                </a:solidFill>
                <a:ea typeface="PMingLiU" pitchFamily="18" charset="-120"/>
              </a:endParaRPr>
            </a:p>
          </p:txBody>
        </p:sp>
        <p:sp>
          <p:nvSpPr>
            <p:cNvPr id="61" name="Rectangle 78">
              <a:extLst>
                <a:ext uri="{FF2B5EF4-FFF2-40B4-BE49-F238E27FC236}">
                  <a16:creationId xmlns:a16="http://schemas.microsoft.com/office/drawing/2014/main" id="{1AFAF19D-6B05-4029-3EB8-E260E0680F2D}"/>
                </a:ext>
              </a:extLst>
            </p:cNvPr>
            <p:cNvSpPr>
              <a:spLocks noChangeArrowheads="1"/>
            </p:cNvSpPr>
            <p:nvPr/>
          </p:nvSpPr>
          <p:spPr bwMode="auto">
            <a:xfrm>
              <a:off x="3967163" y="5070475"/>
              <a:ext cx="373062"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2" name="Rectangle 79">
              <a:extLst>
                <a:ext uri="{FF2B5EF4-FFF2-40B4-BE49-F238E27FC236}">
                  <a16:creationId xmlns:a16="http://schemas.microsoft.com/office/drawing/2014/main" id="{CB130805-7C7D-E560-E8BE-E257AA053B69}"/>
                </a:ext>
              </a:extLst>
            </p:cNvPr>
            <p:cNvSpPr>
              <a:spLocks noChangeArrowheads="1"/>
            </p:cNvSpPr>
            <p:nvPr>
              <p:custDataLst>
                <p:tags r:id="rId37"/>
              </p:custDataLst>
            </p:nvPr>
          </p:nvSpPr>
          <p:spPr bwMode="auto">
            <a:xfrm>
              <a:off x="4035425" y="5118100"/>
              <a:ext cx="189101"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top</a:t>
              </a:r>
              <a:endParaRPr lang="en-US" altLang="zh-TW" sz="1620">
                <a:solidFill>
                  <a:schemeClr val="tx2"/>
                </a:solidFill>
                <a:ea typeface="PMingLiU" pitchFamily="18" charset="-120"/>
              </a:endParaRPr>
            </a:p>
          </p:txBody>
        </p:sp>
        <p:sp>
          <p:nvSpPr>
            <p:cNvPr id="63" name="Rectangle 80">
              <a:extLst>
                <a:ext uri="{FF2B5EF4-FFF2-40B4-BE49-F238E27FC236}">
                  <a16:creationId xmlns:a16="http://schemas.microsoft.com/office/drawing/2014/main" id="{12EB3424-3B13-1B0D-33B6-7A90D8245793}"/>
                </a:ext>
              </a:extLst>
            </p:cNvPr>
            <p:cNvSpPr>
              <a:spLocks noChangeArrowheads="1"/>
            </p:cNvSpPr>
            <p:nvPr/>
          </p:nvSpPr>
          <p:spPr bwMode="auto">
            <a:xfrm>
              <a:off x="4667250" y="4959350"/>
              <a:ext cx="579438"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4" name="Rectangle 81">
              <a:extLst>
                <a:ext uri="{FF2B5EF4-FFF2-40B4-BE49-F238E27FC236}">
                  <a16:creationId xmlns:a16="http://schemas.microsoft.com/office/drawing/2014/main" id="{27AE3A1C-9C56-1147-7D07-E86EE0023603}"/>
                </a:ext>
              </a:extLst>
            </p:cNvPr>
            <p:cNvSpPr>
              <a:spLocks noChangeArrowheads="1"/>
            </p:cNvSpPr>
            <p:nvPr>
              <p:custDataLst>
                <p:tags r:id="rId38"/>
              </p:custDataLst>
            </p:nvPr>
          </p:nvSpPr>
          <p:spPr bwMode="auto">
            <a:xfrm>
              <a:off x="4733925" y="5006975"/>
              <a:ext cx="28021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push</a:t>
              </a:r>
              <a:endParaRPr lang="en-US" altLang="zh-TW" sz="1620">
                <a:solidFill>
                  <a:schemeClr val="tx2"/>
                </a:solidFill>
                <a:ea typeface="PMingLiU" pitchFamily="18" charset="-120"/>
              </a:endParaRPr>
            </a:p>
          </p:txBody>
        </p:sp>
        <p:sp>
          <p:nvSpPr>
            <p:cNvPr id="65" name="Rectangle 82">
              <a:extLst>
                <a:ext uri="{FF2B5EF4-FFF2-40B4-BE49-F238E27FC236}">
                  <a16:creationId xmlns:a16="http://schemas.microsoft.com/office/drawing/2014/main" id="{EFF3DC42-51B2-EADD-0973-B0EA299F80D8}"/>
                </a:ext>
              </a:extLst>
            </p:cNvPr>
            <p:cNvSpPr>
              <a:spLocks noChangeArrowheads="1"/>
            </p:cNvSpPr>
            <p:nvPr>
              <p:custDataLst>
                <p:tags r:id="rId39"/>
              </p:custDataLst>
            </p:nvPr>
          </p:nvSpPr>
          <p:spPr bwMode="auto">
            <a:xfrm>
              <a:off x="5084763" y="5006975"/>
              <a:ext cx="73923"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080">
                  <a:solidFill>
                    <a:srgbClr val="000000"/>
                  </a:solidFill>
                  <a:latin typeface="Times New Roman" pitchFamily="18" charset="0"/>
                  <a:ea typeface="PMingLiU" pitchFamily="18" charset="-120"/>
                </a:rPr>
                <a:t>*</a:t>
              </a:r>
              <a:endParaRPr lang="zh-TW" altLang="en-US" sz="1620">
                <a:solidFill>
                  <a:schemeClr val="tx2"/>
                </a:solidFill>
                <a:ea typeface="PMingLiU" pitchFamily="18" charset="-120"/>
              </a:endParaRPr>
            </a:p>
          </p:txBody>
        </p:sp>
        <p:sp>
          <p:nvSpPr>
            <p:cNvPr id="66" name="Rectangle 83">
              <a:extLst>
                <a:ext uri="{FF2B5EF4-FFF2-40B4-BE49-F238E27FC236}">
                  <a16:creationId xmlns:a16="http://schemas.microsoft.com/office/drawing/2014/main" id="{B7DC36CA-55F1-4FBE-ECE0-89BF14B5EE2C}"/>
                </a:ext>
              </a:extLst>
            </p:cNvPr>
            <p:cNvSpPr>
              <a:spLocks noChangeArrowheads="1"/>
            </p:cNvSpPr>
            <p:nvPr/>
          </p:nvSpPr>
          <p:spPr bwMode="auto">
            <a:xfrm>
              <a:off x="5421313" y="4959350"/>
              <a:ext cx="414337"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67" name="Rectangle 84">
              <a:extLst>
                <a:ext uri="{FF2B5EF4-FFF2-40B4-BE49-F238E27FC236}">
                  <a16:creationId xmlns:a16="http://schemas.microsoft.com/office/drawing/2014/main" id="{0215249C-8E3A-E49D-0F7F-786D59EC3C16}"/>
                </a:ext>
              </a:extLst>
            </p:cNvPr>
            <p:cNvSpPr>
              <a:spLocks noChangeArrowheads="1"/>
            </p:cNvSpPr>
            <p:nvPr>
              <p:custDataLst>
                <p:tags r:id="rId40"/>
              </p:custDataLst>
            </p:nvPr>
          </p:nvSpPr>
          <p:spPr bwMode="auto">
            <a:xfrm>
              <a:off x="5487989" y="5006975"/>
              <a:ext cx="22176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grpSp>
          <p:nvGrpSpPr>
            <p:cNvPr id="68" name="Group 103">
              <a:extLst>
                <a:ext uri="{FF2B5EF4-FFF2-40B4-BE49-F238E27FC236}">
                  <a16:creationId xmlns:a16="http://schemas.microsoft.com/office/drawing/2014/main" id="{7E9484DE-8F97-E5A1-FF92-04DBC58F83B2}"/>
                </a:ext>
              </a:extLst>
            </p:cNvPr>
            <p:cNvGrpSpPr>
              <a:grpSpLocks/>
            </p:cNvGrpSpPr>
            <p:nvPr/>
          </p:nvGrpSpPr>
          <p:grpSpPr bwMode="auto">
            <a:xfrm>
              <a:off x="1454150" y="2398713"/>
              <a:ext cx="2179638" cy="623887"/>
              <a:chOff x="916" y="1615"/>
              <a:chExt cx="1373" cy="393"/>
            </a:xfrm>
          </p:grpSpPr>
          <p:grpSp>
            <p:nvGrpSpPr>
              <p:cNvPr id="99" name="Group 102">
                <a:extLst>
                  <a:ext uri="{FF2B5EF4-FFF2-40B4-BE49-F238E27FC236}">
                    <a16:creationId xmlns:a16="http://schemas.microsoft.com/office/drawing/2014/main" id="{6182D525-3F8C-2500-00C3-7A7916BEE6CE}"/>
                  </a:ext>
                </a:extLst>
              </p:cNvPr>
              <p:cNvGrpSpPr>
                <a:grpSpLocks/>
              </p:cNvGrpSpPr>
              <p:nvPr/>
            </p:nvGrpSpPr>
            <p:grpSpPr bwMode="auto">
              <a:xfrm>
                <a:off x="916" y="1615"/>
                <a:ext cx="1373" cy="393"/>
                <a:chOff x="916" y="1615"/>
                <a:chExt cx="1373" cy="393"/>
              </a:xfrm>
            </p:grpSpPr>
            <p:sp>
              <p:nvSpPr>
                <p:cNvPr id="101" name="Rectangle 25">
                  <a:extLst>
                    <a:ext uri="{FF2B5EF4-FFF2-40B4-BE49-F238E27FC236}">
                      <a16:creationId xmlns:a16="http://schemas.microsoft.com/office/drawing/2014/main" id="{53530DB5-A3B7-6CE5-E256-7D23107480A3}"/>
                    </a:ext>
                  </a:extLst>
                </p:cNvPr>
                <p:cNvSpPr>
                  <a:spLocks noChangeArrowheads="1"/>
                </p:cNvSpPr>
                <p:nvPr>
                  <p:custDataLst>
                    <p:tags r:id="rId60"/>
                  </p:custDataLst>
                </p:nvPr>
              </p:nvSpPr>
              <p:spPr bwMode="auto">
                <a:xfrm>
                  <a:off x="1910" y="1615"/>
                  <a:ext cx="140"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dirty="0">
                      <a:solidFill>
                        <a:srgbClr val="000000"/>
                      </a:solidFill>
                      <a:latin typeface="Times New Roman" pitchFamily="18" charset="0"/>
                      <a:ea typeface="PMingLiU" pitchFamily="18" charset="-120"/>
                    </a:rPr>
                    <a:t>pop</a:t>
                  </a:r>
                  <a:endParaRPr lang="en-US" altLang="zh-TW" sz="1620" dirty="0">
                    <a:solidFill>
                      <a:schemeClr val="tx2"/>
                    </a:solidFill>
                    <a:ea typeface="PMingLiU" pitchFamily="18" charset="-120"/>
                  </a:endParaRPr>
                </a:p>
              </p:txBody>
            </p:sp>
            <p:sp>
              <p:nvSpPr>
                <p:cNvPr id="102" name="Oval 87">
                  <a:extLst>
                    <a:ext uri="{FF2B5EF4-FFF2-40B4-BE49-F238E27FC236}">
                      <a16:creationId xmlns:a16="http://schemas.microsoft.com/office/drawing/2014/main" id="{0F27B950-B779-04B4-D0B2-79CA5C13986A}"/>
                    </a:ext>
                  </a:extLst>
                </p:cNvPr>
                <p:cNvSpPr>
                  <a:spLocks noChangeArrowheads="1"/>
                </p:cNvSpPr>
                <p:nvPr/>
              </p:nvSpPr>
              <p:spPr bwMode="auto">
                <a:xfrm>
                  <a:off x="916" y="1657"/>
                  <a:ext cx="634" cy="351"/>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103" name="Rectangle 88">
                  <a:extLst>
                    <a:ext uri="{FF2B5EF4-FFF2-40B4-BE49-F238E27FC236}">
                      <a16:creationId xmlns:a16="http://schemas.microsoft.com/office/drawing/2014/main" id="{BFF74D0D-F527-32B4-9B33-41C64126D44E}"/>
                    </a:ext>
                  </a:extLst>
                </p:cNvPr>
                <p:cNvSpPr>
                  <a:spLocks noChangeArrowheads="1"/>
                </p:cNvSpPr>
                <p:nvPr>
                  <p:custDataLst>
                    <p:tags r:id="rId61"/>
                  </p:custDataLst>
                </p:nvPr>
              </p:nvSpPr>
              <p:spPr bwMode="auto">
                <a:xfrm>
                  <a:off x="967" y="1759"/>
                  <a:ext cx="445"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ERROR</a:t>
                  </a:r>
                  <a:endParaRPr lang="en-US" altLang="zh-TW" sz="1620">
                    <a:solidFill>
                      <a:schemeClr val="tx2"/>
                    </a:solidFill>
                    <a:ea typeface="PMingLiU" pitchFamily="18" charset="-120"/>
                  </a:endParaRPr>
                </a:p>
              </p:txBody>
            </p:sp>
            <p:sp>
              <p:nvSpPr>
                <p:cNvPr id="104" name="Freeform 89">
                  <a:extLst>
                    <a:ext uri="{FF2B5EF4-FFF2-40B4-BE49-F238E27FC236}">
                      <a16:creationId xmlns:a16="http://schemas.microsoft.com/office/drawing/2014/main" id="{7E56C78C-8101-78C9-01C0-1A20C293D4C8}"/>
                    </a:ext>
                  </a:extLst>
                </p:cNvPr>
                <p:cNvSpPr>
                  <a:spLocks/>
                </p:cNvSpPr>
                <p:nvPr>
                  <p:custDataLst>
                    <p:tags r:id="rId62"/>
                  </p:custDataLst>
                </p:nvPr>
              </p:nvSpPr>
              <p:spPr bwMode="auto">
                <a:xfrm>
                  <a:off x="1624" y="1685"/>
                  <a:ext cx="665" cy="142"/>
                </a:xfrm>
                <a:custGeom>
                  <a:avLst/>
                  <a:gdLst>
                    <a:gd name="T0" fmla="*/ 1 w 1060"/>
                    <a:gd name="T1" fmla="*/ 1 h 225"/>
                    <a:gd name="T2" fmla="*/ 1 w 1060"/>
                    <a:gd name="T3" fmla="*/ 0 h 225"/>
                    <a:gd name="T4" fmla="*/ 0 w 1060"/>
                    <a:gd name="T5" fmla="*/ 1 h 225"/>
                    <a:gd name="T6" fmla="*/ 0 w 1060"/>
                    <a:gd name="T7" fmla="*/ 1 h 225"/>
                    <a:gd name="T8" fmla="*/ 1 w 1060"/>
                    <a:gd name="T9" fmla="*/ 1 h 225"/>
                    <a:gd name="T10" fmla="*/ 0 60000 65536"/>
                    <a:gd name="T11" fmla="*/ 0 60000 65536"/>
                    <a:gd name="T12" fmla="*/ 0 60000 65536"/>
                    <a:gd name="T13" fmla="*/ 0 60000 65536"/>
                    <a:gd name="T14" fmla="*/ 0 60000 65536"/>
                    <a:gd name="T15" fmla="*/ 0 w 1060"/>
                    <a:gd name="T16" fmla="*/ 0 h 225"/>
                    <a:gd name="T17" fmla="*/ 1060 w 1060"/>
                    <a:gd name="T18" fmla="*/ 225 h 225"/>
                  </a:gdLst>
                  <a:ahLst/>
                  <a:cxnLst>
                    <a:cxn ang="T10">
                      <a:pos x="T0" y="T1"/>
                    </a:cxn>
                    <a:cxn ang="T11">
                      <a:pos x="T2" y="T3"/>
                    </a:cxn>
                    <a:cxn ang="T12">
                      <a:pos x="T4" y="T5"/>
                    </a:cxn>
                    <a:cxn ang="T13">
                      <a:pos x="T6" y="T7"/>
                    </a:cxn>
                    <a:cxn ang="T14">
                      <a:pos x="T8" y="T9"/>
                    </a:cxn>
                  </a:cxnLst>
                  <a:rect l="T15" t="T16" r="T17" b="T18"/>
                  <a:pathLst>
                    <a:path w="1060" h="225">
                      <a:moveTo>
                        <a:pt x="1060" y="26"/>
                      </a:moveTo>
                      <a:lnTo>
                        <a:pt x="1055" y="0"/>
                      </a:lnTo>
                      <a:lnTo>
                        <a:pt x="0" y="199"/>
                      </a:lnTo>
                      <a:lnTo>
                        <a:pt x="5" y="225"/>
                      </a:lnTo>
                      <a:lnTo>
                        <a:pt x="1060"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sp>
            <p:nvSpPr>
              <p:cNvPr id="100" name="Freeform 90">
                <a:extLst>
                  <a:ext uri="{FF2B5EF4-FFF2-40B4-BE49-F238E27FC236}">
                    <a16:creationId xmlns:a16="http://schemas.microsoft.com/office/drawing/2014/main" id="{79E26484-0757-8493-42C0-2516F5CA1986}"/>
                  </a:ext>
                </a:extLst>
              </p:cNvPr>
              <p:cNvSpPr>
                <a:spLocks/>
              </p:cNvSpPr>
              <p:nvPr>
                <p:custDataLst>
                  <p:tags r:id="rId59"/>
                </p:custDataLst>
              </p:nvPr>
            </p:nvSpPr>
            <p:spPr bwMode="auto">
              <a:xfrm>
                <a:off x="1550" y="1779"/>
                <a:ext cx="84" cy="77"/>
              </a:xfrm>
              <a:custGeom>
                <a:avLst/>
                <a:gdLst>
                  <a:gd name="T0" fmla="*/ 1 w 134"/>
                  <a:gd name="T1" fmla="*/ 0 h 121"/>
                  <a:gd name="T2" fmla="*/ 0 w 134"/>
                  <a:gd name="T3" fmla="*/ 1 h 121"/>
                  <a:gd name="T4" fmla="*/ 1 w 134"/>
                  <a:gd name="T5" fmla="*/ 1 h 121"/>
                  <a:gd name="T6" fmla="*/ 1 w 134"/>
                  <a:gd name="T7" fmla="*/ 0 h 121"/>
                  <a:gd name="T8" fmla="*/ 0 60000 65536"/>
                  <a:gd name="T9" fmla="*/ 0 60000 65536"/>
                  <a:gd name="T10" fmla="*/ 0 60000 65536"/>
                  <a:gd name="T11" fmla="*/ 0 60000 65536"/>
                  <a:gd name="T12" fmla="*/ 0 w 134"/>
                  <a:gd name="T13" fmla="*/ 0 h 121"/>
                  <a:gd name="T14" fmla="*/ 134 w 134"/>
                  <a:gd name="T15" fmla="*/ 121 h 121"/>
                </a:gdLst>
                <a:ahLst/>
                <a:cxnLst>
                  <a:cxn ang="T8">
                    <a:pos x="T0" y="T1"/>
                  </a:cxn>
                  <a:cxn ang="T9">
                    <a:pos x="T2" y="T3"/>
                  </a:cxn>
                  <a:cxn ang="T10">
                    <a:pos x="T4" y="T5"/>
                  </a:cxn>
                  <a:cxn ang="T11">
                    <a:pos x="T6" y="T7"/>
                  </a:cxn>
                </a:cxnLst>
                <a:rect l="T12" t="T13" r="T14" b="T15"/>
                <a:pathLst>
                  <a:path w="134" h="121">
                    <a:moveTo>
                      <a:pt x="111" y="0"/>
                    </a:moveTo>
                    <a:lnTo>
                      <a:pt x="0" y="84"/>
                    </a:lnTo>
                    <a:lnTo>
                      <a:pt x="134" y="121"/>
                    </a:lnTo>
                    <a:lnTo>
                      <a:pt x="1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sp>
          <p:nvSpPr>
            <p:cNvPr id="69" name="Rectangle 93">
              <a:extLst>
                <a:ext uri="{FF2B5EF4-FFF2-40B4-BE49-F238E27FC236}">
                  <a16:creationId xmlns:a16="http://schemas.microsoft.com/office/drawing/2014/main" id="{0A5BC653-CD5A-3B37-C651-FFED374B0BFE}"/>
                </a:ext>
              </a:extLst>
            </p:cNvPr>
            <p:cNvSpPr>
              <a:spLocks noChangeArrowheads="1"/>
            </p:cNvSpPr>
            <p:nvPr/>
          </p:nvSpPr>
          <p:spPr bwMode="auto">
            <a:xfrm>
              <a:off x="3016250" y="3851275"/>
              <a:ext cx="41751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70" name="Rectangle 94">
              <a:extLst>
                <a:ext uri="{FF2B5EF4-FFF2-40B4-BE49-F238E27FC236}">
                  <a16:creationId xmlns:a16="http://schemas.microsoft.com/office/drawing/2014/main" id="{D73F2FFC-04EA-322E-EA48-EDC9B97BF33B}"/>
                </a:ext>
              </a:extLst>
            </p:cNvPr>
            <p:cNvSpPr>
              <a:spLocks noChangeArrowheads="1"/>
            </p:cNvSpPr>
            <p:nvPr>
              <p:custDataLst>
                <p:tags r:id="rId41"/>
              </p:custDataLst>
            </p:nvPr>
          </p:nvSpPr>
          <p:spPr bwMode="auto">
            <a:xfrm>
              <a:off x="3084513" y="3898900"/>
              <a:ext cx="221765" cy="198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pop</a:t>
              </a:r>
              <a:endParaRPr lang="en-US" altLang="zh-TW" sz="1620">
                <a:solidFill>
                  <a:schemeClr val="tx2"/>
                </a:solidFill>
                <a:ea typeface="PMingLiU" pitchFamily="18" charset="-120"/>
              </a:endParaRPr>
            </a:p>
          </p:txBody>
        </p:sp>
        <p:sp>
          <p:nvSpPr>
            <p:cNvPr id="71" name="Rectangle 95">
              <a:extLst>
                <a:ext uri="{FF2B5EF4-FFF2-40B4-BE49-F238E27FC236}">
                  <a16:creationId xmlns:a16="http://schemas.microsoft.com/office/drawing/2014/main" id="{BEF15D1E-003E-4EE5-8062-4A6BF4CA4C82}"/>
                </a:ext>
              </a:extLst>
            </p:cNvPr>
            <p:cNvSpPr>
              <a:spLocks noChangeArrowheads="1"/>
            </p:cNvSpPr>
            <p:nvPr/>
          </p:nvSpPr>
          <p:spPr bwMode="auto">
            <a:xfrm>
              <a:off x="3297238" y="2908300"/>
              <a:ext cx="37465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grpSp>
          <p:nvGrpSpPr>
            <p:cNvPr id="72" name="Group 105">
              <a:extLst>
                <a:ext uri="{FF2B5EF4-FFF2-40B4-BE49-F238E27FC236}">
                  <a16:creationId xmlns:a16="http://schemas.microsoft.com/office/drawing/2014/main" id="{9C5C7EF8-0ED5-100D-C54C-1C741F826C86}"/>
                </a:ext>
              </a:extLst>
            </p:cNvPr>
            <p:cNvGrpSpPr>
              <a:grpSpLocks/>
            </p:cNvGrpSpPr>
            <p:nvPr/>
          </p:nvGrpSpPr>
          <p:grpSpPr bwMode="auto">
            <a:xfrm>
              <a:off x="1789113" y="2678113"/>
              <a:ext cx="1906587" cy="1009650"/>
              <a:chOff x="1127" y="1791"/>
              <a:chExt cx="1201" cy="636"/>
            </a:xfrm>
          </p:grpSpPr>
          <p:sp>
            <p:nvSpPr>
              <p:cNvPr id="94" name="Oval 85">
                <a:extLst>
                  <a:ext uri="{FF2B5EF4-FFF2-40B4-BE49-F238E27FC236}">
                    <a16:creationId xmlns:a16="http://schemas.microsoft.com/office/drawing/2014/main" id="{E87EBF3C-D905-7D51-F3A2-EEB8B4582015}"/>
                  </a:ext>
                </a:extLst>
              </p:cNvPr>
              <p:cNvSpPr>
                <a:spLocks noChangeArrowheads="1"/>
              </p:cNvSpPr>
              <p:nvPr/>
            </p:nvSpPr>
            <p:spPr bwMode="auto">
              <a:xfrm>
                <a:off x="1127" y="2076"/>
                <a:ext cx="634" cy="351"/>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95" name="Rectangle 86">
                <a:extLst>
                  <a:ext uri="{FF2B5EF4-FFF2-40B4-BE49-F238E27FC236}">
                    <a16:creationId xmlns:a16="http://schemas.microsoft.com/office/drawing/2014/main" id="{37354983-D504-A605-F297-177158C46961}"/>
                  </a:ext>
                </a:extLst>
              </p:cNvPr>
              <p:cNvSpPr>
                <a:spLocks noChangeArrowheads="1"/>
              </p:cNvSpPr>
              <p:nvPr>
                <p:custDataLst>
                  <p:tags r:id="rId55"/>
                </p:custDataLst>
              </p:nvPr>
            </p:nvSpPr>
            <p:spPr bwMode="auto">
              <a:xfrm>
                <a:off x="1179" y="2178"/>
                <a:ext cx="445"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ERROR</a:t>
                </a:r>
              </a:p>
            </p:txBody>
          </p:sp>
          <p:sp>
            <p:nvSpPr>
              <p:cNvPr id="96" name="Freeform 91">
                <a:extLst>
                  <a:ext uri="{FF2B5EF4-FFF2-40B4-BE49-F238E27FC236}">
                    <a16:creationId xmlns:a16="http://schemas.microsoft.com/office/drawing/2014/main" id="{32E11043-7CBE-8E2B-C4B3-34BB2DBF816D}"/>
                  </a:ext>
                </a:extLst>
              </p:cNvPr>
              <p:cNvSpPr>
                <a:spLocks/>
              </p:cNvSpPr>
              <p:nvPr>
                <p:custDataLst>
                  <p:tags r:id="rId56"/>
                </p:custDataLst>
              </p:nvPr>
            </p:nvSpPr>
            <p:spPr bwMode="auto">
              <a:xfrm>
                <a:off x="1816" y="1791"/>
                <a:ext cx="512" cy="387"/>
              </a:xfrm>
              <a:custGeom>
                <a:avLst/>
                <a:gdLst>
                  <a:gd name="T0" fmla="*/ 1 w 814"/>
                  <a:gd name="T1" fmla="*/ 0 h 617"/>
                  <a:gd name="T2" fmla="*/ 1 w 814"/>
                  <a:gd name="T3" fmla="*/ 0 h 617"/>
                  <a:gd name="T4" fmla="*/ 0 w 814"/>
                  <a:gd name="T5" fmla="*/ 1 h 617"/>
                  <a:gd name="T6" fmla="*/ 1 w 814"/>
                  <a:gd name="T7" fmla="*/ 1 h 617"/>
                  <a:gd name="T8" fmla="*/ 1 w 814"/>
                  <a:gd name="T9" fmla="*/ 0 h 617"/>
                  <a:gd name="T10" fmla="*/ 0 60000 65536"/>
                  <a:gd name="T11" fmla="*/ 0 60000 65536"/>
                  <a:gd name="T12" fmla="*/ 0 60000 65536"/>
                  <a:gd name="T13" fmla="*/ 0 60000 65536"/>
                  <a:gd name="T14" fmla="*/ 0 60000 65536"/>
                  <a:gd name="T15" fmla="*/ 0 w 814"/>
                  <a:gd name="T16" fmla="*/ 0 h 617"/>
                  <a:gd name="T17" fmla="*/ 814 w 814"/>
                  <a:gd name="T18" fmla="*/ 617 h 617"/>
                </a:gdLst>
                <a:ahLst/>
                <a:cxnLst>
                  <a:cxn ang="T10">
                    <a:pos x="T0" y="T1"/>
                  </a:cxn>
                  <a:cxn ang="T11">
                    <a:pos x="T2" y="T3"/>
                  </a:cxn>
                  <a:cxn ang="T12">
                    <a:pos x="T4" y="T5"/>
                  </a:cxn>
                  <a:cxn ang="T13">
                    <a:pos x="T6" y="T7"/>
                  </a:cxn>
                  <a:cxn ang="T14">
                    <a:pos x="T8" y="T9"/>
                  </a:cxn>
                </a:cxnLst>
                <a:rect l="T15" t="T16" r="T17" b="T18"/>
                <a:pathLst>
                  <a:path w="814" h="617">
                    <a:moveTo>
                      <a:pt x="814" y="22"/>
                    </a:moveTo>
                    <a:lnTo>
                      <a:pt x="797" y="0"/>
                    </a:lnTo>
                    <a:lnTo>
                      <a:pt x="0" y="595"/>
                    </a:lnTo>
                    <a:lnTo>
                      <a:pt x="16" y="617"/>
                    </a:lnTo>
                    <a:lnTo>
                      <a:pt x="814" y="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97" name="Freeform 92">
                <a:extLst>
                  <a:ext uri="{FF2B5EF4-FFF2-40B4-BE49-F238E27FC236}">
                    <a16:creationId xmlns:a16="http://schemas.microsoft.com/office/drawing/2014/main" id="{B98D56C1-D5E0-9698-AB39-7D3CA2793E8E}"/>
                  </a:ext>
                </a:extLst>
              </p:cNvPr>
              <p:cNvSpPr>
                <a:spLocks/>
              </p:cNvSpPr>
              <p:nvPr>
                <p:custDataLst>
                  <p:tags r:id="rId57"/>
                </p:custDataLst>
              </p:nvPr>
            </p:nvSpPr>
            <p:spPr bwMode="auto">
              <a:xfrm>
                <a:off x="1761" y="2139"/>
                <a:ext cx="85" cy="77"/>
              </a:xfrm>
              <a:custGeom>
                <a:avLst/>
                <a:gdLst>
                  <a:gd name="T0" fmla="*/ 1 w 136"/>
                  <a:gd name="T1" fmla="*/ 0 h 124"/>
                  <a:gd name="T2" fmla="*/ 0 w 136"/>
                  <a:gd name="T3" fmla="*/ 1 h 124"/>
                  <a:gd name="T4" fmla="*/ 1 w 136"/>
                  <a:gd name="T5" fmla="*/ 1 h 124"/>
                  <a:gd name="T6" fmla="*/ 1 w 136"/>
                  <a:gd name="T7" fmla="*/ 0 h 124"/>
                  <a:gd name="T8" fmla="*/ 0 60000 65536"/>
                  <a:gd name="T9" fmla="*/ 0 60000 65536"/>
                  <a:gd name="T10" fmla="*/ 0 60000 65536"/>
                  <a:gd name="T11" fmla="*/ 0 60000 65536"/>
                  <a:gd name="T12" fmla="*/ 0 w 136"/>
                  <a:gd name="T13" fmla="*/ 0 h 124"/>
                  <a:gd name="T14" fmla="*/ 136 w 136"/>
                  <a:gd name="T15" fmla="*/ 124 h 124"/>
                </a:gdLst>
                <a:ahLst/>
                <a:cxnLst>
                  <a:cxn ang="T8">
                    <a:pos x="T0" y="T1"/>
                  </a:cxn>
                  <a:cxn ang="T9">
                    <a:pos x="T2" y="T3"/>
                  </a:cxn>
                  <a:cxn ang="T10">
                    <a:pos x="T4" y="T5"/>
                  </a:cxn>
                  <a:cxn ang="T11">
                    <a:pos x="T6" y="T7"/>
                  </a:cxn>
                </a:cxnLst>
                <a:rect l="T12" t="T13" r="T14" b="T15"/>
                <a:pathLst>
                  <a:path w="136" h="124">
                    <a:moveTo>
                      <a:pt x="63" y="0"/>
                    </a:moveTo>
                    <a:lnTo>
                      <a:pt x="0" y="124"/>
                    </a:lnTo>
                    <a:lnTo>
                      <a:pt x="136" y="100"/>
                    </a:lnTo>
                    <a:lnTo>
                      <a:pt x="6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98" name="Rectangle 96">
                <a:extLst>
                  <a:ext uri="{FF2B5EF4-FFF2-40B4-BE49-F238E27FC236}">
                    <a16:creationId xmlns:a16="http://schemas.microsoft.com/office/drawing/2014/main" id="{1C8EFED2-41B3-C72B-D0D3-57E33167415E}"/>
                  </a:ext>
                </a:extLst>
              </p:cNvPr>
              <p:cNvSpPr>
                <a:spLocks noChangeArrowheads="1"/>
              </p:cNvSpPr>
              <p:nvPr>
                <p:custDataLst>
                  <p:tags r:id="rId58"/>
                </p:custDataLst>
              </p:nvPr>
            </p:nvSpPr>
            <p:spPr bwMode="auto">
              <a:xfrm>
                <a:off x="2119" y="1967"/>
                <a:ext cx="119"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top</a:t>
                </a:r>
                <a:endParaRPr lang="en-US" altLang="zh-TW" sz="1620">
                  <a:solidFill>
                    <a:schemeClr val="tx2"/>
                  </a:solidFill>
                  <a:ea typeface="PMingLiU" pitchFamily="18" charset="-120"/>
                </a:endParaRPr>
              </a:p>
            </p:txBody>
          </p:sp>
        </p:grpSp>
        <p:sp>
          <p:nvSpPr>
            <p:cNvPr id="73" name="Rectangle 99">
              <a:extLst>
                <a:ext uri="{FF2B5EF4-FFF2-40B4-BE49-F238E27FC236}">
                  <a16:creationId xmlns:a16="http://schemas.microsoft.com/office/drawing/2014/main" id="{98744320-6704-DC11-5F14-CA482D10B6DF}"/>
                </a:ext>
              </a:extLst>
            </p:cNvPr>
            <p:cNvSpPr>
              <a:spLocks noChangeArrowheads="1"/>
            </p:cNvSpPr>
            <p:nvPr/>
          </p:nvSpPr>
          <p:spPr bwMode="auto">
            <a:xfrm>
              <a:off x="5756275" y="3395663"/>
              <a:ext cx="579438"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grpSp>
          <p:nvGrpSpPr>
            <p:cNvPr id="74" name="Group 107">
              <a:extLst>
                <a:ext uri="{FF2B5EF4-FFF2-40B4-BE49-F238E27FC236}">
                  <a16:creationId xmlns:a16="http://schemas.microsoft.com/office/drawing/2014/main" id="{9F68841B-D297-6831-A10C-8B553D720230}"/>
                </a:ext>
              </a:extLst>
            </p:cNvPr>
            <p:cNvGrpSpPr>
              <a:grpSpLocks/>
            </p:cNvGrpSpPr>
            <p:nvPr/>
          </p:nvGrpSpPr>
          <p:grpSpPr bwMode="auto">
            <a:xfrm>
              <a:off x="4635500" y="3443288"/>
              <a:ext cx="3132138" cy="687387"/>
              <a:chOff x="2920" y="2273"/>
              <a:chExt cx="1973" cy="433"/>
            </a:xfrm>
          </p:grpSpPr>
          <p:sp>
            <p:nvSpPr>
              <p:cNvPr id="89" name="Freeform 54">
                <a:extLst>
                  <a:ext uri="{FF2B5EF4-FFF2-40B4-BE49-F238E27FC236}">
                    <a16:creationId xmlns:a16="http://schemas.microsoft.com/office/drawing/2014/main" id="{2E3ED6A2-A32A-A0A4-72B6-11107B31663E}"/>
                  </a:ext>
                </a:extLst>
              </p:cNvPr>
              <p:cNvSpPr>
                <a:spLocks/>
              </p:cNvSpPr>
              <p:nvPr>
                <p:custDataLst>
                  <p:tags r:id="rId51"/>
                </p:custDataLst>
              </p:nvPr>
            </p:nvSpPr>
            <p:spPr bwMode="auto">
              <a:xfrm>
                <a:off x="2920" y="2278"/>
                <a:ext cx="1264" cy="247"/>
              </a:xfrm>
              <a:custGeom>
                <a:avLst/>
                <a:gdLst>
                  <a:gd name="T0" fmla="*/ 0 w 2011"/>
                  <a:gd name="T1" fmla="*/ 0 h 393"/>
                  <a:gd name="T2" fmla="*/ 0 w 2011"/>
                  <a:gd name="T3" fmla="*/ 0 h 393"/>
                  <a:gd name="T4" fmla="*/ 1 w 2011"/>
                  <a:gd name="T5" fmla="*/ 1 h 393"/>
                  <a:gd name="T6" fmla="*/ 1 w 2011"/>
                  <a:gd name="T7" fmla="*/ 1 h 393"/>
                  <a:gd name="T8" fmla="*/ 0 w 2011"/>
                  <a:gd name="T9" fmla="*/ 0 h 393"/>
                  <a:gd name="T10" fmla="*/ 0 60000 65536"/>
                  <a:gd name="T11" fmla="*/ 0 60000 65536"/>
                  <a:gd name="T12" fmla="*/ 0 60000 65536"/>
                  <a:gd name="T13" fmla="*/ 0 60000 65536"/>
                  <a:gd name="T14" fmla="*/ 0 60000 65536"/>
                  <a:gd name="T15" fmla="*/ 0 w 2011"/>
                  <a:gd name="T16" fmla="*/ 0 h 393"/>
                  <a:gd name="T17" fmla="*/ 2011 w 2011"/>
                  <a:gd name="T18" fmla="*/ 393 h 393"/>
                </a:gdLst>
                <a:ahLst/>
                <a:cxnLst>
                  <a:cxn ang="T10">
                    <a:pos x="T0" y="T1"/>
                  </a:cxn>
                  <a:cxn ang="T11">
                    <a:pos x="T2" y="T3"/>
                  </a:cxn>
                  <a:cxn ang="T12">
                    <a:pos x="T4" y="T5"/>
                  </a:cxn>
                  <a:cxn ang="T13">
                    <a:pos x="T6" y="T7"/>
                  </a:cxn>
                  <a:cxn ang="T14">
                    <a:pos x="T8" y="T9"/>
                  </a:cxn>
                </a:cxnLst>
                <a:rect l="T15" t="T16" r="T17" b="T18"/>
                <a:pathLst>
                  <a:path w="2011" h="393">
                    <a:moveTo>
                      <a:pt x="4" y="0"/>
                    </a:moveTo>
                    <a:lnTo>
                      <a:pt x="0" y="27"/>
                    </a:lnTo>
                    <a:lnTo>
                      <a:pt x="2006" y="393"/>
                    </a:lnTo>
                    <a:lnTo>
                      <a:pt x="2011" y="367"/>
                    </a:lnTo>
                    <a:lnTo>
                      <a:pt x="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90" name="Freeform 55">
                <a:extLst>
                  <a:ext uri="{FF2B5EF4-FFF2-40B4-BE49-F238E27FC236}">
                    <a16:creationId xmlns:a16="http://schemas.microsoft.com/office/drawing/2014/main" id="{6853EA0E-D625-051E-E85A-77858695E115}"/>
                  </a:ext>
                </a:extLst>
              </p:cNvPr>
              <p:cNvSpPr>
                <a:spLocks/>
              </p:cNvSpPr>
              <p:nvPr>
                <p:custDataLst>
                  <p:tags r:id="rId52"/>
                </p:custDataLst>
              </p:nvPr>
            </p:nvSpPr>
            <p:spPr bwMode="auto">
              <a:xfrm>
                <a:off x="4174" y="2478"/>
                <a:ext cx="84" cy="77"/>
              </a:xfrm>
              <a:custGeom>
                <a:avLst/>
                <a:gdLst>
                  <a:gd name="T0" fmla="*/ 0 w 134"/>
                  <a:gd name="T1" fmla="*/ 1 h 122"/>
                  <a:gd name="T2" fmla="*/ 1 w 134"/>
                  <a:gd name="T3" fmla="*/ 1 h 122"/>
                  <a:gd name="T4" fmla="*/ 1 w 134"/>
                  <a:gd name="T5" fmla="*/ 0 h 122"/>
                  <a:gd name="T6" fmla="*/ 0 w 134"/>
                  <a:gd name="T7" fmla="*/ 1 h 122"/>
                  <a:gd name="T8" fmla="*/ 0 60000 65536"/>
                  <a:gd name="T9" fmla="*/ 0 60000 65536"/>
                  <a:gd name="T10" fmla="*/ 0 60000 65536"/>
                  <a:gd name="T11" fmla="*/ 0 60000 65536"/>
                  <a:gd name="T12" fmla="*/ 0 w 134"/>
                  <a:gd name="T13" fmla="*/ 0 h 122"/>
                  <a:gd name="T14" fmla="*/ 134 w 134"/>
                  <a:gd name="T15" fmla="*/ 122 h 122"/>
                </a:gdLst>
                <a:ahLst/>
                <a:cxnLst>
                  <a:cxn ang="T8">
                    <a:pos x="T0" y="T1"/>
                  </a:cxn>
                  <a:cxn ang="T9">
                    <a:pos x="T2" y="T3"/>
                  </a:cxn>
                  <a:cxn ang="T10">
                    <a:pos x="T4" y="T5"/>
                  </a:cxn>
                  <a:cxn ang="T11">
                    <a:pos x="T6" y="T7"/>
                  </a:cxn>
                </a:cxnLst>
                <a:rect l="T12" t="T13" r="T14" b="T15"/>
                <a:pathLst>
                  <a:path w="134" h="122">
                    <a:moveTo>
                      <a:pt x="0" y="122"/>
                    </a:moveTo>
                    <a:lnTo>
                      <a:pt x="134" y="83"/>
                    </a:lnTo>
                    <a:lnTo>
                      <a:pt x="22" y="0"/>
                    </a:lnTo>
                    <a:lnTo>
                      <a:pt x="0" y="1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91" name="Oval 97">
                <a:extLst>
                  <a:ext uri="{FF2B5EF4-FFF2-40B4-BE49-F238E27FC236}">
                    <a16:creationId xmlns:a16="http://schemas.microsoft.com/office/drawing/2014/main" id="{D850EB11-1C89-67FE-6979-8CEFB14E32A4}"/>
                  </a:ext>
                </a:extLst>
              </p:cNvPr>
              <p:cNvSpPr>
                <a:spLocks noChangeArrowheads="1"/>
              </p:cNvSpPr>
              <p:nvPr/>
            </p:nvSpPr>
            <p:spPr bwMode="auto">
              <a:xfrm>
                <a:off x="4258" y="2355"/>
                <a:ext cx="635" cy="351"/>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92" name="Rectangle 98">
                <a:extLst>
                  <a:ext uri="{FF2B5EF4-FFF2-40B4-BE49-F238E27FC236}">
                    <a16:creationId xmlns:a16="http://schemas.microsoft.com/office/drawing/2014/main" id="{8DE282A8-0725-AF68-3650-4152C4C4C7DF}"/>
                  </a:ext>
                </a:extLst>
              </p:cNvPr>
              <p:cNvSpPr>
                <a:spLocks noChangeArrowheads="1"/>
              </p:cNvSpPr>
              <p:nvPr>
                <p:custDataLst>
                  <p:tags r:id="rId53"/>
                </p:custDataLst>
              </p:nvPr>
            </p:nvSpPr>
            <p:spPr bwMode="auto">
              <a:xfrm>
                <a:off x="4310" y="2457"/>
                <a:ext cx="445"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ERROR</a:t>
                </a:r>
                <a:endParaRPr lang="en-US" altLang="zh-TW" sz="1620">
                  <a:solidFill>
                    <a:schemeClr val="tx2"/>
                  </a:solidFill>
                  <a:ea typeface="PMingLiU" pitchFamily="18" charset="-120"/>
                </a:endParaRPr>
              </a:p>
            </p:txBody>
          </p:sp>
          <p:sp>
            <p:nvSpPr>
              <p:cNvPr id="93" name="Rectangle 100">
                <a:extLst>
                  <a:ext uri="{FF2B5EF4-FFF2-40B4-BE49-F238E27FC236}">
                    <a16:creationId xmlns:a16="http://schemas.microsoft.com/office/drawing/2014/main" id="{6795FDC6-ED27-755D-FBB2-FC5401A5B731}"/>
                  </a:ext>
                </a:extLst>
              </p:cNvPr>
              <p:cNvSpPr>
                <a:spLocks noChangeArrowheads="1"/>
              </p:cNvSpPr>
              <p:nvPr>
                <p:custDataLst>
                  <p:tags r:id="rId54"/>
                </p:custDataLst>
              </p:nvPr>
            </p:nvSpPr>
            <p:spPr bwMode="auto">
              <a:xfrm>
                <a:off x="3667" y="2273"/>
                <a:ext cx="222"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delete</a:t>
                </a:r>
                <a:endParaRPr lang="en-US" altLang="zh-TW" sz="1620">
                  <a:solidFill>
                    <a:schemeClr val="tx2"/>
                  </a:solidFill>
                  <a:ea typeface="PMingLiU" pitchFamily="18" charset="-120"/>
                </a:endParaRPr>
              </a:p>
            </p:txBody>
          </p:sp>
        </p:grpSp>
        <p:sp>
          <p:nvSpPr>
            <p:cNvPr id="75" name="Freeform 101">
              <a:extLst>
                <a:ext uri="{FF2B5EF4-FFF2-40B4-BE49-F238E27FC236}">
                  <a16:creationId xmlns:a16="http://schemas.microsoft.com/office/drawing/2014/main" id="{00EF6FE4-9C50-18EB-2658-7283B5B6F282}"/>
                </a:ext>
              </a:extLst>
            </p:cNvPr>
            <p:cNvSpPr>
              <a:spLocks/>
            </p:cNvSpPr>
            <p:nvPr>
              <p:custDataLst>
                <p:tags r:id="rId42"/>
              </p:custDataLst>
            </p:nvPr>
          </p:nvSpPr>
          <p:spPr bwMode="auto">
            <a:xfrm>
              <a:off x="4578350" y="3562350"/>
              <a:ext cx="2071688" cy="760413"/>
            </a:xfrm>
            <a:custGeom>
              <a:avLst/>
              <a:gdLst>
                <a:gd name="T0" fmla="*/ 0 w 2077"/>
                <a:gd name="T1" fmla="*/ 0 h 761"/>
                <a:gd name="T2" fmla="*/ 0 w 2077"/>
                <a:gd name="T3" fmla="*/ 2147483647 h 761"/>
                <a:gd name="T4" fmla="*/ 2147483647 w 2077"/>
                <a:gd name="T5" fmla="*/ 2147483647 h 761"/>
                <a:gd name="T6" fmla="*/ 2147483647 w 2077"/>
                <a:gd name="T7" fmla="*/ 2147483647 h 761"/>
                <a:gd name="T8" fmla="*/ 0 w 2077"/>
                <a:gd name="T9" fmla="*/ 0 h 761"/>
                <a:gd name="T10" fmla="*/ 0 60000 65536"/>
                <a:gd name="T11" fmla="*/ 0 60000 65536"/>
                <a:gd name="T12" fmla="*/ 0 60000 65536"/>
                <a:gd name="T13" fmla="*/ 0 60000 65536"/>
                <a:gd name="T14" fmla="*/ 0 60000 65536"/>
                <a:gd name="T15" fmla="*/ 0 w 2077"/>
                <a:gd name="T16" fmla="*/ 0 h 761"/>
                <a:gd name="T17" fmla="*/ 2077 w 2077"/>
                <a:gd name="T18" fmla="*/ 761 h 761"/>
              </a:gdLst>
              <a:ahLst/>
              <a:cxnLst>
                <a:cxn ang="T10">
                  <a:pos x="T0" y="T1"/>
                </a:cxn>
                <a:cxn ang="T11">
                  <a:pos x="T2" y="T3"/>
                </a:cxn>
                <a:cxn ang="T12">
                  <a:pos x="T4" y="T5"/>
                </a:cxn>
                <a:cxn ang="T13">
                  <a:pos x="T6" y="T7"/>
                </a:cxn>
                <a:cxn ang="T14">
                  <a:pos x="T8" y="T9"/>
                </a:cxn>
              </a:cxnLst>
              <a:rect l="T15" t="T16" r="T17" b="T18"/>
              <a:pathLst>
                <a:path w="2077" h="761">
                  <a:moveTo>
                    <a:pt x="10" y="0"/>
                  </a:moveTo>
                  <a:lnTo>
                    <a:pt x="0" y="26"/>
                  </a:lnTo>
                  <a:lnTo>
                    <a:pt x="2068" y="761"/>
                  </a:lnTo>
                  <a:lnTo>
                    <a:pt x="2077" y="736"/>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76" name="Freeform 102">
              <a:extLst>
                <a:ext uri="{FF2B5EF4-FFF2-40B4-BE49-F238E27FC236}">
                  <a16:creationId xmlns:a16="http://schemas.microsoft.com/office/drawing/2014/main" id="{5270065B-087D-2F36-2857-FC1F6DDB293A}"/>
                </a:ext>
              </a:extLst>
            </p:cNvPr>
            <p:cNvSpPr>
              <a:spLocks/>
            </p:cNvSpPr>
            <p:nvPr>
              <p:custDataLst>
                <p:tags r:id="rId43"/>
              </p:custDataLst>
            </p:nvPr>
          </p:nvSpPr>
          <p:spPr bwMode="auto">
            <a:xfrm>
              <a:off x="6623050" y="4249738"/>
              <a:ext cx="136525" cy="119062"/>
            </a:xfrm>
            <a:custGeom>
              <a:avLst/>
              <a:gdLst>
                <a:gd name="T0" fmla="*/ 0 w 139"/>
                <a:gd name="T1" fmla="*/ 2147483647 h 116"/>
                <a:gd name="T2" fmla="*/ 2147483647 w 139"/>
                <a:gd name="T3" fmla="*/ 2147483647 h 116"/>
                <a:gd name="T4" fmla="*/ 2147483647 w 139"/>
                <a:gd name="T5" fmla="*/ 0 h 116"/>
                <a:gd name="T6" fmla="*/ 0 w 139"/>
                <a:gd name="T7" fmla="*/ 2147483647 h 116"/>
                <a:gd name="T8" fmla="*/ 0 60000 65536"/>
                <a:gd name="T9" fmla="*/ 0 60000 65536"/>
                <a:gd name="T10" fmla="*/ 0 60000 65536"/>
                <a:gd name="T11" fmla="*/ 0 60000 65536"/>
                <a:gd name="T12" fmla="*/ 0 w 139"/>
                <a:gd name="T13" fmla="*/ 0 h 116"/>
                <a:gd name="T14" fmla="*/ 139 w 139"/>
                <a:gd name="T15" fmla="*/ 116 h 116"/>
              </a:gdLst>
              <a:ahLst/>
              <a:cxnLst>
                <a:cxn ang="T8">
                  <a:pos x="T0" y="T1"/>
                </a:cxn>
                <a:cxn ang="T9">
                  <a:pos x="T2" y="T3"/>
                </a:cxn>
                <a:cxn ang="T10">
                  <a:pos x="T4" y="T5"/>
                </a:cxn>
                <a:cxn ang="T11">
                  <a:pos x="T6" y="T7"/>
                </a:cxn>
              </a:cxnLst>
              <a:rect l="T12" t="T13" r="T14" b="T15"/>
              <a:pathLst>
                <a:path w="139" h="116">
                  <a:moveTo>
                    <a:pt x="0" y="116"/>
                  </a:moveTo>
                  <a:lnTo>
                    <a:pt x="139" y="99"/>
                  </a:lnTo>
                  <a:lnTo>
                    <a:pt x="42" y="0"/>
                  </a:lnTo>
                  <a:lnTo>
                    <a:pt x="0" y="1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77" name="Oval 103">
              <a:extLst>
                <a:ext uri="{FF2B5EF4-FFF2-40B4-BE49-F238E27FC236}">
                  <a16:creationId xmlns:a16="http://schemas.microsoft.com/office/drawing/2014/main" id="{983700EA-D995-E6A9-80FF-7BE7C20797F6}"/>
                </a:ext>
              </a:extLst>
            </p:cNvPr>
            <p:cNvSpPr>
              <a:spLocks noChangeArrowheads="1"/>
            </p:cNvSpPr>
            <p:nvPr/>
          </p:nvSpPr>
          <p:spPr bwMode="auto">
            <a:xfrm>
              <a:off x="3632200" y="3186113"/>
              <a:ext cx="1008063" cy="555625"/>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78" name="Rectangle 104">
              <a:extLst>
                <a:ext uri="{FF2B5EF4-FFF2-40B4-BE49-F238E27FC236}">
                  <a16:creationId xmlns:a16="http://schemas.microsoft.com/office/drawing/2014/main" id="{D76DF425-A177-9010-6AE8-93DAD7FDD1A9}"/>
                </a:ext>
              </a:extLst>
            </p:cNvPr>
            <p:cNvSpPr>
              <a:spLocks noChangeArrowheads="1"/>
            </p:cNvSpPr>
            <p:nvPr>
              <p:custDataLst>
                <p:tags r:id="rId44"/>
              </p:custDataLst>
            </p:nvPr>
          </p:nvSpPr>
          <p:spPr bwMode="auto">
            <a:xfrm>
              <a:off x="3843338" y="3346450"/>
              <a:ext cx="452125" cy="23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filled</a:t>
              </a:r>
              <a:endParaRPr lang="en-US" altLang="zh-TW" sz="1620">
                <a:solidFill>
                  <a:schemeClr val="tx2"/>
                </a:solidFill>
                <a:ea typeface="PMingLiU" pitchFamily="18" charset="-120"/>
              </a:endParaRPr>
            </a:p>
          </p:txBody>
        </p:sp>
        <p:sp>
          <p:nvSpPr>
            <p:cNvPr id="79" name="Rectangle 106">
              <a:extLst>
                <a:ext uri="{FF2B5EF4-FFF2-40B4-BE49-F238E27FC236}">
                  <a16:creationId xmlns:a16="http://schemas.microsoft.com/office/drawing/2014/main" id="{B0B907FB-530D-80E7-A9B4-FE8618D116A5}"/>
                </a:ext>
              </a:extLst>
            </p:cNvPr>
            <p:cNvSpPr>
              <a:spLocks noChangeArrowheads="1"/>
            </p:cNvSpPr>
            <p:nvPr>
              <p:custDataLst>
                <p:tags r:id="rId45"/>
              </p:custDataLst>
            </p:nvPr>
          </p:nvSpPr>
          <p:spPr bwMode="auto">
            <a:xfrm>
              <a:off x="4121150" y="2022475"/>
              <a:ext cx="28575" cy="1016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sp>
          <p:nvSpPr>
            <p:cNvPr id="80" name="Freeform 107">
              <a:extLst>
                <a:ext uri="{FF2B5EF4-FFF2-40B4-BE49-F238E27FC236}">
                  <a16:creationId xmlns:a16="http://schemas.microsoft.com/office/drawing/2014/main" id="{9EF4D4BC-6872-F192-3B59-86BF0F5B4289}"/>
                </a:ext>
              </a:extLst>
            </p:cNvPr>
            <p:cNvSpPr>
              <a:spLocks/>
            </p:cNvSpPr>
            <p:nvPr>
              <p:custDataLst>
                <p:tags r:id="rId46"/>
              </p:custDataLst>
            </p:nvPr>
          </p:nvSpPr>
          <p:spPr bwMode="auto">
            <a:xfrm>
              <a:off x="4073525" y="2122488"/>
              <a:ext cx="123825" cy="122237"/>
            </a:xfrm>
            <a:custGeom>
              <a:avLst/>
              <a:gdLst>
                <a:gd name="T0" fmla="*/ 0 w 125"/>
                <a:gd name="T1" fmla="*/ 0 h 124"/>
                <a:gd name="T2" fmla="*/ 2147483647 w 125"/>
                <a:gd name="T3" fmla="*/ 2147483647 h 124"/>
                <a:gd name="T4" fmla="*/ 2147483647 w 125"/>
                <a:gd name="T5" fmla="*/ 0 h 124"/>
                <a:gd name="T6" fmla="*/ 0 w 125"/>
                <a:gd name="T7" fmla="*/ 0 h 124"/>
                <a:gd name="T8" fmla="*/ 0 60000 65536"/>
                <a:gd name="T9" fmla="*/ 0 60000 65536"/>
                <a:gd name="T10" fmla="*/ 0 60000 65536"/>
                <a:gd name="T11" fmla="*/ 0 60000 65536"/>
                <a:gd name="T12" fmla="*/ 0 w 125"/>
                <a:gd name="T13" fmla="*/ 0 h 124"/>
                <a:gd name="T14" fmla="*/ 125 w 125"/>
                <a:gd name="T15" fmla="*/ 124 h 124"/>
              </a:gdLst>
              <a:ahLst/>
              <a:cxnLst>
                <a:cxn ang="T8">
                  <a:pos x="T0" y="T1"/>
                </a:cxn>
                <a:cxn ang="T9">
                  <a:pos x="T2" y="T3"/>
                </a:cxn>
                <a:cxn ang="T10">
                  <a:pos x="T4" y="T5"/>
                </a:cxn>
                <a:cxn ang="T11">
                  <a:pos x="T6" y="T7"/>
                </a:cxn>
              </a:cxnLst>
              <a:rect l="T12" t="T13" r="T14" b="T15"/>
              <a:pathLst>
                <a:path w="125" h="124">
                  <a:moveTo>
                    <a:pt x="0" y="0"/>
                  </a:moveTo>
                  <a:lnTo>
                    <a:pt x="63" y="124"/>
                  </a:lnTo>
                  <a:lnTo>
                    <a:pt x="125"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81" name="Rectangle 112">
              <a:extLst>
                <a:ext uri="{FF2B5EF4-FFF2-40B4-BE49-F238E27FC236}">
                  <a16:creationId xmlns:a16="http://schemas.microsoft.com/office/drawing/2014/main" id="{F121B5A9-1194-09E7-2F72-E933AACCA7B9}"/>
                </a:ext>
              </a:extLst>
            </p:cNvPr>
            <p:cNvSpPr>
              <a:spLocks noChangeArrowheads="1"/>
            </p:cNvSpPr>
            <p:nvPr/>
          </p:nvSpPr>
          <p:spPr bwMode="auto">
            <a:xfrm>
              <a:off x="6315075" y="4905375"/>
              <a:ext cx="579438"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520">
                <a:solidFill>
                  <a:srgbClr val="00A77E"/>
                </a:solidFill>
              </a:endParaRPr>
            </a:p>
          </p:txBody>
        </p:sp>
        <p:grpSp>
          <p:nvGrpSpPr>
            <p:cNvPr id="82" name="Group 109">
              <a:extLst>
                <a:ext uri="{FF2B5EF4-FFF2-40B4-BE49-F238E27FC236}">
                  <a16:creationId xmlns:a16="http://schemas.microsoft.com/office/drawing/2014/main" id="{D3B8AA01-BB3F-CAED-12A7-FAF758007B3C}"/>
                </a:ext>
              </a:extLst>
            </p:cNvPr>
            <p:cNvGrpSpPr>
              <a:grpSpLocks/>
            </p:cNvGrpSpPr>
            <p:nvPr/>
          </p:nvGrpSpPr>
          <p:grpSpPr bwMode="auto">
            <a:xfrm>
              <a:off x="5191125" y="4632325"/>
              <a:ext cx="2465388" cy="1176338"/>
              <a:chOff x="3270" y="3022"/>
              <a:chExt cx="1553" cy="741"/>
            </a:xfrm>
          </p:grpSpPr>
          <p:sp>
            <p:nvSpPr>
              <p:cNvPr id="83" name="Freeform 109">
                <a:extLst>
                  <a:ext uri="{FF2B5EF4-FFF2-40B4-BE49-F238E27FC236}">
                    <a16:creationId xmlns:a16="http://schemas.microsoft.com/office/drawing/2014/main" id="{1F14B4CA-A736-7630-64CC-1D6540D4A733}"/>
                  </a:ext>
                </a:extLst>
              </p:cNvPr>
              <p:cNvSpPr>
                <a:spLocks/>
              </p:cNvSpPr>
              <p:nvPr>
                <p:custDataLst>
                  <p:tags r:id="rId47"/>
                </p:custDataLst>
              </p:nvPr>
            </p:nvSpPr>
            <p:spPr bwMode="auto">
              <a:xfrm>
                <a:off x="4135" y="3404"/>
                <a:ext cx="88" cy="70"/>
              </a:xfrm>
              <a:custGeom>
                <a:avLst/>
                <a:gdLst>
                  <a:gd name="T0" fmla="*/ 0 w 140"/>
                  <a:gd name="T1" fmla="*/ 1 h 111"/>
                  <a:gd name="T2" fmla="*/ 1 w 140"/>
                  <a:gd name="T3" fmla="*/ 1 h 111"/>
                  <a:gd name="T4" fmla="*/ 1 w 140"/>
                  <a:gd name="T5" fmla="*/ 0 h 111"/>
                  <a:gd name="T6" fmla="*/ 0 w 140"/>
                  <a:gd name="T7" fmla="*/ 1 h 111"/>
                  <a:gd name="T8" fmla="*/ 0 60000 65536"/>
                  <a:gd name="T9" fmla="*/ 0 60000 65536"/>
                  <a:gd name="T10" fmla="*/ 0 60000 65536"/>
                  <a:gd name="T11" fmla="*/ 0 60000 65536"/>
                  <a:gd name="T12" fmla="*/ 0 w 140"/>
                  <a:gd name="T13" fmla="*/ 0 h 111"/>
                  <a:gd name="T14" fmla="*/ 140 w 140"/>
                  <a:gd name="T15" fmla="*/ 111 h 111"/>
                </a:gdLst>
                <a:ahLst/>
                <a:cxnLst>
                  <a:cxn ang="T8">
                    <a:pos x="T0" y="T1"/>
                  </a:cxn>
                  <a:cxn ang="T9">
                    <a:pos x="T2" y="T3"/>
                  </a:cxn>
                  <a:cxn ang="T10">
                    <a:pos x="T4" y="T5"/>
                  </a:cxn>
                  <a:cxn ang="T11">
                    <a:pos x="T6" y="T7"/>
                  </a:cxn>
                </a:cxnLst>
                <a:rect l="T12" t="T13" r="T14" b="T15"/>
                <a:pathLst>
                  <a:path w="140" h="111">
                    <a:moveTo>
                      <a:pt x="0" y="111"/>
                    </a:moveTo>
                    <a:lnTo>
                      <a:pt x="140" y="109"/>
                    </a:lnTo>
                    <a:lnTo>
                      <a:pt x="54" y="0"/>
                    </a:lnTo>
                    <a:lnTo>
                      <a:pt x="0" y="1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grpSp>
            <p:nvGrpSpPr>
              <p:cNvPr id="84" name="Group 108">
                <a:extLst>
                  <a:ext uri="{FF2B5EF4-FFF2-40B4-BE49-F238E27FC236}">
                    <a16:creationId xmlns:a16="http://schemas.microsoft.com/office/drawing/2014/main" id="{3CC289C7-DDCE-83CB-F17E-33C232B64D69}"/>
                  </a:ext>
                </a:extLst>
              </p:cNvPr>
              <p:cNvGrpSpPr>
                <a:grpSpLocks/>
              </p:cNvGrpSpPr>
              <p:nvPr/>
            </p:nvGrpSpPr>
            <p:grpSpPr bwMode="auto">
              <a:xfrm>
                <a:off x="3270" y="3022"/>
                <a:ext cx="1553" cy="741"/>
                <a:chOff x="3270" y="3011"/>
                <a:chExt cx="1553" cy="741"/>
              </a:xfrm>
            </p:grpSpPr>
            <p:sp>
              <p:nvSpPr>
                <p:cNvPr id="85" name="Freeform 108">
                  <a:extLst>
                    <a:ext uri="{FF2B5EF4-FFF2-40B4-BE49-F238E27FC236}">
                      <a16:creationId xmlns:a16="http://schemas.microsoft.com/office/drawing/2014/main" id="{C0218AB1-3A3D-2E0D-4B3B-B517F9A23DDA}"/>
                    </a:ext>
                  </a:extLst>
                </p:cNvPr>
                <p:cNvSpPr>
                  <a:spLocks/>
                </p:cNvSpPr>
                <p:nvPr>
                  <p:custDataLst>
                    <p:tags r:id="rId48"/>
                  </p:custDataLst>
                </p:nvPr>
              </p:nvSpPr>
              <p:spPr bwMode="auto">
                <a:xfrm>
                  <a:off x="3270" y="3011"/>
                  <a:ext cx="889" cy="435"/>
                </a:xfrm>
                <a:custGeom>
                  <a:avLst/>
                  <a:gdLst>
                    <a:gd name="T0" fmla="*/ 1 w 1413"/>
                    <a:gd name="T1" fmla="*/ 0 h 693"/>
                    <a:gd name="T2" fmla="*/ 0 w 1413"/>
                    <a:gd name="T3" fmla="*/ 0 h 693"/>
                    <a:gd name="T4" fmla="*/ 1 w 1413"/>
                    <a:gd name="T5" fmla="*/ 1 h 693"/>
                    <a:gd name="T6" fmla="*/ 1 w 1413"/>
                    <a:gd name="T7" fmla="*/ 1 h 693"/>
                    <a:gd name="T8" fmla="*/ 1 w 1413"/>
                    <a:gd name="T9" fmla="*/ 0 h 693"/>
                    <a:gd name="T10" fmla="*/ 0 60000 65536"/>
                    <a:gd name="T11" fmla="*/ 0 60000 65536"/>
                    <a:gd name="T12" fmla="*/ 0 60000 65536"/>
                    <a:gd name="T13" fmla="*/ 0 60000 65536"/>
                    <a:gd name="T14" fmla="*/ 0 60000 65536"/>
                    <a:gd name="T15" fmla="*/ 0 w 1413"/>
                    <a:gd name="T16" fmla="*/ 0 h 693"/>
                    <a:gd name="T17" fmla="*/ 1413 w 1413"/>
                    <a:gd name="T18" fmla="*/ 693 h 693"/>
                  </a:gdLst>
                  <a:ahLst/>
                  <a:cxnLst>
                    <a:cxn ang="T10">
                      <a:pos x="T0" y="T1"/>
                    </a:cxn>
                    <a:cxn ang="T11">
                      <a:pos x="T2" y="T3"/>
                    </a:cxn>
                    <a:cxn ang="T12">
                      <a:pos x="T4" y="T5"/>
                    </a:cxn>
                    <a:cxn ang="T13">
                      <a:pos x="T6" y="T7"/>
                    </a:cxn>
                    <a:cxn ang="T14">
                      <a:pos x="T8" y="T9"/>
                    </a:cxn>
                  </a:cxnLst>
                  <a:rect l="T15" t="T16" r="T17" b="T18"/>
                  <a:pathLst>
                    <a:path w="1413" h="693">
                      <a:moveTo>
                        <a:pt x="11" y="0"/>
                      </a:moveTo>
                      <a:lnTo>
                        <a:pt x="0" y="24"/>
                      </a:lnTo>
                      <a:lnTo>
                        <a:pt x="1401" y="693"/>
                      </a:lnTo>
                      <a:lnTo>
                        <a:pt x="1413" y="668"/>
                      </a:lnTo>
                      <a:lnTo>
                        <a:pt x="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620"/>
                </a:p>
              </p:txBody>
            </p:sp>
            <p:sp>
              <p:nvSpPr>
                <p:cNvPr id="86" name="Oval 110">
                  <a:extLst>
                    <a:ext uri="{FF2B5EF4-FFF2-40B4-BE49-F238E27FC236}">
                      <a16:creationId xmlns:a16="http://schemas.microsoft.com/office/drawing/2014/main" id="{E3B23A44-E551-1F9A-B151-9A5718C85C3F}"/>
                    </a:ext>
                  </a:extLst>
                </p:cNvPr>
                <p:cNvSpPr>
                  <a:spLocks noChangeArrowheads="1"/>
                </p:cNvSpPr>
                <p:nvPr/>
              </p:nvSpPr>
              <p:spPr bwMode="auto">
                <a:xfrm>
                  <a:off x="4188" y="3403"/>
                  <a:ext cx="635" cy="349"/>
                </a:xfrm>
                <a:prstGeom prst="ellipse">
                  <a:avLst/>
                </a:prstGeom>
                <a:solidFill>
                  <a:srgbClr val="D9D9D9"/>
                </a:solidFill>
                <a:ln w="4763">
                  <a:solidFill>
                    <a:srgbClr val="000000"/>
                  </a:solidFill>
                  <a:round/>
                  <a:headEnd/>
                  <a:tailEnd/>
                </a:ln>
              </p:spPr>
              <p:txBody>
                <a:bodyPr/>
                <a:lstStyle/>
                <a:p>
                  <a:endParaRPr lang="zh-CN" altLang="en-US" sz="2520">
                    <a:solidFill>
                      <a:srgbClr val="00A77E"/>
                    </a:solidFill>
                  </a:endParaRPr>
                </a:p>
              </p:txBody>
            </p:sp>
            <p:sp>
              <p:nvSpPr>
                <p:cNvPr id="87" name="Rectangle 111">
                  <a:extLst>
                    <a:ext uri="{FF2B5EF4-FFF2-40B4-BE49-F238E27FC236}">
                      <a16:creationId xmlns:a16="http://schemas.microsoft.com/office/drawing/2014/main" id="{C222F25C-2DBB-0000-8EB2-432A6DC3692A}"/>
                    </a:ext>
                  </a:extLst>
                </p:cNvPr>
                <p:cNvSpPr>
                  <a:spLocks noChangeArrowheads="1"/>
                </p:cNvSpPr>
                <p:nvPr>
                  <p:custDataLst>
                    <p:tags r:id="rId49"/>
                  </p:custDataLst>
                </p:nvPr>
              </p:nvSpPr>
              <p:spPr bwMode="auto">
                <a:xfrm>
                  <a:off x="4240" y="3503"/>
                  <a:ext cx="445"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zh-TW" altLang="en-US" sz="1260">
                      <a:solidFill>
                        <a:srgbClr val="000000"/>
                      </a:solidFill>
                      <a:latin typeface="Times New Roman" pitchFamily="18" charset="0"/>
                      <a:ea typeface="PMingLiU" pitchFamily="18" charset="-120"/>
                    </a:rPr>
                    <a:t>   </a:t>
                  </a:r>
                  <a:r>
                    <a:rPr lang="en-US" altLang="zh-TW" sz="1260">
                      <a:solidFill>
                        <a:srgbClr val="000000"/>
                      </a:solidFill>
                      <a:latin typeface="Times New Roman" pitchFamily="18" charset="0"/>
                      <a:ea typeface="PMingLiU" pitchFamily="18" charset="-120"/>
                    </a:rPr>
                    <a:t>ERROR</a:t>
                  </a:r>
                </a:p>
              </p:txBody>
            </p:sp>
            <p:sp>
              <p:nvSpPr>
                <p:cNvPr id="88" name="Rectangle 113">
                  <a:extLst>
                    <a:ext uri="{FF2B5EF4-FFF2-40B4-BE49-F238E27FC236}">
                      <a16:creationId xmlns:a16="http://schemas.microsoft.com/office/drawing/2014/main" id="{E5CE30C8-A935-1B9C-41EB-37F6E71C886B}"/>
                    </a:ext>
                  </a:extLst>
                </p:cNvPr>
                <p:cNvSpPr>
                  <a:spLocks noChangeArrowheads="1"/>
                </p:cNvSpPr>
                <p:nvPr>
                  <p:custDataLst>
                    <p:tags r:id="rId50"/>
                  </p:custDataLst>
                </p:nvPr>
              </p:nvSpPr>
              <p:spPr bwMode="auto">
                <a:xfrm>
                  <a:off x="4019" y="3223"/>
                  <a:ext cx="222"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685800">
                    <a:spcBef>
                      <a:spcPct val="50000"/>
                    </a:spcBef>
                  </a:pPr>
                  <a:r>
                    <a:rPr lang="en-US" altLang="zh-TW" sz="1080">
                      <a:solidFill>
                        <a:srgbClr val="000000"/>
                      </a:solidFill>
                      <a:latin typeface="Times New Roman" pitchFamily="18" charset="0"/>
                      <a:ea typeface="PMingLiU" pitchFamily="18" charset="-120"/>
                    </a:rPr>
                    <a:t>delete</a:t>
                  </a:r>
                  <a:endParaRPr lang="en-US" altLang="zh-TW" sz="1620">
                    <a:solidFill>
                      <a:schemeClr val="tx2"/>
                    </a:solidFill>
                    <a:ea typeface="PMingLiU" pitchFamily="18" charset="-120"/>
                  </a:endParaRPr>
                </a:p>
              </p:txBody>
            </p:sp>
          </p:grpSp>
        </p:grpSp>
      </p:grpSp>
    </p:spTree>
    <p:extLst>
      <p:ext uri="{BB962C8B-B14F-4D97-AF65-F5344CB8AC3E}">
        <p14:creationId xmlns:p14="http://schemas.microsoft.com/office/powerpoint/2010/main" val="1021604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D1D5B-7F32-022A-5D0A-CE27A2497550}"/>
              </a:ext>
            </a:extLst>
          </p:cNvPr>
          <p:cNvSpPr>
            <a:spLocks noGrp="1"/>
          </p:cNvSpPr>
          <p:nvPr>
            <p:ph type="title"/>
          </p:nvPr>
        </p:nvSpPr>
        <p:spPr>
          <a:xfrm>
            <a:off x="467552" y="310289"/>
            <a:ext cx="7357005" cy="523875"/>
          </a:xfrm>
        </p:spPr>
        <p:txBody>
          <a:bodyPr/>
          <a:lstStyle/>
          <a:p>
            <a:r>
              <a:rPr kumimoji="1" lang="zh-CN" altLang="en-US" dirty="0"/>
              <a:t>状态图工具：</a:t>
            </a:r>
            <a:r>
              <a:rPr kumimoji="1" lang="en-US" altLang="zh-CN" dirty="0"/>
              <a:t>Spec</a:t>
            </a:r>
            <a:r>
              <a:rPr kumimoji="1" lang="zh-CN" altLang="en-US" dirty="0"/>
              <a:t> </a:t>
            </a:r>
            <a:r>
              <a:rPr kumimoji="1" lang="en-US" altLang="zh-CN" dirty="0"/>
              <a:t>Explorer</a:t>
            </a:r>
            <a:endParaRPr kumimoji="1" lang="zh-CN" altLang="en-US" dirty="0"/>
          </a:p>
        </p:txBody>
      </p:sp>
      <p:pic>
        <p:nvPicPr>
          <p:cNvPr id="5" name="Picture 4" descr="Spec Explorer 2010 Visual Studio Power Tool">
            <a:extLst>
              <a:ext uri="{FF2B5EF4-FFF2-40B4-BE49-F238E27FC236}">
                <a16:creationId xmlns:a16="http://schemas.microsoft.com/office/drawing/2014/main" id="{6A48841F-5958-312D-32F1-EBAD5745F088}"/>
              </a:ext>
            </a:extLst>
          </p:cNvPr>
          <p:cNvPicPr>
            <a:picLocks noChangeAspect="1" noChangeArrowheads="1"/>
          </p:cNvPicPr>
          <p:nvPr/>
        </p:nvPicPr>
        <p:blipFill>
          <a:blip r:embed="rId2" cstate="print"/>
          <a:srcRect/>
          <a:stretch>
            <a:fillRect/>
          </a:stretch>
        </p:blipFill>
        <p:spPr bwMode="auto">
          <a:xfrm>
            <a:off x="199750" y="834164"/>
            <a:ext cx="7624807" cy="3800619"/>
          </a:xfrm>
          <a:prstGeom prst="rect">
            <a:avLst/>
          </a:prstGeom>
          <a:noFill/>
        </p:spPr>
      </p:pic>
      <p:pic>
        <p:nvPicPr>
          <p:cNvPr id="6" name="Picture 2" descr="http://blogs.msdn.com/blogfiles/sechina/WindowsLiveWriter/7607f00c44f6_9970/image_12%5B1%5D_2.png">
            <a:extLst>
              <a:ext uri="{FF2B5EF4-FFF2-40B4-BE49-F238E27FC236}">
                <a16:creationId xmlns:a16="http://schemas.microsoft.com/office/drawing/2014/main" id="{52744584-A0EF-4D24-443F-D72F0FA2BA83}"/>
              </a:ext>
            </a:extLst>
          </p:cNvPr>
          <p:cNvPicPr>
            <a:picLocks noChangeAspect="1" noChangeArrowheads="1"/>
          </p:cNvPicPr>
          <p:nvPr/>
        </p:nvPicPr>
        <p:blipFill>
          <a:blip r:embed="rId3" cstate="print"/>
          <a:srcRect/>
          <a:stretch>
            <a:fillRect/>
          </a:stretch>
        </p:blipFill>
        <p:spPr bwMode="auto">
          <a:xfrm>
            <a:off x="4720440" y="915186"/>
            <a:ext cx="4295740" cy="3587256"/>
          </a:xfrm>
          <a:prstGeom prst="rect">
            <a:avLst/>
          </a:prstGeom>
          <a:noFill/>
        </p:spPr>
      </p:pic>
    </p:spTree>
    <p:extLst>
      <p:ext uri="{BB962C8B-B14F-4D97-AF65-F5344CB8AC3E}">
        <p14:creationId xmlns:p14="http://schemas.microsoft.com/office/powerpoint/2010/main" val="15360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8DA60-179A-56F9-249A-1704D959406A}"/>
              </a:ext>
            </a:extLst>
          </p:cNvPr>
          <p:cNvSpPr>
            <a:spLocks noGrp="1"/>
          </p:cNvSpPr>
          <p:nvPr>
            <p:ph type="title"/>
          </p:nvPr>
        </p:nvSpPr>
        <p:spPr/>
        <p:txBody>
          <a:bodyPr/>
          <a:lstStyle/>
          <a:p>
            <a:r>
              <a:rPr kumimoji="1" lang="zh-CN" altLang="en-US" dirty="0"/>
              <a:t>示例：</a:t>
            </a:r>
            <a:r>
              <a:rPr kumimoji="1" lang="en" altLang="zh-CN" dirty="0"/>
              <a:t>ATS4_AppModel</a:t>
            </a:r>
            <a:endParaRPr kumimoji="1" lang="zh-CN" altLang="en-US" dirty="0"/>
          </a:p>
        </p:txBody>
      </p:sp>
      <p:sp>
        <p:nvSpPr>
          <p:cNvPr id="5" name="文本框 4">
            <a:extLst>
              <a:ext uri="{FF2B5EF4-FFF2-40B4-BE49-F238E27FC236}">
                <a16:creationId xmlns:a16="http://schemas.microsoft.com/office/drawing/2014/main" id="{E46758DB-B0D2-231D-A27F-EBDF9C16A1EF}"/>
              </a:ext>
            </a:extLst>
          </p:cNvPr>
          <p:cNvSpPr txBox="1"/>
          <p:nvPr/>
        </p:nvSpPr>
        <p:spPr>
          <a:xfrm>
            <a:off x="1133202" y="4615346"/>
            <a:ext cx="4640826" cy="338554"/>
          </a:xfrm>
          <a:prstGeom prst="rect">
            <a:avLst/>
          </a:prstGeom>
          <a:noFill/>
        </p:spPr>
        <p:txBody>
          <a:bodyPr wrap="square">
            <a:spAutoFit/>
          </a:bodyPr>
          <a:lstStyle/>
          <a:p>
            <a:r>
              <a:rPr lang="zh-CN" altLang="en-US" sz="1600" dirty="0">
                <a:hlinkClick r:id="rId2"/>
              </a:rPr>
              <a:t>http://ats4appmodel.sourceforge.net/</a:t>
            </a:r>
            <a:r>
              <a:rPr lang="zh-CN" altLang="en-US" sz="1600" dirty="0"/>
              <a:t> </a:t>
            </a:r>
          </a:p>
        </p:txBody>
      </p:sp>
      <p:pic>
        <p:nvPicPr>
          <p:cNvPr id="6" name="图片 5" descr="MBT-ATS4.png">
            <a:extLst>
              <a:ext uri="{FF2B5EF4-FFF2-40B4-BE49-F238E27FC236}">
                <a16:creationId xmlns:a16="http://schemas.microsoft.com/office/drawing/2014/main" id="{75179FF3-54DD-AA26-5BC3-27911F183416}"/>
              </a:ext>
            </a:extLst>
          </p:cNvPr>
          <p:cNvPicPr>
            <a:picLocks noChangeAspect="1"/>
          </p:cNvPicPr>
          <p:nvPr/>
        </p:nvPicPr>
        <p:blipFill>
          <a:blip r:embed="rId3" cstate="print"/>
          <a:stretch>
            <a:fillRect/>
          </a:stretch>
        </p:blipFill>
        <p:spPr>
          <a:xfrm>
            <a:off x="1133202" y="804667"/>
            <a:ext cx="6805842" cy="3755945"/>
          </a:xfrm>
          <a:prstGeom prst="rect">
            <a:avLst/>
          </a:prstGeom>
        </p:spPr>
      </p:pic>
    </p:spTree>
    <p:extLst>
      <p:ext uri="{BB962C8B-B14F-4D97-AF65-F5344CB8AC3E}">
        <p14:creationId xmlns:p14="http://schemas.microsoft.com/office/powerpoint/2010/main" val="20124416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479837" y="196176"/>
            <a:ext cx="5453114" cy="573881"/>
          </a:xfrm>
        </p:spPr>
        <p:txBody>
          <a:bodyPr>
            <a:normAutofit/>
          </a:bodyPr>
          <a:lstStyle/>
          <a:p>
            <a:r>
              <a:rPr lang="zh-CN" altLang="en-US" dirty="0"/>
              <a:t>补充：基于场景的测试方法</a:t>
            </a:r>
          </a:p>
        </p:txBody>
      </p:sp>
      <p:sp>
        <p:nvSpPr>
          <p:cNvPr id="2" name="文本框 1"/>
          <p:cNvSpPr txBox="1"/>
          <p:nvPr/>
        </p:nvSpPr>
        <p:spPr>
          <a:xfrm>
            <a:off x="1137219" y="1221607"/>
            <a:ext cx="6282489" cy="424732"/>
          </a:xfrm>
          <a:prstGeom prst="rect">
            <a:avLst/>
          </a:prstGeom>
          <a:noFill/>
        </p:spPr>
        <p:txBody>
          <a:bodyPr wrap="none" rtlCol="0">
            <a:spAutoFit/>
          </a:bodyPr>
          <a:lstStyle/>
          <a:p>
            <a:r>
              <a:rPr kumimoji="1" lang="zh-CN" altLang="en-US" sz="2160" dirty="0">
                <a:solidFill>
                  <a:srgbClr val="FF6600"/>
                </a:solidFill>
                <a:latin typeface="Microsoft YaHei" panose="020B0503020204020204" pitchFamily="34" charset="-122"/>
                <a:ea typeface="Microsoft YaHei" panose="020B0503020204020204" pitchFamily="34" charset="-122"/>
              </a:rPr>
              <a:t>测试用例 </a:t>
            </a:r>
            <a:r>
              <a:rPr kumimoji="1" lang="en-US" altLang="zh-CN" sz="2160" dirty="0">
                <a:solidFill>
                  <a:srgbClr val="FF6600"/>
                </a:solidFill>
                <a:latin typeface="Microsoft YaHei" panose="020B0503020204020204" pitchFamily="34" charset="-122"/>
                <a:ea typeface="Microsoft YaHei" panose="020B0503020204020204" pitchFamily="34" charset="-122"/>
              </a:rPr>
              <a:t>=</a:t>
            </a:r>
            <a:r>
              <a:rPr kumimoji="1" lang="zh-CN" altLang="en-US" sz="2160" dirty="0">
                <a:solidFill>
                  <a:srgbClr val="FF6600"/>
                </a:solidFill>
                <a:latin typeface="Microsoft YaHei" panose="020B0503020204020204" pitchFamily="34" charset="-122"/>
                <a:ea typeface="Microsoft YaHei" panose="020B0503020204020204" pitchFamily="34" charset="-122"/>
              </a:rPr>
              <a:t> 用户故事（行为） </a:t>
            </a:r>
            <a:r>
              <a:rPr kumimoji="1" lang="en-US" altLang="zh-CN" sz="2160" dirty="0">
                <a:solidFill>
                  <a:srgbClr val="FF6600"/>
                </a:solidFill>
                <a:latin typeface="Microsoft YaHei" panose="020B0503020204020204" pitchFamily="34" charset="-122"/>
                <a:ea typeface="Microsoft YaHei" panose="020B0503020204020204" pitchFamily="34" charset="-122"/>
              </a:rPr>
              <a:t>+</a:t>
            </a:r>
            <a:r>
              <a:rPr kumimoji="1" lang="zh-CN" altLang="en-US" sz="2160" dirty="0">
                <a:solidFill>
                  <a:srgbClr val="FF6600"/>
                </a:solidFill>
                <a:latin typeface="Microsoft YaHei" panose="020B0503020204020204" pitchFamily="34" charset="-122"/>
                <a:ea typeface="Microsoft YaHei" panose="020B0503020204020204" pitchFamily="34" charset="-122"/>
              </a:rPr>
              <a:t> 场景 </a:t>
            </a:r>
            <a:r>
              <a:rPr kumimoji="1" lang="zh-CN" altLang="zh-CN" sz="2160" dirty="0">
                <a:solidFill>
                  <a:srgbClr val="FF6600"/>
                </a:solidFill>
                <a:latin typeface="Microsoft YaHei" panose="020B0503020204020204" pitchFamily="34" charset="-122"/>
                <a:ea typeface="Microsoft YaHei" panose="020B0503020204020204" pitchFamily="34" charset="-122"/>
              </a:rPr>
              <a:t>+</a:t>
            </a:r>
            <a:r>
              <a:rPr kumimoji="1" lang="zh-CN" altLang="en-US" sz="2160" dirty="0">
                <a:solidFill>
                  <a:srgbClr val="FF6600"/>
                </a:solidFill>
                <a:latin typeface="Microsoft YaHei" panose="020B0503020204020204" pitchFamily="34" charset="-122"/>
                <a:ea typeface="Microsoft YaHei" panose="020B0503020204020204" pitchFamily="34" charset="-122"/>
              </a:rPr>
              <a:t> 测试数据</a:t>
            </a:r>
          </a:p>
        </p:txBody>
      </p:sp>
      <p:sp>
        <p:nvSpPr>
          <p:cNvPr id="3" name="文本框 2"/>
          <p:cNvSpPr txBox="1"/>
          <p:nvPr/>
        </p:nvSpPr>
        <p:spPr>
          <a:xfrm>
            <a:off x="2692592" y="1653648"/>
            <a:ext cx="3102131" cy="341632"/>
          </a:xfrm>
          <a:prstGeom prst="rect">
            <a:avLst/>
          </a:prstGeom>
          <a:noFill/>
        </p:spPr>
        <p:txBody>
          <a:bodyPr wrap="none" rtlCol="0">
            <a:spAutoFit/>
          </a:bodyPr>
          <a:lstStyle/>
          <a:p>
            <a:r>
              <a:rPr kumimoji="1" lang="zh-CN" altLang="en-US" sz="1620" dirty="0">
                <a:latin typeface="Microsoft YaHei" panose="020B0503020204020204" pitchFamily="34" charset="-122"/>
                <a:ea typeface="Microsoft YaHei" panose="020B0503020204020204" pitchFamily="34" charset="-122"/>
              </a:rPr>
              <a:t>场景：条件、前提、运行环境等</a:t>
            </a:r>
          </a:p>
        </p:txBody>
      </p:sp>
      <p:pic>
        <p:nvPicPr>
          <p:cNvPr id="4" name="图片 3"/>
          <p:cNvPicPr>
            <a:picLocks noChangeAspect="1"/>
          </p:cNvPicPr>
          <p:nvPr/>
        </p:nvPicPr>
        <p:blipFill>
          <a:blip r:embed="rId3"/>
          <a:stretch>
            <a:fillRect/>
          </a:stretch>
        </p:blipFill>
        <p:spPr>
          <a:xfrm>
            <a:off x="3405484" y="2733770"/>
            <a:ext cx="2520280" cy="1512168"/>
          </a:xfrm>
          <a:prstGeom prst="rect">
            <a:avLst/>
          </a:prstGeom>
        </p:spPr>
      </p:pic>
      <p:sp>
        <p:nvSpPr>
          <p:cNvPr id="5" name="双大括号 4"/>
          <p:cNvSpPr/>
          <p:nvPr/>
        </p:nvSpPr>
        <p:spPr bwMode="auto">
          <a:xfrm>
            <a:off x="1202026" y="2463740"/>
            <a:ext cx="1360951" cy="2052228"/>
          </a:xfrm>
          <a:prstGeom prst="bracePai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en-US" altLang="zh-CN" sz="1620" i="1"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sz="1620"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sz="1620" i="1" dirty="0">
              <a:latin typeface="Microsoft YaHei" panose="020B0503020204020204" pitchFamily="34" charset="-122"/>
              <a:ea typeface="Microsoft YaHei" panose="020B0503020204020204" pitchFamily="34" charset="-122"/>
            </a:endParaRPr>
          </a:p>
          <a:p>
            <a:pPr algn="ctr" defTabSz="822960" fontAlgn="base">
              <a:spcBef>
                <a:spcPct val="0"/>
              </a:spcBef>
              <a:spcAft>
                <a:spcPct val="0"/>
              </a:spcAft>
            </a:pPr>
            <a:r>
              <a:rPr lang="zh-CN" altLang="en-US" sz="2520" dirty="0">
                <a:solidFill>
                  <a:schemeClr val="bg1"/>
                </a:solidFill>
                <a:latin typeface="Microsoft YaHei" panose="020B0503020204020204" pitchFamily="34" charset="-122"/>
                <a:ea typeface="Microsoft YaHei" panose="020B0503020204020204" pitchFamily="34" charset="-122"/>
              </a:rPr>
              <a:t>场景</a:t>
            </a:r>
          </a:p>
        </p:txBody>
      </p:sp>
      <p:sp>
        <p:nvSpPr>
          <p:cNvPr id="72" name="双大括号 71"/>
          <p:cNvSpPr/>
          <p:nvPr/>
        </p:nvSpPr>
        <p:spPr bwMode="auto">
          <a:xfrm>
            <a:off x="6581023" y="2463740"/>
            <a:ext cx="1425758" cy="2052228"/>
          </a:xfrm>
          <a:prstGeom prst="bracePair">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en-US" altLang="zh-CN" sz="1620" i="1"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sz="1620"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sz="1620" i="1" dirty="0">
              <a:latin typeface="Microsoft YaHei" panose="020B0503020204020204" pitchFamily="34" charset="-122"/>
              <a:ea typeface="Microsoft YaHei" panose="020B0503020204020204" pitchFamily="34" charset="-122"/>
            </a:endParaRPr>
          </a:p>
          <a:p>
            <a:pPr algn="ctr" defTabSz="822960" fontAlgn="base">
              <a:spcBef>
                <a:spcPct val="0"/>
              </a:spcBef>
              <a:spcAft>
                <a:spcPct val="0"/>
              </a:spcAft>
            </a:pPr>
            <a:r>
              <a:rPr lang="zh-CN" altLang="en-US" sz="2520" dirty="0">
                <a:latin typeface="Microsoft YaHei" panose="020B0503020204020204" pitchFamily="34" charset="-122"/>
                <a:ea typeface="Microsoft YaHei" panose="020B0503020204020204" pitchFamily="34" charset="-122"/>
              </a:rPr>
              <a:t>数据</a:t>
            </a:r>
            <a:endParaRPr lang="en-US" altLang="zh-CN" sz="2520" dirty="0">
              <a:latin typeface="Microsoft YaHei" panose="020B0503020204020204" pitchFamily="34" charset="-122"/>
              <a:ea typeface="Microsoft YaHei" panose="020B0503020204020204" pitchFamily="34" charset="-122"/>
            </a:endParaRPr>
          </a:p>
        </p:txBody>
      </p:sp>
      <p:sp>
        <p:nvSpPr>
          <p:cNvPr id="7" name="左箭头 6"/>
          <p:cNvSpPr/>
          <p:nvPr/>
        </p:nvSpPr>
        <p:spPr>
          <a:xfrm>
            <a:off x="5932951" y="3327834"/>
            <a:ext cx="583265" cy="324036"/>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
        <p:nvSpPr>
          <p:cNvPr id="8" name="右箭头 7"/>
          <p:cNvSpPr/>
          <p:nvPr/>
        </p:nvSpPr>
        <p:spPr>
          <a:xfrm>
            <a:off x="2627784" y="3327834"/>
            <a:ext cx="712879" cy="378042"/>
          </a:xfrm>
          <a:prstGeom prst="rightArrow">
            <a:avLst>
              <a:gd name="adj1" fmla="val 50000"/>
              <a:gd name="adj2" fmla="val 7389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20832135"/>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85" y="11638"/>
            <a:ext cx="5638226" cy="864095"/>
          </a:xfrm>
        </p:spPr>
        <p:txBody>
          <a:bodyPr>
            <a:normAutofit/>
          </a:bodyPr>
          <a:lstStyle/>
          <a:p>
            <a:r>
              <a:rPr lang="zh-CN" altLang="en-US" dirty="0"/>
              <a:t>示例：基于场景的测试</a:t>
            </a:r>
          </a:p>
        </p:txBody>
      </p:sp>
      <p:sp>
        <p:nvSpPr>
          <p:cNvPr id="4" name="Rectangle 3"/>
          <p:cNvSpPr/>
          <p:nvPr/>
        </p:nvSpPr>
        <p:spPr>
          <a:xfrm>
            <a:off x="839922" y="1664449"/>
            <a:ext cx="1970106" cy="29811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入门级用户</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熟练用户</a:t>
            </a:r>
          </a:p>
        </p:txBody>
      </p:sp>
      <p:sp>
        <p:nvSpPr>
          <p:cNvPr id="6" name="Rectangle 5"/>
          <p:cNvSpPr/>
          <p:nvPr/>
        </p:nvSpPr>
        <p:spPr>
          <a:xfrm>
            <a:off x="3329037" y="1664448"/>
            <a:ext cx="2149736" cy="29811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首次安装使用</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特定时间打开</a:t>
            </a:r>
            <a:r>
              <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rPr>
              <a:t>App</a:t>
            </a: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a:t>
            </a:r>
            <a:r>
              <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rPr>
              <a:t>12:00/</a:t>
            </a: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 </a:t>
            </a:r>
            <a:r>
              <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rPr>
              <a:t>20</a:t>
            </a: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a:t>
            </a:r>
            <a:r>
              <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rPr>
              <a:t>00</a:t>
            </a: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预定成功后</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取消订单后</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3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退出</a:t>
            </a:r>
            <a:r>
              <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rPr>
              <a:t>App</a:t>
            </a: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后</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buFont typeface="Arial" panose="020B0604020202020204" pitchFamily="34" charset="0"/>
              <a:buChar char="•"/>
            </a:pP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p:txBody>
      </p:sp>
      <p:sp>
        <p:nvSpPr>
          <p:cNvPr id="7" name="Rectangle 6"/>
          <p:cNvSpPr/>
          <p:nvPr/>
        </p:nvSpPr>
        <p:spPr>
          <a:xfrm>
            <a:off x="5997759" y="1664449"/>
            <a:ext cx="2336885" cy="29811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08610" indent="-308610">
              <a:lnSpc>
                <a:spcPct val="14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随便看看</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4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查找符合自己要求的酒店</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4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预定酒店</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4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入住酒店</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a:p>
            <a:pPr marL="308610" indent="-308610">
              <a:lnSpc>
                <a:spcPct val="140000"/>
              </a:lnSpc>
              <a:buFont typeface="Arial" panose="020B0604020202020204" pitchFamily="34" charset="0"/>
              <a:buChar char="•"/>
            </a:pPr>
            <a:r>
              <a:rPr lang="zh-CN" altLang="en-US" dirty="0">
                <a:solidFill>
                  <a:schemeClr val="accent1">
                    <a:lumMod val="50000"/>
                  </a:schemeClr>
                </a:solidFill>
                <a:latin typeface="Microsoft YaHei" panose="020B0503020204020204" pitchFamily="34" charset="-122"/>
                <a:ea typeface="Microsoft YaHei" panose="020B0503020204020204" pitchFamily="34" charset="-122"/>
                <a:cs typeface="楷体"/>
              </a:rPr>
              <a:t>离开酒店</a:t>
            </a:r>
            <a:endParaRPr lang="en-US" altLang="zh-CN" dirty="0">
              <a:solidFill>
                <a:schemeClr val="accent1">
                  <a:lumMod val="50000"/>
                </a:schemeClr>
              </a:solidFill>
              <a:latin typeface="Microsoft YaHei" panose="020B0503020204020204" pitchFamily="34" charset="-122"/>
              <a:ea typeface="Microsoft YaHei" panose="020B0503020204020204" pitchFamily="34" charset="-122"/>
              <a:cs typeface="楷体"/>
            </a:endParaRPr>
          </a:p>
        </p:txBody>
      </p:sp>
      <p:cxnSp>
        <p:nvCxnSpPr>
          <p:cNvPr id="10" name="Straight Connector 9"/>
          <p:cNvCxnSpPr/>
          <p:nvPr/>
        </p:nvCxnSpPr>
        <p:spPr>
          <a:xfrm>
            <a:off x="2627781" y="1934479"/>
            <a:ext cx="794617" cy="8264"/>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a:off x="2303746" y="2312523"/>
            <a:ext cx="1101722" cy="1382784"/>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16" name="Straight Connector 15"/>
          <p:cNvCxnSpPr>
            <a:cxnSpLocks/>
          </p:cNvCxnSpPr>
          <p:nvPr/>
        </p:nvCxnSpPr>
        <p:spPr>
          <a:xfrm>
            <a:off x="2627782" y="1934479"/>
            <a:ext cx="842493" cy="324038"/>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20" name="Straight Connector 19"/>
          <p:cNvCxnSpPr>
            <a:cxnSpLocks/>
          </p:cNvCxnSpPr>
          <p:nvPr/>
        </p:nvCxnSpPr>
        <p:spPr>
          <a:xfrm>
            <a:off x="5109328" y="1934479"/>
            <a:ext cx="952112" cy="331109"/>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3" name="Straight Connector 22"/>
          <p:cNvCxnSpPr>
            <a:cxnSpLocks/>
          </p:cNvCxnSpPr>
          <p:nvPr/>
        </p:nvCxnSpPr>
        <p:spPr>
          <a:xfrm>
            <a:off x="5025648" y="2582553"/>
            <a:ext cx="1069087" cy="864094"/>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4" name="Straight Connector 23"/>
          <p:cNvCxnSpPr>
            <a:cxnSpLocks/>
          </p:cNvCxnSpPr>
          <p:nvPr/>
        </p:nvCxnSpPr>
        <p:spPr>
          <a:xfrm flipV="1">
            <a:off x="4949072" y="2312524"/>
            <a:ext cx="1178298" cy="1033991"/>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1027638" y="1145760"/>
            <a:ext cx="6890877" cy="480131"/>
          </a:xfrm>
          <a:prstGeom prst="rect">
            <a:avLst/>
          </a:prstGeom>
          <a:noFill/>
        </p:spPr>
        <p:txBody>
          <a:bodyPr wrap="square" rtlCol="0">
            <a:spAutoFit/>
          </a:bodyPr>
          <a:lstStyle/>
          <a:p>
            <a:r>
              <a:rPr lang="zh-CN" altLang="en-US" sz="2520" b="1" dirty="0">
                <a:solidFill>
                  <a:srgbClr val="3C8C93"/>
                </a:solidFill>
              </a:rPr>
              <a:t>  用户</a:t>
            </a:r>
            <a:r>
              <a:rPr lang="en-US" altLang="zh-CN" sz="2520" b="1" dirty="0">
                <a:solidFill>
                  <a:srgbClr val="3C8C93"/>
                </a:solidFill>
              </a:rPr>
              <a:t>	</a:t>
            </a:r>
            <a:r>
              <a:rPr lang="zh-CN" altLang="en-US" sz="2520" b="1" dirty="0">
                <a:solidFill>
                  <a:srgbClr val="3C8C93"/>
                </a:solidFill>
              </a:rPr>
              <a:t>               </a:t>
            </a:r>
            <a:r>
              <a:rPr lang="en-US" altLang="zh-CN" sz="2520" b="1" dirty="0">
                <a:solidFill>
                  <a:srgbClr val="3C8C93"/>
                </a:solidFill>
              </a:rPr>
              <a:t>	</a:t>
            </a:r>
            <a:r>
              <a:rPr lang="zh-CN" altLang="en-US" sz="2520" b="1" dirty="0">
                <a:solidFill>
                  <a:srgbClr val="3C8C93"/>
                </a:solidFill>
              </a:rPr>
              <a:t> 上下文</a:t>
            </a:r>
            <a:r>
              <a:rPr lang="en-US" altLang="zh-CN" sz="2520" b="1" dirty="0">
                <a:solidFill>
                  <a:srgbClr val="3C8C93"/>
                </a:solidFill>
              </a:rPr>
              <a:t>(</a:t>
            </a:r>
            <a:r>
              <a:rPr lang="zh-CN" altLang="en-US" sz="2520" b="1" dirty="0">
                <a:solidFill>
                  <a:srgbClr val="3C8C93"/>
                </a:solidFill>
              </a:rPr>
              <a:t>场景</a:t>
            </a:r>
            <a:r>
              <a:rPr lang="en-US" altLang="zh-CN" sz="2520" b="1" dirty="0">
                <a:solidFill>
                  <a:srgbClr val="3C8C93"/>
                </a:solidFill>
              </a:rPr>
              <a:t>)		</a:t>
            </a:r>
            <a:r>
              <a:rPr lang="zh-CN" altLang="en-US" sz="2520" b="1" dirty="0">
                <a:solidFill>
                  <a:srgbClr val="3C8C93"/>
                </a:solidFill>
              </a:rPr>
              <a:t>           目标</a:t>
            </a:r>
          </a:p>
        </p:txBody>
      </p:sp>
      <p:cxnSp>
        <p:nvCxnSpPr>
          <p:cNvPr id="17" name="Straight Connector 16"/>
          <p:cNvCxnSpPr>
            <a:cxnSpLocks/>
          </p:cNvCxnSpPr>
          <p:nvPr/>
        </p:nvCxnSpPr>
        <p:spPr>
          <a:xfrm>
            <a:off x="5109328" y="1905261"/>
            <a:ext cx="985407" cy="0"/>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25" name="Straight Connector 24"/>
          <p:cNvCxnSpPr>
            <a:cxnSpLocks/>
          </p:cNvCxnSpPr>
          <p:nvPr/>
        </p:nvCxnSpPr>
        <p:spPr>
          <a:xfrm>
            <a:off x="5025648" y="2582554"/>
            <a:ext cx="1101722" cy="509438"/>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38" name="Straight Connector 26"/>
          <p:cNvCxnSpPr/>
          <p:nvPr/>
        </p:nvCxnSpPr>
        <p:spPr>
          <a:xfrm flipV="1">
            <a:off x="2303745" y="2258517"/>
            <a:ext cx="1166530" cy="54006"/>
          </a:xfrm>
          <a:prstGeom prst="line">
            <a:avLst/>
          </a:prstGeom>
          <a:ln>
            <a:solidFill>
              <a:schemeClr val="accent1">
                <a:lumMod val="50000"/>
              </a:schemeClr>
            </a:solidFill>
            <a:prstDash val="sysDash"/>
          </a:ln>
        </p:spPr>
        <p:style>
          <a:lnRef idx="3">
            <a:schemeClr val="dk1"/>
          </a:lnRef>
          <a:fillRef idx="0">
            <a:schemeClr val="dk1"/>
          </a:fillRef>
          <a:effectRef idx="2">
            <a:schemeClr val="dk1"/>
          </a:effectRef>
          <a:fontRef idx="minor">
            <a:schemeClr val="tx1"/>
          </a:fontRef>
        </p:style>
      </p:cxnSp>
      <p:cxnSp>
        <p:nvCxnSpPr>
          <p:cNvPr id="62" name="Straight Connector 22"/>
          <p:cNvCxnSpPr>
            <a:cxnSpLocks/>
          </p:cNvCxnSpPr>
          <p:nvPr/>
        </p:nvCxnSpPr>
        <p:spPr>
          <a:xfrm>
            <a:off x="5025648" y="2582551"/>
            <a:ext cx="1101722" cy="1244731"/>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66" name="Straight Connector 23"/>
          <p:cNvCxnSpPr>
            <a:cxnSpLocks/>
          </p:cNvCxnSpPr>
          <p:nvPr/>
        </p:nvCxnSpPr>
        <p:spPr>
          <a:xfrm flipV="1">
            <a:off x="4949072" y="3446647"/>
            <a:ext cx="1178298" cy="248660"/>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cxnSp>
        <p:nvCxnSpPr>
          <p:cNvPr id="18" name="Straight Connector 23"/>
          <p:cNvCxnSpPr>
            <a:cxnSpLocks/>
          </p:cNvCxnSpPr>
          <p:nvPr/>
        </p:nvCxnSpPr>
        <p:spPr>
          <a:xfrm>
            <a:off x="4949072" y="3346515"/>
            <a:ext cx="1178298" cy="100132"/>
          </a:xfrm>
          <a:prstGeom prst="line">
            <a:avLst/>
          </a:prstGeom>
          <a:ln>
            <a:solidFill>
              <a:srgbClr val="FF6699"/>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9586729"/>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457200" y="4888391"/>
            <a:ext cx="1111032" cy="255110"/>
          </a:xfrm>
          <a:prstGeom prst="rect">
            <a:avLst/>
          </a:prstGeom>
        </p:spPr>
        <p:txBody>
          <a:bodyPr/>
          <a:lstStyle/>
          <a:p>
            <a:pPr algn="l">
              <a:defRPr/>
            </a:pPr>
            <a:fld id="{7B1F7BF2-6B5F-3443-8FF2-9F260EEDA8CA}" type="slidenum">
              <a:rPr lang="en-US" altLang="zh-CN">
                <a:ea typeface="宋体" charset="-122"/>
                <a:cs typeface="+mn-cs"/>
              </a:rPr>
              <a:pPr algn="l">
                <a:defRPr/>
              </a:pPr>
              <a:t>98</a:t>
            </a:fld>
            <a:endParaRPr lang="en-US" altLang="zh-CN" dirty="0">
              <a:ea typeface="宋体" charset="-122"/>
              <a:cs typeface="+mn-cs"/>
            </a:endParaRPr>
          </a:p>
        </p:txBody>
      </p:sp>
      <p:sp>
        <p:nvSpPr>
          <p:cNvPr id="8" name="标题 1"/>
          <p:cNvSpPr>
            <a:spLocks noGrp="1"/>
          </p:cNvSpPr>
          <p:nvPr>
            <p:ph type="title"/>
          </p:nvPr>
        </p:nvSpPr>
        <p:spPr>
          <a:xfrm>
            <a:off x="618727" y="254738"/>
            <a:ext cx="5573419" cy="529567"/>
          </a:xfrm>
        </p:spPr>
        <p:txBody>
          <a:bodyPr/>
          <a:lstStyle/>
          <a:p>
            <a:r>
              <a:rPr lang="zh-CN" altLang="en-US" dirty="0"/>
              <a:t>练习：列出测试场景和数据</a:t>
            </a:r>
          </a:p>
        </p:txBody>
      </p:sp>
      <p:pic>
        <p:nvPicPr>
          <p:cNvPr id="5" name="图片 4"/>
          <p:cNvPicPr>
            <a:picLocks noChangeAspect="1"/>
          </p:cNvPicPr>
          <p:nvPr/>
        </p:nvPicPr>
        <p:blipFill>
          <a:blip r:embed="rId3"/>
          <a:stretch>
            <a:fillRect/>
          </a:stretch>
        </p:blipFill>
        <p:spPr>
          <a:xfrm>
            <a:off x="3146242" y="1275606"/>
            <a:ext cx="2657095" cy="3321369"/>
          </a:xfrm>
          <a:prstGeom prst="rect">
            <a:avLst/>
          </a:prstGeom>
        </p:spPr>
      </p:pic>
      <p:sp>
        <p:nvSpPr>
          <p:cNvPr id="6" name="双大括号 5"/>
          <p:cNvSpPr/>
          <p:nvPr/>
        </p:nvSpPr>
        <p:spPr bwMode="auto">
          <a:xfrm>
            <a:off x="1289228" y="1977685"/>
            <a:ext cx="972108" cy="2052228"/>
          </a:xfrm>
          <a:prstGeom prst="bracePair">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en-US" altLang="zh-CN" i="1" dirty="0">
              <a:solidFill>
                <a:schemeClr val="accent1">
                  <a:lumMod val="50000"/>
                </a:schemeClr>
              </a:solidFill>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dirty="0">
              <a:solidFill>
                <a:schemeClr val="accent1">
                  <a:lumMod val="50000"/>
                </a:schemeClr>
              </a:solidFill>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i="1" dirty="0">
              <a:solidFill>
                <a:schemeClr val="accent1">
                  <a:lumMod val="50000"/>
                </a:schemeClr>
              </a:solidFill>
              <a:latin typeface="Microsoft YaHei" panose="020B0503020204020204" pitchFamily="34" charset="-122"/>
              <a:ea typeface="Microsoft YaHei" panose="020B0503020204020204" pitchFamily="34" charset="-122"/>
            </a:endParaRPr>
          </a:p>
          <a:p>
            <a:pPr algn="ctr" defTabSz="822960" fontAlgn="base">
              <a:spcBef>
                <a:spcPct val="0"/>
              </a:spcBef>
              <a:spcAft>
                <a:spcPct val="0"/>
              </a:spcAft>
            </a:pPr>
            <a:r>
              <a:rPr lang="zh-CN" altLang="en-US" dirty="0">
                <a:solidFill>
                  <a:schemeClr val="accent1">
                    <a:lumMod val="50000"/>
                  </a:schemeClr>
                </a:solidFill>
                <a:latin typeface="Microsoft YaHei" panose="020B0503020204020204" pitchFamily="34" charset="-122"/>
                <a:ea typeface="Microsoft YaHei" panose="020B0503020204020204" pitchFamily="34" charset="-122"/>
              </a:rPr>
              <a:t>场景</a:t>
            </a:r>
          </a:p>
        </p:txBody>
      </p:sp>
      <p:sp>
        <p:nvSpPr>
          <p:cNvPr id="9" name="右箭头 8"/>
          <p:cNvSpPr/>
          <p:nvPr/>
        </p:nvSpPr>
        <p:spPr>
          <a:xfrm>
            <a:off x="2358580" y="2814778"/>
            <a:ext cx="712879" cy="37804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0" name="双大括号 9"/>
          <p:cNvSpPr/>
          <p:nvPr/>
        </p:nvSpPr>
        <p:spPr bwMode="auto">
          <a:xfrm>
            <a:off x="6581022" y="1977685"/>
            <a:ext cx="907301" cy="2052228"/>
          </a:xfrm>
          <a:prstGeom prst="bracePair">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en-US" altLang="zh-CN" i="1"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dirty="0">
              <a:latin typeface="Microsoft YaHei" panose="020B0503020204020204" pitchFamily="34" charset="-122"/>
              <a:ea typeface="Microsoft YaHei" panose="020B0503020204020204" pitchFamily="34" charset="-122"/>
            </a:endParaRPr>
          </a:p>
          <a:p>
            <a:pPr defTabSz="822960" fontAlgn="base">
              <a:spcBef>
                <a:spcPct val="0"/>
              </a:spcBef>
              <a:spcAft>
                <a:spcPct val="0"/>
              </a:spcAft>
            </a:pPr>
            <a:endParaRPr lang="en-US" altLang="zh-CN" i="1" dirty="0">
              <a:latin typeface="Microsoft YaHei" panose="020B0503020204020204" pitchFamily="34" charset="-122"/>
              <a:ea typeface="Microsoft YaHei" panose="020B0503020204020204" pitchFamily="34" charset="-122"/>
            </a:endParaRPr>
          </a:p>
          <a:p>
            <a:pPr algn="ctr" defTabSz="822960" fontAlgn="base">
              <a:spcBef>
                <a:spcPct val="0"/>
              </a:spcBef>
              <a:spcAft>
                <a:spcPct val="0"/>
              </a:spcAft>
            </a:pPr>
            <a:r>
              <a:rPr lang="zh-CN" altLang="en-US" dirty="0">
                <a:latin typeface="Microsoft YaHei" panose="020B0503020204020204" pitchFamily="34" charset="-122"/>
                <a:ea typeface="Microsoft YaHei" panose="020B0503020204020204" pitchFamily="34" charset="-122"/>
              </a:rPr>
              <a:t>数据</a:t>
            </a:r>
            <a:endParaRPr lang="en-US" altLang="zh-CN" dirty="0">
              <a:latin typeface="Microsoft YaHei" panose="020B0503020204020204" pitchFamily="34" charset="-122"/>
              <a:ea typeface="Microsoft YaHei" panose="020B0503020204020204" pitchFamily="34" charset="-122"/>
            </a:endParaRPr>
          </a:p>
        </p:txBody>
      </p:sp>
      <p:sp>
        <p:nvSpPr>
          <p:cNvPr id="11" name="左箭头 10"/>
          <p:cNvSpPr/>
          <p:nvPr/>
        </p:nvSpPr>
        <p:spPr>
          <a:xfrm>
            <a:off x="5900513" y="2841781"/>
            <a:ext cx="583265" cy="324036"/>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 name="矩形 1"/>
          <p:cNvSpPr/>
          <p:nvPr/>
        </p:nvSpPr>
        <p:spPr>
          <a:xfrm>
            <a:off x="3146242" y="1275606"/>
            <a:ext cx="2657095" cy="3348372"/>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60" dirty="0">
                <a:solidFill>
                  <a:srgbClr val="800000"/>
                </a:solidFill>
                <a:latin typeface="楷体"/>
                <a:ea typeface="楷体"/>
                <a:cs typeface="楷体"/>
              </a:rPr>
              <a:t>针对某典型用例列出测试场景和测试数据</a:t>
            </a:r>
          </a:p>
        </p:txBody>
      </p:sp>
    </p:spTree>
    <p:extLst>
      <p:ext uri="{BB962C8B-B14F-4D97-AF65-F5344CB8AC3E}">
        <p14:creationId xmlns:p14="http://schemas.microsoft.com/office/powerpoint/2010/main" val="665873305"/>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549" y="265341"/>
            <a:ext cx="1739006" cy="421482"/>
          </a:xfrm>
        </p:spPr>
        <p:txBody>
          <a:bodyPr>
            <a:normAutofit fontScale="90000"/>
          </a:bodyPr>
          <a:lstStyle/>
          <a:p>
            <a:r>
              <a:rPr lang="zh-CN" altLang="en-US" dirty="0"/>
              <a:t>事件流图</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99</a:t>
            </a:fld>
            <a:endParaRPr lang="en-US" altLang="zh-CN"/>
          </a:p>
        </p:txBody>
      </p:sp>
      <p:sp>
        <p:nvSpPr>
          <p:cNvPr id="17" name="文本框 16"/>
          <p:cNvSpPr txBox="1"/>
          <p:nvPr/>
        </p:nvSpPr>
        <p:spPr>
          <a:xfrm>
            <a:off x="2174145" y="1059582"/>
            <a:ext cx="4570482" cy="369332"/>
          </a:xfrm>
          <a:prstGeom prst="rect">
            <a:avLst/>
          </a:prstGeom>
          <a:solidFill>
            <a:schemeClr val="accent2">
              <a:lumMod val="20000"/>
              <a:lumOff val="80000"/>
            </a:schemeClr>
          </a:solidFill>
        </p:spPr>
        <p:txBody>
          <a:bodyPr wrap="none" rtlCol="0">
            <a:spAutoFit/>
          </a:bodyPr>
          <a:lstStyle/>
          <a:p>
            <a:r>
              <a:rPr kumimoji="1" lang="zh-CN" altLang="en-US" dirty="0"/>
              <a:t>作为承兑人，根据委托收款请求，签发承兑</a:t>
            </a:r>
          </a:p>
        </p:txBody>
      </p:sp>
      <p:sp>
        <p:nvSpPr>
          <p:cNvPr id="18" name="文本框 17"/>
          <p:cNvSpPr txBox="1"/>
          <p:nvPr/>
        </p:nvSpPr>
        <p:spPr>
          <a:xfrm>
            <a:off x="1914905" y="1707654"/>
            <a:ext cx="4795733" cy="646331"/>
          </a:xfrm>
          <a:prstGeom prst="rect">
            <a:avLst/>
          </a:prstGeom>
          <a:solidFill>
            <a:schemeClr val="accent2">
              <a:lumMod val="20000"/>
              <a:lumOff val="80000"/>
            </a:schemeClr>
          </a:solidFill>
        </p:spPr>
        <p:txBody>
          <a:bodyPr wrap="square" rtlCol="0">
            <a:spAutoFit/>
          </a:bodyPr>
          <a:lstStyle/>
          <a:p>
            <a:r>
              <a:rPr lang="zh-CN" altLang="en-US" dirty="0">
                <a:solidFill>
                  <a:srgbClr val="0000FF"/>
                </a:solidFill>
              </a:rPr>
              <a:t>无条件支付？不得转让？已转让了吗？收款人清楚吗？收款人是否破产？金额超过上限？</a:t>
            </a:r>
            <a:endParaRPr kumimoji="1" lang="zh-CN" altLang="en-US" dirty="0">
              <a:solidFill>
                <a:srgbClr val="0000FF"/>
              </a:solidFill>
            </a:endParaRPr>
          </a:p>
        </p:txBody>
      </p:sp>
      <p:sp>
        <p:nvSpPr>
          <p:cNvPr id="21" name="下箭头 20"/>
          <p:cNvSpPr/>
          <p:nvPr/>
        </p:nvSpPr>
        <p:spPr bwMode="gray">
          <a:xfrm>
            <a:off x="4183157" y="1383618"/>
            <a:ext cx="388843" cy="378042"/>
          </a:xfrm>
          <a:prstGeom prst="downArrow">
            <a:avLst/>
          </a:prstGeom>
          <a:solidFill>
            <a:schemeClr val="accent6">
              <a:lumMod val="20000"/>
              <a:lumOff val="80000"/>
            </a:schemeClr>
          </a:solidFill>
          <a:ln w="12700" algn="ctr">
            <a:solidFill>
              <a:srgbClr val="3C8C93"/>
            </a:solidFill>
            <a:miter lim="800000"/>
            <a:headEnd/>
            <a:tailEnd/>
          </a:ln>
          <a:effectLst/>
        </p:spPr>
        <p:txBody>
          <a:bodyPr wrap="none" rtlCol="0" anchor="ctr"/>
          <a:lstStyle/>
          <a:p>
            <a:pPr algn="ctr"/>
            <a:endParaRPr kumimoji="1" lang="zh-CN" altLang="en-US" sz="1620"/>
          </a:p>
        </p:txBody>
      </p:sp>
      <p:sp>
        <p:nvSpPr>
          <p:cNvPr id="22" name="下箭头 21"/>
          <p:cNvSpPr/>
          <p:nvPr/>
        </p:nvSpPr>
        <p:spPr bwMode="gray">
          <a:xfrm>
            <a:off x="4118350" y="2247714"/>
            <a:ext cx="388843" cy="324036"/>
          </a:xfrm>
          <a:prstGeom prst="downArrow">
            <a:avLst/>
          </a:prstGeom>
          <a:solidFill>
            <a:schemeClr val="accent6">
              <a:lumMod val="20000"/>
              <a:lumOff val="80000"/>
            </a:schemeClr>
          </a:solidFill>
          <a:ln w="12700" algn="ctr">
            <a:solidFill>
              <a:srgbClr val="3C8C93"/>
            </a:solidFill>
            <a:miter lim="800000"/>
            <a:headEnd/>
            <a:tailEnd/>
          </a:ln>
          <a:effectLst/>
        </p:spPr>
        <p:txBody>
          <a:bodyPr wrap="none" rtlCol="0" anchor="ctr"/>
          <a:lstStyle/>
          <a:p>
            <a:pPr algn="ctr"/>
            <a:endParaRPr kumimoji="1" lang="zh-CN" altLang="en-US" sz="1620"/>
          </a:p>
        </p:txBody>
      </p:sp>
      <p:cxnSp>
        <p:nvCxnSpPr>
          <p:cNvPr id="5" name="直线箭头连接符 4"/>
          <p:cNvCxnSpPr/>
          <p:nvPr/>
        </p:nvCxnSpPr>
        <p:spPr bwMode="auto">
          <a:xfrm>
            <a:off x="4312771" y="2571750"/>
            <a:ext cx="0" cy="243027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9" name="弧 28"/>
          <p:cNvSpPr/>
          <p:nvPr/>
        </p:nvSpPr>
        <p:spPr bwMode="auto">
          <a:xfrm rot="10991265">
            <a:off x="3320021" y="3435250"/>
            <a:ext cx="2060341" cy="871635"/>
          </a:xfrm>
          <a:prstGeom prst="arc">
            <a:avLst>
              <a:gd name="adj1" fmla="val 16200000"/>
              <a:gd name="adj2" fmla="val 5022490"/>
            </a:avLst>
          </a:prstGeom>
          <a:noFill/>
          <a:ln w="28575" cap="flat" cmpd="sng" algn="ctr">
            <a:solidFill>
              <a:srgbClr val="3C8C93"/>
            </a:solidFill>
            <a:prstDash val="solid"/>
            <a:round/>
            <a:headEnd type="arrow"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30" name="文本框 29"/>
          <p:cNvSpPr txBox="1"/>
          <p:nvPr/>
        </p:nvSpPr>
        <p:spPr>
          <a:xfrm>
            <a:off x="3340663" y="3003806"/>
            <a:ext cx="777686" cy="840230"/>
          </a:xfrm>
          <a:prstGeom prst="rect">
            <a:avLst/>
          </a:prstGeom>
          <a:noFill/>
        </p:spPr>
        <p:txBody>
          <a:bodyPr wrap="square" rtlCol="0">
            <a:spAutoFit/>
          </a:bodyPr>
          <a:lstStyle/>
          <a:p>
            <a:pPr algn="ctr"/>
            <a:r>
              <a:rPr kumimoji="1" lang="zh-CN" altLang="en-US" sz="1620" dirty="0"/>
              <a:t>有条件支付</a:t>
            </a:r>
          </a:p>
        </p:txBody>
      </p:sp>
      <p:cxnSp>
        <p:nvCxnSpPr>
          <p:cNvPr id="31" name="曲线连接符 30"/>
          <p:cNvCxnSpPr/>
          <p:nvPr/>
        </p:nvCxnSpPr>
        <p:spPr bwMode="auto">
          <a:xfrm rot="10800000" flipV="1">
            <a:off x="2951820" y="2733770"/>
            <a:ext cx="1360951" cy="540060"/>
          </a:xfrm>
          <a:prstGeom prst="curvedConnector3">
            <a:avLst>
              <a:gd name="adj1" fmla="val 101091"/>
            </a:avLst>
          </a:prstGeom>
          <a:solidFill>
            <a:schemeClr val="accent1"/>
          </a:solidFill>
          <a:ln w="28575" cap="flat" cmpd="sng" algn="ctr">
            <a:solidFill>
              <a:schemeClr val="accent1">
                <a:lumMod val="50000"/>
              </a:schemeClr>
            </a:solidFill>
            <a:prstDash val="solid"/>
            <a:round/>
            <a:headEnd type="none" w="med" len="med"/>
            <a:tailEnd type="arrow"/>
          </a:ln>
          <a:effectLst/>
        </p:spPr>
      </p:cxnSp>
      <p:sp>
        <p:nvSpPr>
          <p:cNvPr id="6" name="弧 5"/>
          <p:cNvSpPr/>
          <p:nvPr/>
        </p:nvSpPr>
        <p:spPr bwMode="auto">
          <a:xfrm>
            <a:off x="4118350" y="3489853"/>
            <a:ext cx="2009023" cy="1566174"/>
          </a:xfrm>
          <a:prstGeom prst="arc">
            <a:avLst/>
          </a:prstGeom>
          <a:noFill/>
          <a:ln w="28575" cap="flat" cmpd="sng" algn="ctr">
            <a:solidFill>
              <a:schemeClr val="accent1">
                <a:lumMod val="50000"/>
              </a:schemeClr>
            </a:solidFill>
            <a:prstDash val="solid"/>
            <a:round/>
            <a:headEnd type="none" w="med" len="med"/>
            <a:tailEnd type="arrow"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32" name="文本框 31"/>
          <p:cNvSpPr txBox="1"/>
          <p:nvPr/>
        </p:nvSpPr>
        <p:spPr>
          <a:xfrm>
            <a:off x="4831229" y="2841780"/>
            <a:ext cx="777686" cy="590931"/>
          </a:xfrm>
          <a:prstGeom prst="rect">
            <a:avLst/>
          </a:prstGeom>
          <a:noFill/>
        </p:spPr>
        <p:txBody>
          <a:bodyPr wrap="square" rtlCol="0">
            <a:spAutoFit/>
          </a:bodyPr>
          <a:lstStyle/>
          <a:p>
            <a:pPr algn="ctr"/>
            <a:r>
              <a:rPr kumimoji="1" lang="zh-CN" altLang="en-US" sz="1620" dirty="0"/>
              <a:t>已转让</a:t>
            </a:r>
          </a:p>
        </p:txBody>
      </p:sp>
      <p:sp>
        <p:nvSpPr>
          <p:cNvPr id="33" name="弧 32"/>
          <p:cNvSpPr/>
          <p:nvPr/>
        </p:nvSpPr>
        <p:spPr bwMode="auto">
          <a:xfrm rot="187842">
            <a:off x="3466226" y="3019341"/>
            <a:ext cx="1657548" cy="998780"/>
          </a:xfrm>
          <a:prstGeom prst="arc">
            <a:avLst>
              <a:gd name="adj1" fmla="val 16200000"/>
              <a:gd name="adj2" fmla="val 5022490"/>
            </a:avLst>
          </a:prstGeom>
          <a:noFill/>
          <a:ln w="28575" cap="flat" cmpd="sng" algn="ctr">
            <a:solidFill>
              <a:srgbClr val="3C8C93"/>
            </a:solidFill>
            <a:prstDash val="solid"/>
            <a:round/>
            <a:headEnd type="none" w="med" len="med"/>
            <a:tailEnd type="arrow"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34" name="文本框 33"/>
          <p:cNvSpPr txBox="1"/>
          <p:nvPr/>
        </p:nvSpPr>
        <p:spPr>
          <a:xfrm>
            <a:off x="5803337" y="3489860"/>
            <a:ext cx="777686" cy="590931"/>
          </a:xfrm>
          <a:prstGeom prst="rect">
            <a:avLst/>
          </a:prstGeom>
          <a:noFill/>
        </p:spPr>
        <p:txBody>
          <a:bodyPr wrap="square" rtlCol="0">
            <a:spAutoFit/>
          </a:bodyPr>
          <a:lstStyle/>
          <a:p>
            <a:pPr algn="ctr"/>
            <a:r>
              <a:rPr kumimoji="1" lang="zh-CN" altLang="en-US" sz="1620" dirty="0"/>
              <a:t>不得</a:t>
            </a:r>
            <a:endParaRPr kumimoji="1" lang="en-US" altLang="zh-CN" sz="1620" dirty="0"/>
          </a:p>
          <a:p>
            <a:pPr algn="ctr"/>
            <a:r>
              <a:rPr kumimoji="1" lang="zh-CN" altLang="en-US" sz="1620" dirty="0"/>
              <a:t>转让</a:t>
            </a:r>
          </a:p>
        </p:txBody>
      </p:sp>
      <p:cxnSp>
        <p:nvCxnSpPr>
          <p:cNvPr id="8" name="直线连接符 7"/>
          <p:cNvCxnSpPr/>
          <p:nvPr/>
        </p:nvCxnSpPr>
        <p:spPr bwMode="auto">
          <a:xfrm>
            <a:off x="5997758" y="4245936"/>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5" name="直线连接符 34"/>
          <p:cNvCxnSpPr/>
          <p:nvPr/>
        </p:nvCxnSpPr>
        <p:spPr bwMode="auto">
          <a:xfrm flipV="1">
            <a:off x="6062566" y="4299942"/>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6" name="直线连接符 35"/>
          <p:cNvCxnSpPr/>
          <p:nvPr/>
        </p:nvCxnSpPr>
        <p:spPr bwMode="auto">
          <a:xfrm flipV="1">
            <a:off x="6127373" y="4353950"/>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7" name="直线连接符 36"/>
          <p:cNvCxnSpPr/>
          <p:nvPr/>
        </p:nvCxnSpPr>
        <p:spPr bwMode="auto">
          <a:xfrm>
            <a:off x="2822206" y="3273828"/>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8" name="直线连接符 37"/>
          <p:cNvCxnSpPr/>
          <p:nvPr/>
        </p:nvCxnSpPr>
        <p:spPr bwMode="auto">
          <a:xfrm flipV="1">
            <a:off x="2887013" y="3327834"/>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39" name="直线连接符 38"/>
          <p:cNvCxnSpPr/>
          <p:nvPr/>
        </p:nvCxnSpPr>
        <p:spPr bwMode="auto">
          <a:xfrm flipV="1">
            <a:off x="2951820" y="3381842"/>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
        <p:nvSpPr>
          <p:cNvPr id="45" name="文本框 44"/>
          <p:cNvSpPr txBox="1"/>
          <p:nvPr/>
        </p:nvSpPr>
        <p:spPr>
          <a:xfrm>
            <a:off x="3016627" y="2463738"/>
            <a:ext cx="1101722" cy="341632"/>
          </a:xfrm>
          <a:prstGeom prst="rect">
            <a:avLst/>
          </a:prstGeom>
          <a:noFill/>
        </p:spPr>
        <p:txBody>
          <a:bodyPr wrap="square" rtlCol="0">
            <a:spAutoFit/>
          </a:bodyPr>
          <a:lstStyle/>
          <a:p>
            <a:pPr algn="ctr"/>
            <a:r>
              <a:rPr kumimoji="1" lang="zh-CN" altLang="en-US" sz="1620" dirty="0"/>
              <a:t>超过上限</a:t>
            </a:r>
          </a:p>
        </p:txBody>
      </p:sp>
      <p:cxnSp>
        <p:nvCxnSpPr>
          <p:cNvPr id="47" name="曲线连接符 46"/>
          <p:cNvCxnSpPr/>
          <p:nvPr/>
        </p:nvCxnSpPr>
        <p:spPr bwMode="auto">
          <a:xfrm>
            <a:off x="4312771" y="4461960"/>
            <a:ext cx="1296144" cy="324036"/>
          </a:xfrm>
          <a:prstGeom prst="curvedConnector3">
            <a:avLst>
              <a:gd name="adj1" fmla="val 99236"/>
            </a:avLst>
          </a:prstGeom>
          <a:solidFill>
            <a:schemeClr val="accent1"/>
          </a:solidFill>
          <a:ln w="28575" cap="flat" cmpd="sng" algn="ctr">
            <a:solidFill>
              <a:schemeClr val="accent1">
                <a:lumMod val="50000"/>
              </a:schemeClr>
            </a:solidFill>
            <a:prstDash val="solid"/>
            <a:round/>
            <a:headEnd type="none" w="med" len="med"/>
            <a:tailEnd type="arrow"/>
          </a:ln>
          <a:effectLst/>
        </p:spPr>
      </p:cxnSp>
      <p:cxnSp>
        <p:nvCxnSpPr>
          <p:cNvPr id="54" name="直线连接符 53"/>
          <p:cNvCxnSpPr/>
          <p:nvPr/>
        </p:nvCxnSpPr>
        <p:spPr bwMode="auto">
          <a:xfrm>
            <a:off x="5479301" y="4785996"/>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55" name="直线连接符 54"/>
          <p:cNvCxnSpPr/>
          <p:nvPr/>
        </p:nvCxnSpPr>
        <p:spPr bwMode="auto">
          <a:xfrm flipV="1">
            <a:off x="5544108" y="4840004"/>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56" name="直线连接符 55"/>
          <p:cNvCxnSpPr/>
          <p:nvPr/>
        </p:nvCxnSpPr>
        <p:spPr bwMode="auto">
          <a:xfrm flipV="1">
            <a:off x="5608915" y="4894009"/>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
        <p:nvSpPr>
          <p:cNvPr id="59" name="文本框 58"/>
          <p:cNvSpPr txBox="1"/>
          <p:nvPr/>
        </p:nvSpPr>
        <p:spPr>
          <a:xfrm>
            <a:off x="4377578" y="4245936"/>
            <a:ext cx="1296144" cy="313932"/>
          </a:xfrm>
          <a:prstGeom prst="rect">
            <a:avLst/>
          </a:prstGeom>
          <a:noFill/>
        </p:spPr>
        <p:txBody>
          <a:bodyPr wrap="square" rtlCol="0">
            <a:spAutoFit/>
          </a:bodyPr>
          <a:lstStyle/>
          <a:p>
            <a:pPr algn="ctr"/>
            <a:r>
              <a:rPr kumimoji="1" lang="zh-CN" altLang="en-US" sz="1440" dirty="0"/>
              <a:t>收款人破产</a:t>
            </a:r>
          </a:p>
        </p:txBody>
      </p:sp>
      <p:sp>
        <p:nvSpPr>
          <p:cNvPr id="60" name="弧 59"/>
          <p:cNvSpPr/>
          <p:nvPr/>
        </p:nvSpPr>
        <p:spPr bwMode="auto">
          <a:xfrm rot="16200000">
            <a:off x="2762805" y="3765282"/>
            <a:ext cx="1350150" cy="1879409"/>
          </a:xfrm>
          <a:prstGeom prst="arc">
            <a:avLst/>
          </a:prstGeom>
          <a:noFill/>
          <a:ln w="28575" cap="flat" cmpd="sng" algn="ctr">
            <a:solidFill>
              <a:schemeClr val="accent1">
                <a:lumMod val="50000"/>
              </a:schemeClr>
            </a:solidFill>
            <a:prstDash val="solid"/>
            <a:round/>
            <a:headEnd type="arrow" w="med" len="med"/>
            <a:tailEnd type="none" w="med" len="med"/>
          </a:ln>
          <a:effectLst/>
        </p:spPr>
        <p:txBody>
          <a:bodyPr vert="horz" wrap="square" lIns="82296" tIns="41148" rIns="82296" bIns="41148" numCol="1" rtlCol="0" anchor="t" anchorCtr="0" compatLnSpc="1">
            <a:prstTxWarp prst="textNoShape">
              <a:avLst/>
            </a:prstTxWarp>
          </a:bodyPr>
          <a:lstStyle/>
          <a:p>
            <a:pPr defTabSz="822960" fontAlgn="base">
              <a:spcBef>
                <a:spcPct val="0"/>
              </a:spcBef>
              <a:spcAft>
                <a:spcPct val="0"/>
              </a:spcAft>
            </a:pPr>
            <a:endParaRPr lang="zh-CN" altLang="en-US" sz="1620" i="1">
              <a:latin typeface="Arial" charset="0"/>
              <a:ea typeface="宋体" pitchFamily="2" charset="-122"/>
            </a:endParaRPr>
          </a:p>
        </p:txBody>
      </p:sp>
      <p:sp>
        <p:nvSpPr>
          <p:cNvPr id="61" name="文本框 60"/>
          <p:cNvSpPr txBox="1"/>
          <p:nvPr/>
        </p:nvSpPr>
        <p:spPr>
          <a:xfrm>
            <a:off x="1979712" y="3921907"/>
            <a:ext cx="777686" cy="840230"/>
          </a:xfrm>
          <a:prstGeom prst="rect">
            <a:avLst/>
          </a:prstGeom>
          <a:noFill/>
        </p:spPr>
        <p:txBody>
          <a:bodyPr wrap="square" rtlCol="0">
            <a:spAutoFit/>
          </a:bodyPr>
          <a:lstStyle/>
          <a:p>
            <a:pPr algn="ctr"/>
            <a:r>
              <a:rPr kumimoji="1" lang="zh-CN" altLang="en-US" sz="1620" dirty="0"/>
              <a:t>不符合条件</a:t>
            </a:r>
            <a:endParaRPr kumimoji="1" lang="en-US" altLang="zh-CN" sz="1620" dirty="0"/>
          </a:p>
        </p:txBody>
      </p:sp>
      <p:cxnSp>
        <p:nvCxnSpPr>
          <p:cNvPr id="62" name="直线连接符 61"/>
          <p:cNvCxnSpPr/>
          <p:nvPr/>
        </p:nvCxnSpPr>
        <p:spPr bwMode="auto">
          <a:xfrm>
            <a:off x="2368555" y="4677984"/>
            <a:ext cx="259229" cy="0"/>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63" name="直线连接符 62"/>
          <p:cNvCxnSpPr/>
          <p:nvPr/>
        </p:nvCxnSpPr>
        <p:spPr bwMode="auto">
          <a:xfrm flipV="1">
            <a:off x="2433363" y="4731991"/>
            <a:ext cx="129614"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cxnSp>
        <p:nvCxnSpPr>
          <p:cNvPr id="64" name="直线连接符 63"/>
          <p:cNvCxnSpPr/>
          <p:nvPr/>
        </p:nvCxnSpPr>
        <p:spPr bwMode="auto">
          <a:xfrm flipV="1">
            <a:off x="2498170" y="4785996"/>
            <a:ext cx="64807" cy="6288"/>
          </a:xfrm>
          <a:prstGeom prst="line">
            <a:avLst/>
          </a:prstGeom>
          <a:solidFill>
            <a:schemeClr val="accent1"/>
          </a:solidFill>
          <a:ln w="28575" cap="flat" cmpd="sng" algn="ctr">
            <a:solidFill>
              <a:srgbClr val="3C8C93"/>
            </a:solidFill>
            <a:prstDash val="solid"/>
            <a:round/>
            <a:headEnd type="none" w="med" len="med"/>
            <a:tailEnd type="none" w="med" len="med"/>
          </a:ln>
          <a:effectLst/>
        </p:spPr>
      </p:cxnSp>
    </p:spTree>
    <p:extLst>
      <p:ext uri="{BB962C8B-B14F-4D97-AF65-F5344CB8AC3E}">
        <p14:creationId xmlns:p14="http://schemas.microsoft.com/office/powerpoint/2010/main" val="3235046182"/>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10.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11.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12.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13.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14.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15.xml><?xml version="1.0" encoding="utf-8"?>
<p:tagLst xmlns:a="http://schemas.openxmlformats.org/drawingml/2006/main" xmlns:r="http://schemas.openxmlformats.org/officeDocument/2006/relationships" xmlns:p="http://schemas.openxmlformats.org/presentationml/2006/main">
  <p:tag name="PPTAGGERGROUP" val="2"/>
</p:tagLst>
</file>

<file path=ppt/tags/tag16.xml><?xml version="1.0" encoding="utf-8"?>
<p:tagLst xmlns:a="http://schemas.openxmlformats.org/drawingml/2006/main" xmlns:r="http://schemas.openxmlformats.org/officeDocument/2006/relationships" xmlns:p="http://schemas.openxmlformats.org/presentationml/2006/main">
  <p:tag name="PPTAGGERGROUP" val="2"/>
</p:tagLst>
</file>

<file path=ppt/tags/tag17.xml><?xml version="1.0" encoding="utf-8"?>
<p:tagLst xmlns:a="http://schemas.openxmlformats.org/drawingml/2006/main" xmlns:r="http://schemas.openxmlformats.org/officeDocument/2006/relationships" xmlns:p="http://schemas.openxmlformats.org/presentationml/2006/main">
  <p:tag name="PPTAGGERGROUP" val="3"/>
</p:tagLst>
</file>

<file path=ppt/tags/tag18.xml><?xml version="1.0" encoding="utf-8"?>
<p:tagLst xmlns:a="http://schemas.openxmlformats.org/drawingml/2006/main" xmlns:r="http://schemas.openxmlformats.org/officeDocument/2006/relationships" xmlns:p="http://schemas.openxmlformats.org/presentationml/2006/main">
  <p:tag name="PPTAGGERGROUP" val="3"/>
</p:tagLst>
</file>

<file path=ppt/tags/tag19.xml><?xml version="1.0" encoding="utf-8"?>
<p:tagLst xmlns:a="http://schemas.openxmlformats.org/drawingml/2006/main" xmlns:r="http://schemas.openxmlformats.org/officeDocument/2006/relationships" xmlns:p="http://schemas.openxmlformats.org/presentationml/2006/main">
  <p:tag name="PPTAGGERGROUP" val="4"/>
</p:tagLst>
</file>

<file path=ppt/tags/tag2.xml><?xml version="1.0" encoding="utf-8"?>
<p:tagLst xmlns:a="http://schemas.openxmlformats.org/drawingml/2006/main" xmlns:r="http://schemas.openxmlformats.org/officeDocument/2006/relationships" xmlns:p="http://schemas.openxmlformats.org/presentationml/2006/main">
  <p:tag name="PPWINSEGMENT1START" val="1"/>
  <p:tag name="PPWINSEGMENT1LENGTH" val="25"/>
  <p:tag name="PPWINSEGMENT1SOURCERTF" val="{\rtf1\ansi\deff0{\fonttbl{\f0\fcharset0 Arial;}}{\colortbl\red35\green30\blue96;}{\f0\fs36\b\i\cf0 Zustandsdiagramm eines Stapels\par}}"/>
  <p:tag name="PPWINSEGMENT1TARGETRTF" val="{\rtf1\ansi\deff1{\fonttbl{\f1\fcharset0 Arial;}}{\colortbl\red0\green0\blue0;\red35\green30\blue96;}{\f1\fs36\b\i\cf1 Status diagram of a stack\par}}"/>
  <p:tag name="PPWINLASTSAVEDTRANSLATION" val="Status diagram of a stack"/>
  <p:tag name="PPWINALREADYSEGMENTED" val="True"/>
  <p:tag name="PPWINTOTALSEGMENTS" val="1"/>
</p:tagLst>
</file>

<file path=ppt/tags/tag20.xml><?xml version="1.0" encoding="utf-8"?>
<p:tagLst xmlns:a="http://schemas.openxmlformats.org/drawingml/2006/main" xmlns:r="http://schemas.openxmlformats.org/officeDocument/2006/relationships" xmlns:p="http://schemas.openxmlformats.org/presentationml/2006/main">
  <p:tag name="PPTAGGERGROUP" val="4"/>
</p:tagLst>
</file>

<file path=ppt/tags/tag21.xml><?xml version="1.0" encoding="utf-8"?>
<p:tagLst xmlns:a="http://schemas.openxmlformats.org/drawingml/2006/main" xmlns:r="http://schemas.openxmlformats.org/officeDocument/2006/relationships" xmlns:p="http://schemas.openxmlformats.org/presentationml/2006/main">
  <p:tag name="PPTAGGERGROUP" val="5"/>
</p:tagLst>
</file>

<file path=ppt/tags/tag22.xml><?xml version="1.0" encoding="utf-8"?>
<p:tagLst xmlns:a="http://schemas.openxmlformats.org/drawingml/2006/main" xmlns:r="http://schemas.openxmlformats.org/officeDocument/2006/relationships" xmlns:p="http://schemas.openxmlformats.org/presentationml/2006/main">
  <p:tag name="PPTAGGERGROUP" val="5"/>
</p:tagLst>
</file>

<file path=ppt/tags/tag23.xml><?xml version="1.0" encoding="utf-8"?>
<p:tagLst xmlns:a="http://schemas.openxmlformats.org/drawingml/2006/main" xmlns:r="http://schemas.openxmlformats.org/officeDocument/2006/relationships" xmlns:p="http://schemas.openxmlformats.org/presentationml/2006/main">
  <p:tag name="PPTAGGERGROUP" val="7"/>
</p:tagLst>
</file>

<file path=ppt/tags/tag24.xml><?xml version="1.0" encoding="utf-8"?>
<p:tagLst xmlns:a="http://schemas.openxmlformats.org/drawingml/2006/main" xmlns:r="http://schemas.openxmlformats.org/officeDocument/2006/relationships" xmlns:p="http://schemas.openxmlformats.org/presentationml/2006/main">
  <p:tag name="PPTAGGERGROUP" val="7"/>
</p:tagLst>
</file>

<file path=ppt/tags/tag25.xml><?xml version="1.0" encoding="utf-8"?>
<p:tagLst xmlns:a="http://schemas.openxmlformats.org/drawingml/2006/main" xmlns:r="http://schemas.openxmlformats.org/officeDocument/2006/relationships" xmlns:p="http://schemas.openxmlformats.org/presentationml/2006/main">
  <p:tag name="PPTAGGERGROUP" val="8"/>
</p:tagLst>
</file>

<file path=ppt/tags/tag26.xml><?xml version="1.0" encoding="utf-8"?>
<p:tagLst xmlns:a="http://schemas.openxmlformats.org/drawingml/2006/main" xmlns:r="http://schemas.openxmlformats.org/officeDocument/2006/relationships" xmlns:p="http://schemas.openxmlformats.org/presentationml/2006/main">
  <p:tag name="PPTAGGERGROUP" val="8"/>
</p:tagLst>
</file>

<file path=ppt/tags/tag27.xml><?xml version="1.0" encoding="utf-8"?>
<p:tagLst xmlns:a="http://schemas.openxmlformats.org/drawingml/2006/main" xmlns:r="http://schemas.openxmlformats.org/officeDocument/2006/relationships" xmlns:p="http://schemas.openxmlformats.org/presentationml/2006/main">
  <p:tag name="PPTAGGERGROUP" val="9"/>
</p:tagLst>
</file>

<file path=ppt/tags/tag28.xml><?xml version="1.0" encoding="utf-8"?>
<p:tagLst xmlns:a="http://schemas.openxmlformats.org/drawingml/2006/main" xmlns:r="http://schemas.openxmlformats.org/officeDocument/2006/relationships" xmlns:p="http://schemas.openxmlformats.org/presentationml/2006/main">
  <p:tag name="PPTAGGERGROUP" val="9"/>
</p:tagLst>
</file>

<file path=ppt/tags/tag29.xml><?xml version="1.0" encoding="utf-8"?>
<p:tagLst xmlns:a="http://schemas.openxmlformats.org/drawingml/2006/main" xmlns:r="http://schemas.openxmlformats.org/officeDocument/2006/relationships" xmlns:p="http://schemas.openxmlformats.org/presentationml/2006/main">
  <p:tag name="PPTAGGERGROUP" val="10"/>
</p:tagLst>
</file>

<file path=ppt/tags/tag3.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4\cf0 init\par}}"/>
</p:tagLst>
</file>

<file path=ppt/tags/tag30.xml><?xml version="1.0" encoding="utf-8"?>
<p:tagLst xmlns:a="http://schemas.openxmlformats.org/drawingml/2006/main" xmlns:r="http://schemas.openxmlformats.org/officeDocument/2006/relationships" xmlns:p="http://schemas.openxmlformats.org/presentationml/2006/main">
  <p:tag name="PPTAGGERGROUP" val="10"/>
</p:tagLst>
</file>

<file path=ppt/tags/tag31.xml><?xml version="1.0" encoding="utf-8"?>
<p:tagLst xmlns:a="http://schemas.openxmlformats.org/drawingml/2006/main" xmlns:r="http://schemas.openxmlformats.org/officeDocument/2006/relationships" xmlns:p="http://schemas.openxmlformats.org/presentationml/2006/main">
  <p:tag name="PPTAGGERGROUP" val="11"/>
</p:tagLst>
</file>

<file path=ppt/tags/tag32.xml><?xml version="1.0" encoding="utf-8"?>
<p:tagLst xmlns:a="http://schemas.openxmlformats.org/drawingml/2006/main" xmlns:r="http://schemas.openxmlformats.org/officeDocument/2006/relationships" xmlns:p="http://schemas.openxmlformats.org/presentationml/2006/main">
  <p:tag name="PPTAGGERGROUP" val="11"/>
</p:tagLst>
</file>

<file path=ppt/tags/tag33.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8\cf0 full\par}}"/>
</p:tagLst>
</file>

<file path=ppt/tags/tag34.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35.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36.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37.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38.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39.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4.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40.xml><?xml version="1.0" encoding="utf-8"?>
<p:tagLst xmlns:a="http://schemas.openxmlformats.org/drawingml/2006/main" xmlns:r="http://schemas.openxmlformats.org/officeDocument/2006/relationships" xmlns:p="http://schemas.openxmlformats.org/presentationml/2006/main">
  <p:tag name="PPWINSEGMENT1START" val="1"/>
  <p:tag name="PPWINSEGMENT1LENGTH" val="4"/>
  <p:tag name="PPWINTOTALSEGMENTS" val="1"/>
  <p:tag name="PPWINSEGMENT1SOURCERTF" val="{\rtf1\ansi\deff0{\fonttbl{\f0\fcharset0 Times New Roman;}}{\colortbl\red0\green0\blue0;}{\f0\fs24\cf0 push\par}}"/>
</p:tagLst>
</file>

<file path=ppt/tags/tag41.xml><?xml version="1.0" encoding="utf-8"?>
<p:tagLst xmlns:a="http://schemas.openxmlformats.org/drawingml/2006/main" xmlns:r="http://schemas.openxmlformats.org/officeDocument/2006/relationships" xmlns:p="http://schemas.openxmlformats.org/presentationml/2006/main">
  <p:tag name="PPWINTOTALSEGMENTS" val="0"/>
</p:tagLst>
</file>

<file path=ppt/tags/tag42.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43.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44.xml><?xml version="1.0" encoding="utf-8"?>
<p:tagLst xmlns:a="http://schemas.openxmlformats.org/drawingml/2006/main" xmlns:r="http://schemas.openxmlformats.org/officeDocument/2006/relationships" xmlns:p="http://schemas.openxmlformats.org/presentationml/2006/main">
  <p:tag name="PPTAGGERGROUP" val="14"/>
</p:tagLst>
</file>

<file path=ppt/tags/tag45.xml><?xml version="1.0" encoding="utf-8"?>
<p:tagLst xmlns:a="http://schemas.openxmlformats.org/drawingml/2006/main" xmlns:r="http://schemas.openxmlformats.org/officeDocument/2006/relationships" xmlns:p="http://schemas.openxmlformats.org/presentationml/2006/main">
  <p:tag name="PPTAGGERGROUP" val="14"/>
</p:tagLst>
</file>

<file path=ppt/tags/tag46.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ags/tag47.xml><?xml version="1.0" encoding="utf-8"?>
<p:tagLst xmlns:a="http://schemas.openxmlformats.org/drawingml/2006/main" xmlns:r="http://schemas.openxmlformats.org/officeDocument/2006/relationships" xmlns:p="http://schemas.openxmlformats.org/presentationml/2006/main">
  <p:tag name="PPTAGGERGROUP" val="1"/>
</p:tagLst>
</file>

<file path=ppt/tags/tag48.xml><?xml version="1.0" encoding="utf-8"?>
<p:tagLst xmlns:a="http://schemas.openxmlformats.org/drawingml/2006/main" xmlns:r="http://schemas.openxmlformats.org/officeDocument/2006/relationships" xmlns:p="http://schemas.openxmlformats.org/presentationml/2006/main">
  <p:tag name="PPTAGGERGROUP" val="1"/>
</p:tagLst>
</file>

<file path=ppt/tags/tag49.xml><?xml version="1.0" encoding="utf-8"?>
<p:tagLst xmlns:a="http://schemas.openxmlformats.org/drawingml/2006/main" xmlns:r="http://schemas.openxmlformats.org/officeDocument/2006/relationships" xmlns:p="http://schemas.openxmlformats.org/presentationml/2006/main">
  <p:tag name="PPTAGGERGROUP" val="1"/>
</p:tagLst>
</file>

<file path=ppt/tags/tag5.xml><?xml version="1.0" encoding="utf-8"?>
<p:tagLst xmlns:a="http://schemas.openxmlformats.org/drawingml/2006/main" xmlns:r="http://schemas.openxmlformats.org/officeDocument/2006/relationships" xmlns:p="http://schemas.openxmlformats.org/presentationml/2006/main">
  <p:tag name="PPWINSEGMENT1START" val="1"/>
  <p:tag name="PPWINSEGMENT1LENGTH" val="7"/>
  <p:tag name="PPWINSEGMENT1SOURCERTF" val="{\rtf1\ansi\deff0{\fonttbl{\f0\fcharset0 Times New Roman;}}{\colortbl\red0\green0\blue0;}{\f0\fs28\cf0 initial\par}}"/>
  <p:tag name="PPWINLASTSAVEDTRANSLATION" val="initial"/>
  <p:tag name="PPWINALREADYSEGMENTED" val="True"/>
  <p:tag name="PPWINTOTALSEGMENTS" val="1"/>
</p:tagLst>
</file>

<file path=ppt/tags/tag50.xml><?xml version="1.0" encoding="utf-8"?>
<p:tagLst xmlns:a="http://schemas.openxmlformats.org/drawingml/2006/main" xmlns:r="http://schemas.openxmlformats.org/officeDocument/2006/relationships" xmlns:p="http://schemas.openxmlformats.org/presentationml/2006/main">
  <p:tag name="PPTAGGERGROUP" val="1"/>
</p:tagLst>
</file>

<file path=ppt/tags/tag51.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52.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53.xml><?xml version="1.0" encoding="utf-8"?>
<p:tagLst xmlns:a="http://schemas.openxmlformats.org/drawingml/2006/main" xmlns:r="http://schemas.openxmlformats.org/officeDocument/2006/relationships" xmlns:p="http://schemas.openxmlformats.org/presentationml/2006/main">
  <p:tag name="PPTAGGERGROUP" val="6"/>
</p:tagLst>
</file>

<file path=ppt/tags/tag54.xml><?xml version="1.0" encoding="utf-8"?>
<p:tagLst xmlns:a="http://schemas.openxmlformats.org/drawingml/2006/main" xmlns:r="http://schemas.openxmlformats.org/officeDocument/2006/relationships" xmlns:p="http://schemas.openxmlformats.org/presentationml/2006/main">
  <p:tag name="PPTAGGERGROUP" val="6"/>
</p:tagLst>
</file>

<file path=ppt/tags/tag55.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56.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4\cf0 delete\par}}"/>
</p:tagLst>
</file>

<file path=ppt/tags/tag57.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58.xml><?xml version="1.0" encoding="utf-8"?>
<p:tagLst xmlns:a="http://schemas.openxmlformats.org/drawingml/2006/main" xmlns:r="http://schemas.openxmlformats.org/officeDocument/2006/relationships" xmlns:p="http://schemas.openxmlformats.org/presentationml/2006/main">
  <p:tag name="PPTAGGERGROUP" val="13"/>
</p:tagLst>
</file>

<file path=ppt/tags/tag59.xml><?xml version="1.0" encoding="utf-8"?>
<p:tagLst xmlns:a="http://schemas.openxmlformats.org/drawingml/2006/main" xmlns:r="http://schemas.openxmlformats.org/officeDocument/2006/relationships" xmlns:p="http://schemas.openxmlformats.org/presentationml/2006/main">
  <p:tag name="PPTAGGERGROUP" val="13"/>
</p:tagLst>
</file>

<file path=ppt/tags/tag6.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mpty\par}}"/>
</p:tagLst>
</file>

<file path=ppt/tags/tag60.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top\par}}"/>
</p:tagLst>
</file>

<file path=ppt/tags/tag61.xml><?xml version="1.0" encoding="utf-8"?>
<p:tagLst xmlns:a="http://schemas.openxmlformats.org/drawingml/2006/main" xmlns:r="http://schemas.openxmlformats.org/officeDocument/2006/relationships" xmlns:p="http://schemas.openxmlformats.org/presentationml/2006/main">
  <p:tag name="PPTAGGERGROUP" val="12"/>
</p:tagLst>
</file>

<file path=ppt/tags/tag62.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TOTALSEGMENTS" val="1"/>
  <p:tag name="PPWINSEGMENT1SOURCERTF" val="{\rtf1\ansi\deff0{\fonttbl{\f0\fcharset0 Times New Roman;}}{\colortbl\red0\green0\blue0;}{\f0\fs24\cf0 pop\par}}"/>
</p:tagLst>
</file>

<file path=ppt/tags/tag63.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RROR\par}}"/>
</p:tagLst>
</file>

<file path=ppt/tags/tag64.xml><?xml version="1.0" encoding="utf-8"?>
<p:tagLst xmlns:a="http://schemas.openxmlformats.org/drawingml/2006/main" xmlns:r="http://schemas.openxmlformats.org/officeDocument/2006/relationships" xmlns:p="http://schemas.openxmlformats.org/presentationml/2006/main">
  <p:tag name="PPTAGGERGROUP" val="1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PPWINSEGMENT1START" val="1"/>
  <p:tag name="PPWINSEGMENT1LENGTH" val="5"/>
  <p:tag name="PPWINTOTALSEGMENTS" val="1"/>
  <p:tag name="PPWINSEGMENT1SOURCERTF" val="{\rtf1\ansi\deff0{\fonttbl{\f0\fcharset0 Times New Roman;}}{\colortbl\red0\green0\blue0;}{\f0\fs28\cf0 empty\par}}"/>
</p:tagLst>
</file>

<file path=ppt/tags/tag8.xml><?xml version="1.0" encoding="utf-8"?>
<p:tagLst xmlns:a="http://schemas.openxmlformats.org/drawingml/2006/main" xmlns:r="http://schemas.openxmlformats.org/officeDocument/2006/relationships" xmlns:p="http://schemas.openxmlformats.org/presentationml/2006/main">
  <p:tag name="PPWINSEGMENT1START" val="1"/>
  <p:tag name="PPWINSEGMENT1LENGTH" val="7"/>
  <p:tag name="PPWINTOTALSEGMENTS" val="1"/>
  <p:tag name="PPWINSEGMENT1SOURCERTF" val="{\rtf1\ansi\deff0{\fonttbl{\f0\fcharset0 Times New Roman;}}{\colortbl\red0\green0\blue0;}{\f0\fs28\cf0 deleted\par}}"/>
</p:tagLst>
</file>

<file path=ppt/tags/tag9.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TOTALSEGMENTS" val="1"/>
  <p:tag name="PPWINSEGMENT1SOURCERTF" val="{\rtf1\ansi\deff0{\fonttbl{\f0\fcharset0 Times New Roman;}}{\colortbl\red0\green0\blue0;}{\f0\fs28\cf0 filled\pa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3199</TotalTime>
  <Words>8743</Words>
  <Application>Microsoft Macintosh PowerPoint</Application>
  <PresentationFormat>全屏显示(16:9)</PresentationFormat>
  <Paragraphs>1307</Paragraphs>
  <Slides>109</Slides>
  <Notes>60</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40" baseType="lpstr">
      <vt:lpstr>-apple-system</vt:lpstr>
      <vt:lpstr>华文楷体</vt:lpstr>
      <vt:lpstr>楷体</vt:lpstr>
      <vt:lpstr>楷体</vt:lpstr>
      <vt:lpstr>楷体_GB2312</vt:lpstr>
      <vt:lpstr>思源黑体</vt:lpstr>
      <vt:lpstr>思源黑体 Bold</vt:lpstr>
      <vt:lpstr>思源黑体 CN Normal</vt:lpstr>
      <vt:lpstr>思源黑体 Medium</vt:lpstr>
      <vt:lpstr>宋体</vt:lpstr>
      <vt:lpstr>宋体</vt:lpstr>
      <vt:lpstr>微软雅黑</vt:lpstr>
      <vt:lpstr>微软雅黑</vt:lpstr>
      <vt:lpstr>微软雅黑</vt:lpstr>
      <vt:lpstr>微软雅黑 Light</vt:lpstr>
      <vt:lpstr>Times</vt:lpstr>
      <vt:lpstr>Zapf Dingbats</vt:lpstr>
      <vt:lpstr>Arial</vt:lpstr>
      <vt:lpstr>Arial Black</vt:lpstr>
      <vt:lpstr>Calibri</vt:lpstr>
      <vt:lpstr>Comic Sans MS</vt:lpstr>
      <vt:lpstr>Courier New</vt:lpstr>
      <vt:lpstr>Helvetica</vt:lpstr>
      <vt:lpstr>Symbol</vt:lpstr>
      <vt:lpstr>Tahoma</vt:lpstr>
      <vt:lpstr>Times New Roman</vt:lpstr>
      <vt:lpstr>Verdana</vt:lpstr>
      <vt:lpstr>Wingdings</vt:lpstr>
      <vt:lpstr>Office 主题​​</vt:lpstr>
      <vt:lpstr>位图图像</vt:lpstr>
      <vt:lpstr>Clip</vt:lpstr>
      <vt:lpstr>软件测试方法和技术</vt:lpstr>
      <vt:lpstr>第2章 回顾</vt:lpstr>
      <vt:lpstr>PowerPoint 演示文稿</vt:lpstr>
      <vt:lpstr>方法论和具体方法</vt:lpstr>
      <vt:lpstr>黑盒测试方法和白盒测试</vt:lpstr>
      <vt:lpstr>过去常提“黑盒和白盒”方法</vt:lpstr>
      <vt:lpstr>方法论：测试方法</vt:lpstr>
      <vt:lpstr>SWBOK对测试方法的分类</vt:lpstr>
      <vt:lpstr>PowerPoint 演示文稿</vt:lpstr>
      <vt:lpstr>3.1.1 ALAC测试和随机测试</vt:lpstr>
      <vt:lpstr>3.1.2 错误猜测法</vt:lpstr>
      <vt:lpstr>PowerPoint 演示文稿</vt:lpstr>
      <vt:lpstr>3.2.1 等价类划分方法</vt:lpstr>
      <vt:lpstr>等价类划分方法应用示例</vt:lpstr>
      <vt:lpstr>练习</vt:lpstr>
      <vt:lpstr>3.2.2 边界值分析方法</vt:lpstr>
      <vt:lpstr>示例1</vt:lpstr>
      <vt:lpstr>示例2</vt:lpstr>
      <vt:lpstr>一些特殊的边界值</vt:lpstr>
      <vt:lpstr>一些特殊的边界值 –续</vt:lpstr>
      <vt:lpstr>练习</vt:lpstr>
      <vt:lpstr>PowerPoint 演示文稿</vt:lpstr>
      <vt:lpstr>3.3.1 判定表方法</vt:lpstr>
      <vt:lpstr>判定表方法术语及应用</vt:lpstr>
      <vt:lpstr>判定表组合优化讨论</vt:lpstr>
      <vt:lpstr>判定表方法示例</vt:lpstr>
      <vt:lpstr>3.3.2 因果图方法</vt:lpstr>
      <vt:lpstr>因果图的基本符号</vt:lpstr>
      <vt:lpstr>条件之间的关系</vt:lpstr>
      <vt:lpstr>示例</vt:lpstr>
      <vt:lpstr>因果图方法设计工具</vt:lpstr>
      <vt:lpstr>3.3.3 Pairwise方法</vt:lpstr>
      <vt:lpstr>5. Pairwise具体示例</vt:lpstr>
      <vt:lpstr>Pairwise处理更复杂的情况</vt:lpstr>
      <vt:lpstr>Pairwise方法来自于经验数据</vt:lpstr>
      <vt:lpstr>Pairwise方法来自于经验数据 – 续</vt:lpstr>
      <vt:lpstr>Pairwise方法工具</vt:lpstr>
      <vt:lpstr>Pairwise工具推荐:ACTS</vt:lpstr>
      <vt:lpstr>3.3.4 正交实验法</vt:lpstr>
      <vt:lpstr>正交实验法示例</vt:lpstr>
      <vt:lpstr>正交表生成工具</vt:lpstr>
      <vt:lpstr>小结</vt:lpstr>
      <vt:lpstr>PowerPoint 演示文稿</vt:lpstr>
      <vt:lpstr>结构化测试方法</vt:lpstr>
      <vt:lpstr>逻辑覆盖 vs. 路径覆盖</vt:lpstr>
      <vt:lpstr>（代码行）语句覆盖</vt:lpstr>
      <vt:lpstr>语句覆盖不能发现的问题</vt:lpstr>
      <vt:lpstr>3.4.1 判定/分支覆盖</vt:lpstr>
      <vt:lpstr>3.4.2 条件覆盖</vt:lpstr>
      <vt:lpstr>示例：列出所有条件</vt:lpstr>
      <vt:lpstr>示例续：覆盖所有条件</vt:lpstr>
      <vt:lpstr> 3.4.3 判定-条件覆盖</vt:lpstr>
      <vt:lpstr>3.4.4 条件组合测试</vt:lpstr>
      <vt:lpstr>组合覆盖 vs 路径覆盖</vt:lpstr>
      <vt:lpstr>问题</vt:lpstr>
      <vt:lpstr>修正条件/判定覆盖（MC/DC）</vt:lpstr>
      <vt:lpstr>3.4.5 基本路径覆盖</vt:lpstr>
      <vt:lpstr>基本路径覆盖的设计过程</vt:lpstr>
      <vt:lpstr>示例 – 从源代码到流程图</vt:lpstr>
      <vt:lpstr>流程图简化</vt:lpstr>
      <vt:lpstr>计算圈复杂度</vt:lpstr>
      <vt:lpstr>圈复杂度计算示例</vt:lpstr>
      <vt:lpstr>确定独立路径集合</vt:lpstr>
      <vt:lpstr>示例：基本路径测试用例</vt:lpstr>
      <vt:lpstr>逻辑覆盖小结</vt:lpstr>
      <vt:lpstr>拓展</vt:lpstr>
      <vt:lpstr>PowerPoint 演示文稿</vt:lpstr>
      <vt:lpstr>3.5.1 常见的缺陷模式</vt:lpstr>
      <vt:lpstr>3.5.2 DPBT的自动化实现</vt:lpstr>
      <vt:lpstr>PowerPoint 演示文稿</vt:lpstr>
      <vt:lpstr>PowerPoint 演示文稿</vt:lpstr>
      <vt:lpstr>什么是MBT？</vt:lpstr>
      <vt:lpstr>MBT基本原理（实施过程）</vt:lpstr>
      <vt:lpstr>PowerPoint 演示文稿</vt:lpstr>
      <vt:lpstr>常见的MBT方法</vt:lpstr>
      <vt:lpstr>3.6.1 功能图法</vt:lpstr>
      <vt:lpstr>状态迁移图 </vt:lpstr>
      <vt:lpstr>如何设计测试用例？</vt:lpstr>
      <vt:lpstr>3.6.2 模糊测试方法</vt:lpstr>
      <vt:lpstr>几种不同模糊器的构造</vt:lpstr>
      <vt:lpstr>American fuzzy lop方法</vt:lpstr>
      <vt:lpstr>变异测试</vt:lpstr>
      <vt:lpstr>变异测试的方法与流程</vt:lpstr>
      <vt:lpstr>PowerPoint 演示文稿</vt:lpstr>
      <vt:lpstr>3.7.1 形式化方法</vt:lpstr>
      <vt:lpstr>示例</vt:lpstr>
      <vt:lpstr>形式化三部曲</vt:lpstr>
      <vt:lpstr>形式化的具体方法</vt:lpstr>
      <vt:lpstr>3.7.2 形式化验证</vt:lpstr>
      <vt:lpstr>形式化验证的一些具体方法</vt:lpstr>
      <vt:lpstr>有限状态机</vt:lpstr>
      <vt:lpstr>示例：状态图</vt:lpstr>
      <vt:lpstr>状态图转化为树结构、生成测试用例</vt:lpstr>
      <vt:lpstr>状态图工具：Spec Explorer</vt:lpstr>
      <vt:lpstr>示例：ATS4_AppModel</vt:lpstr>
      <vt:lpstr>补充：基于场景的测试方法</vt:lpstr>
      <vt:lpstr>示例：基于场景的测试</vt:lpstr>
      <vt:lpstr>练习：列出测试场景和数据</vt:lpstr>
      <vt:lpstr>事件流图</vt:lpstr>
      <vt:lpstr>基于场景的测试方法 – 示例</vt:lpstr>
      <vt:lpstr>基于场景的测试方法 – 示例（续）</vt:lpstr>
      <vt:lpstr>基于场景的测试方法 – 示例（续）</vt:lpstr>
      <vt:lpstr>PowerPoint 演示文稿</vt:lpstr>
      <vt:lpstr>PowerPoint 演示文稿</vt:lpstr>
      <vt:lpstr>本章小结</vt:lpstr>
      <vt:lpstr>思考题</vt:lpstr>
      <vt:lpstr>作业一</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324</cp:revision>
  <dcterms:created xsi:type="dcterms:W3CDTF">2020-06-18T01:06:00Z</dcterms:created>
  <dcterms:modified xsi:type="dcterms:W3CDTF">2022-12-24T01:12:04Z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